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0" r:id="rId4"/>
    <p:sldId id="268" r:id="rId5"/>
    <p:sldId id="269" r:id="rId6"/>
    <p:sldId id="276" r:id="rId7"/>
    <p:sldId id="270" r:id="rId8"/>
    <p:sldId id="271" r:id="rId9"/>
    <p:sldId id="272" r:id="rId10"/>
    <p:sldId id="277" r:id="rId11"/>
    <p:sldId id="278" r:id="rId12"/>
    <p:sldId id="273" r:id="rId13"/>
    <p:sldId id="275" r:id="rId14"/>
    <p:sldId id="262" r:id="rId15"/>
    <p:sldId id="279" r:id="rId16"/>
  </p:sldIdLst>
  <p:sldSz cx="9144000" cy="5143500" type="screen16x9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4EBA605A-2D06-4DAD-BC7A-AC99F1C89520}">
          <p14:sldIdLst>
            <p14:sldId id="256"/>
            <p14:sldId id="259"/>
            <p14:sldId id="260"/>
            <p14:sldId id="268"/>
            <p14:sldId id="269"/>
            <p14:sldId id="276"/>
            <p14:sldId id="270"/>
            <p14:sldId id="271"/>
            <p14:sldId id="272"/>
            <p14:sldId id="277"/>
            <p14:sldId id="278"/>
            <p14:sldId id="273"/>
            <p14:sldId id="275"/>
            <p14:sldId id="262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841"/>
    <a:srgbClr val="EE7203"/>
    <a:srgbClr val="00CC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21E1CD-3F7A-7021-0877-C5442EEBA650}" v="10" dt="2022-04-03T13:37:16.7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Objects="1">
      <p:cViewPr varScale="1">
        <p:scale>
          <a:sx n="152" d="100"/>
          <a:sy n="152" d="100"/>
        </p:scale>
        <p:origin x="42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9813F-C02D-446F-9193-08E8F74CBBB9}" type="datetimeFigureOut">
              <a:rPr lang="cs-CZ" smtClean="0"/>
              <a:t>13.04.2025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3A825-99D4-4867-85F4-A549F28496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3864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25761"/>
            <a:ext cx="7772400" cy="616465"/>
          </a:xfrm>
        </p:spPr>
        <p:txBody>
          <a:bodyPr>
            <a:normAutofit/>
          </a:bodyPr>
          <a:lstStyle>
            <a:lvl1pPr algn="ctr">
              <a:defRPr sz="3200" baseline="0">
                <a:solidFill>
                  <a:srgbClr val="EE7203"/>
                </a:solidFill>
                <a:latin typeface="Helvetica" pitchFamily="2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31640" y="3273828"/>
            <a:ext cx="6400800" cy="486054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EE7203"/>
                </a:solidFill>
                <a:latin typeface="Helvetica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" pitchFamily="2" charset="0"/>
              </a:defRPr>
            </a:lvl1pPr>
          </a:lstStyle>
          <a:p>
            <a:pPr>
              <a:defRPr/>
            </a:pPr>
            <a:fld id="{3B60CA49-D2B7-44F8-8067-F9D3D4C1BFAE}" type="datetimeFigureOut">
              <a:rPr lang="cs-CZ"/>
              <a:pPr>
                <a:defRPr/>
              </a:pPr>
              <a:t>13.04.2025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" pitchFamily="2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 pitchFamily="2" charset="0"/>
              </a:defRPr>
            </a:lvl1pPr>
          </a:lstStyle>
          <a:p>
            <a:pPr>
              <a:defRPr/>
            </a:pPr>
            <a:fld id="{E2F153B5-51B3-4850-80E4-5EE1687FA2E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377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181100"/>
            <a:ext cx="8229600" cy="3413125"/>
          </a:xfrm>
        </p:spPr>
        <p:txBody>
          <a:bodyPr/>
          <a:lstStyle>
            <a:lvl1pPr>
              <a:defRPr>
                <a:latin typeface="Helvetica" pitchFamily="2" charset="0"/>
              </a:defRPr>
            </a:lvl1pPr>
            <a:lvl2pPr>
              <a:defRPr>
                <a:latin typeface="Helvetica" pitchFamily="2" charset="0"/>
              </a:defRPr>
            </a:lvl2pPr>
            <a:lvl3pPr>
              <a:defRPr>
                <a:latin typeface="Helvetica" pitchFamily="2" charset="0"/>
              </a:defRPr>
            </a:lvl3pPr>
            <a:lvl4pPr>
              <a:defRPr>
                <a:latin typeface="Helvetica" pitchFamily="2" charset="0"/>
              </a:defRPr>
            </a:lvl4pPr>
            <a:lvl5pPr>
              <a:defRPr>
                <a:latin typeface="Helvetica" pitchFamily="2" charset="0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19672" y="324062"/>
            <a:ext cx="7067128" cy="857250"/>
          </a:xfrm>
        </p:spPr>
        <p:txBody>
          <a:bodyPr>
            <a:normAutofit/>
          </a:bodyPr>
          <a:lstStyle>
            <a:lvl1pPr algn="l">
              <a:defRPr sz="3600" b="0" baseline="0">
                <a:solidFill>
                  <a:srgbClr val="EE7203"/>
                </a:solidFill>
                <a:latin typeface="Helvetica" pitchFamily="2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8DF60-51B5-43CD-BCF7-B86FBD1BB074}" type="datetimeFigureOut">
              <a:rPr lang="cs-CZ"/>
              <a:pPr>
                <a:defRPr/>
              </a:pPr>
              <a:t>13.04.2025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DC74D-866F-4E1A-8A05-46133909CA4E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9926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>
            <a:noAutofit/>
          </a:bodyPr>
          <a:lstStyle>
            <a:lvl1pPr algn="ctr">
              <a:defRPr sz="3200" b="1" cap="all">
                <a:latin typeface="Helvetica" pitchFamily="2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CF366-904A-4989-A853-523361439D2E}" type="datetimeFigureOut">
              <a:rPr lang="cs-CZ"/>
              <a:pPr>
                <a:defRPr/>
              </a:pPr>
              <a:t>13.04.2025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49589-A4B5-4C3F-874C-4B85BEAB4145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9293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12120" y="324062"/>
            <a:ext cx="7067128" cy="85725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EE7203"/>
                </a:solidFill>
                <a:latin typeface="Helvetica" pitchFamily="2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buClr>
                <a:srgbClr val="EE7203"/>
              </a:buClr>
              <a:defRPr sz="2800">
                <a:latin typeface="Helvetica" pitchFamily="2" charset="0"/>
              </a:defRPr>
            </a:lvl1pPr>
            <a:lvl2pPr>
              <a:buClr>
                <a:srgbClr val="EE7203"/>
              </a:buClr>
              <a:defRPr sz="2400">
                <a:latin typeface="Helvetica" pitchFamily="2" charset="0"/>
              </a:defRPr>
            </a:lvl2pPr>
            <a:lvl3pPr>
              <a:buClr>
                <a:srgbClr val="EE7203"/>
              </a:buClr>
              <a:defRPr sz="2000">
                <a:latin typeface="Helvetica" pitchFamily="2" charset="0"/>
              </a:defRPr>
            </a:lvl3pPr>
            <a:lvl4pPr>
              <a:buClr>
                <a:srgbClr val="EE7203"/>
              </a:buClr>
              <a:defRPr sz="1800">
                <a:latin typeface="Helvetica" pitchFamily="2" charset="0"/>
              </a:defRPr>
            </a:lvl4pPr>
            <a:lvl5pPr>
              <a:buClr>
                <a:srgbClr val="EE7203"/>
              </a:buClr>
              <a:defRPr sz="1800">
                <a:latin typeface="Helvetica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buClr>
                <a:srgbClr val="EE7203"/>
              </a:buClr>
              <a:defRPr sz="2800">
                <a:latin typeface="Helvetica" pitchFamily="2" charset="0"/>
              </a:defRPr>
            </a:lvl1pPr>
            <a:lvl2pPr>
              <a:buClr>
                <a:srgbClr val="EE7203"/>
              </a:buClr>
              <a:defRPr sz="2400">
                <a:latin typeface="Helvetica" pitchFamily="2" charset="0"/>
              </a:defRPr>
            </a:lvl2pPr>
            <a:lvl3pPr>
              <a:buClr>
                <a:srgbClr val="EE7203"/>
              </a:buClr>
              <a:defRPr sz="2000">
                <a:latin typeface="Helvetica" pitchFamily="2" charset="0"/>
              </a:defRPr>
            </a:lvl3pPr>
            <a:lvl4pPr>
              <a:buClr>
                <a:srgbClr val="EE7203"/>
              </a:buClr>
              <a:defRPr sz="1800">
                <a:latin typeface="Helvetica" pitchFamily="2" charset="0"/>
              </a:defRPr>
            </a:lvl4pPr>
            <a:lvl5pPr>
              <a:buClr>
                <a:srgbClr val="EE7203"/>
              </a:buClr>
              <a:defRPr sz="1800">
                <a:latin typeface="Helvetica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73B7F-5B57-4A43-99CE-C2F0EE29786E}" type="datetimeFigureOut">
              <a:rPr lang="cs-CZ"/>
              <a:pPr>
                <a:defRPr/>
              </a:pPr>
              <a:t>13.04.2025</a:t>
            </a:fld>
            <a:endParaRPr lang="cs-CZ" dirty="0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DE43B-14A8-4EE8-B017-BCED19590925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1507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19672" y="324062"/>
            <a:ext cx="7067128" cy="80380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EE7203"/>
                </a:solidFill>
                <a:latin typeface="Helvetica" pitchFamily="2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Helvetica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buClr>
                <a:srgbClr val="EE7203"/>
              </a:buClr>
              <a:defRPr sz="2400">
                <a:latin typeface="Helvetica" pitchFamily="2" charset="0"/>
              </a:defRPr>
            </a:lvl1pPr>
            <a:lvl2pPr>
              <a:buClr>
                <a:srgbClr val="EE7203"/>
              </a:buClr>
              <a:defRPr sz="2000">
                <a:latin typeface="Helvetica" pitchFamily="2" charset="0"/>
              </a:defRPr>
            </a:lvl2pPr>
            <a:lvl3pPr>
              <a:buClr>
                <a:srgbClr val="EE7203"/>
              </a:buClr>
              <a:defRPr sz="1800">
                <a:latin typeface="Helvetica" pitchFamily="2" charset="0"/>
              </a:defRPr>
            </a:lvl3pPr>
            <a:lvl4pPr>
              <a:buClr>
                <a:srgbClr val="EE7203"/>
              </a:buClr>
              <a:defRPr sz="1600">
                <a:latin typeface="Helvetica" pitchFamily="2" charset="0"/>
              </a:defRPr>
            </a:lvl4pPr>
            <a:lvl5pPr>
              <a:buClr>
                <a:srgbClr val="EE7203"/>
              </a:buClr>
              <a:defRPr sz="1600">
                <a:latin typeface="Helvetica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Helvetica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buClr>
                <a:srgbClr val="EE7203"/>
              </a:buClr>
              <a:defRPr sz="2400">
                <a:latin typeface="Helvetica" pitchFamily="2" charset="0"/>
              </a:defRPr>
            </a:lvl1pPr>
            <a:lvl2pPr>
              <a:buClr>
                <a:srgbClr val="EE7203"/>
              </a:buClr>
              <a:defRPr sz="2000">
                <a:latin typeface="Helvetica" pitchFamily="2" charset="0"/>
              </a:defRPr>
            </a:lvl2pPr>
            <a:lvl3pPr>
              <a:buClr>
                <a:srgbClr val="EE7203"/>
              </a:buClr>
              <a:defRPr sz="1800">
                <a:latin typeface="Helvetica" pitchFamily="2" charset="0"/>
              </a:defRPr>
            </a:lvl3pPr>
            <a:lvl4pPr>
              <a:buClr>
                <a:srgbClr val="EE7203"/>
              </a:buClr>
              <a:defRPr sz="1600">
                <a:latin typeface="Helvetica" pitchFamily="2" charset="0"/>
              </a:defRPr>
            </a:lvl4pPr>
            <a:lvl5pPr>
              <a:buClr>
                <a:srgbClr val="EE7203"/>
              </a:buClr>
              <a:defRPr sz="1600">
                <a:latin typeface="Helvetica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19EA0-8E33-45AC-9D26-9019DAD72633}" type="datetimeFigureOut">
              <a:rPr lang="cs-CZ"/>
              <a:pPr>
                <a:defRPr/>
              </a:pPr>
              <a:t>13.04.2025</a:t>
            </a:fld>
            <a:endParaRPr lang="cs-CZ" dirty="0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57C72-01EF-49E8-BAEB-DE3602E38166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49673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19672" y="324062"/>
            <a:ext cx="7067128" cy="85725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EE7203"/>
                </a:solidFill>
                <a:latin typeface="Helvetica" pitchFamily="2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B232C-65A6-4266-AC3B-973A7CEDA1D2}" type="datetimeFigureOut">
              <a:rPr lang="cs-CZ"/>
              <a:pPr>
                <a:defRPr/>
              </a:pPr>
              <a:t>13.04.2025</a:t>
            </a:fld>
            <a:endParaRPr lang="cs-CZ" dirty="0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9ED26-50B3-462B-BA66-744EEBCA66F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6191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BF127-4866-4DF6-8B04-D932D4E0D671}" type="datetimeFigureOut">
              <a:rPr lang="cs-CZ"/>
              <a:pPr>
                <a:defRPr/>
              </a:pPr>
              <a:t>13.04.2025</a:t>
            </a:fld>
            <a:endParaRPr lang="cs-CZ" dirty="0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6C9EB-B4A1-4900-98DF-11DB370AD660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10751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11960" y="699542"/>
            <a:ext cx="4474840" cy="3895086"/>
          </a:xfrm>
        </p:spPr>
        <p:txBody>
          <a:bodyPr/>
          <a:lstStyle>
            <a:lvl1pPr>
              <a:buClr>
                <a:srgbClr val="EE7203"/>
              </a:buClr>
              <a:defRPr sz="3200">
                <a:solidFill>
                  <a:srgbClr val="FFFFFF"/>
                </a:solidFill>
              </a:defRPr>
            </a:lvl1pPr>
            <a:lvl2pPr>
              <a:buClr>
                <a:srgbClr val="EE7203"/>
              </a:buClr>
              <a:defRPr sz="2800">
                <a:solidFill>
                  <a:srgbClr val="FFFFFF"/>
                </a:solidFill>
              </a:defRPr>
            </a:lvl2pPr>
            <a:lvl3pPr>
              <a:buClr>
                <a:srgbClr val="EE7203"/>
              </a:buClr>
              <a:defRPr sz="2400">
                <a:solidFill>
                  <a:srgbClr val="FFFFFF"/>
                </a:solidFill>
              </a:defRPr>
            </a:lvl3pPr>
            <a:lvl4pPr>
              <a:buClr>
                <a:srgbClr val="EE7203"/>
              </a:buClr>
              <a:defRPr sz="2000">
                <a:solidFill>
                  <a:srgbClr val="FFFFFF"/>
                </a:solidFill>
              </a:defRPr>
            </a:lvl4pPr>
            <a:lvl5pPr>
              <a:buClr>
                <a:srgbClr val="EE7203"/>
              </a:buClr>
              <a:defRPr sz="2000">
                <a:solidFill>
                  <a:srgbClr val="FFFFFF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BD551-47E3-4D46-BC78-298E8309C096}" type="datetimeFigureOut">
              <a:rPr lang="cs-CZ"/>
              <a:pPr>
                <a:defRPr/>
              </a:pPr>
              <a:t>13.04.2025</a:t>
            </a:fld>
            <a:endParaRPr lang="cs-CZ"/>
          </a:p>
        </p:txBody>
      </p:sp>
      <p:sp>
        <p:nvSpPr>
          <p:cNvPr id="5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A4D0C-3812-4264-8740-C0BBDEA680B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266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>
                <a:solidFill>
                  <a:srgbClr val="EE7203"/>
                </a:solidFill>
                <a:latin typeface="Helvetica" pitchFamily="2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Helvetica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>
                <a:latin typeface="Helvetica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507A-E271-49B0-8BF9-49B40AE7DD6A}" type="datetimeFigureOut">
              <a:rPr lang="cs-CZ"/>
              <a:pPr>
                <a:defRPr/>
              </a:pPr>
              <a:t>13.04.2025</a:t>
            </a:fld>
            <a:endParaRPr lang="cs-CZ" dirty="0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0B75A-72FA-4025-8E35-450656AD3B01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8009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19672" y="324062"/>
            <a:ext cx="7067128" cy="85725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EE7203"/>
                </a:solidFill>
                <a:latin typeface="Helvetica" pitchFamily="2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rgbClr val="EE7203"/>
              </a:buClr>
              <a:defRPr>
                <a:latin typeface="Helvetica" pitchFamily="2" charset="0"/>
              </a:defRPr>
            </a:lvl1pPr>
            <a:lvl2pPr>
              <a:buClr>
                <a:srgbClr val="EE7203"/>
              </a:buClr>
              <a:defRPr>
                <a:latin typeface="Helvetica" pitchFamily="2" charset="0"/>
              </a:defRPr>
            </a:lvl2pPr>
            <a:lvl3pPr>
              <a:buClr>
                <a:srgbClr val="EE7203"/>
              </a:buClr>
              <a:defRPr>
                <a:latin typeface="Helvetica" pitchFamily="2" charset="0"/>
              </a:defRPr>
            </a:lvl3pPr>
            <a:lvl4pPr>
              <a:buClr>
                <a:srgbClr val="EE7203"/>
              </a:buClr>
              <a:defRPr>
                <a:latin typeface="Helvetica" pitchFamily="2" charset="0"/>
              </a:defRPr>
            </a:lvl4pPr>
            <a:lvl5pPr>
              <a:buClr>
                <a:srgbClr val="EE7203"/>
              </a:buClr>
              <a:defRPr>
                <a:latin typeface="Helvetica" pitchFamily="2" charset="0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28E97-2EE3-45F3-A3E1-647FCA19855A}" type="datetimeFigureOut">
              <a:rPr lang="cs-CZ"/>
              <a:pPr>
                <a:defRPr/>
              </a:pPr>
              <a:t>13.04.2025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56977-CB12-4AF0-95A9-2691EDE676C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5377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1203598"/>
            <a:ext cx="2057400" cy="3391026"/>
          </a:xfrm>
        </p:spPr>
        <p:txBody>
          <a:bodyPr vert="eaVert">
            <a:normAutofit/>
          </a:bodyPr>
          <a:lstStyle>
            <a:lvl1pPr algn="ctr">
              <a:defRPr sz="3600">
                <a:solidFill>
                  <a:srgbClr val="EE7203"/>
                </a:solidFill>
                <a:latin typeface="Helvetica" pitchFamily="2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203598"/>
            <a:ext cx="6019800" cy="3391026"/>
          </a:xfrm>
        </p:spPr>
        <p:txBody>
          <a:bodyPr vert="eaVert"/>
          <a:lstStyle>
            <a:lvl1pPr>
              <a:buClr>
                <a:schemeClr val="accent6"/>
              </a:buClr>
              <a:defRPr>
                <a:latin typeface="Helvetica" pitchFamily="2" charset="0"/>
              </a:defRPr>
            </a:lvl1pPr>
            <a:lvl2pPr>
              <a:buClr>
                <a:schemeClr val="accent6"/>
              </a:buClr>
              <a:defRPr>
                <a:latin typeface="Helvetica" pitchFamily="2" charset="0"/>
              </a:defRPr>
            </a:lvl2pPr>
            <a:lvl3pPr>
              <a:buClr>
                <a:schemeClr val="accent6"/>
              </a:buClr>
              <a:defRPr>
                <a:latin typeface="Helvetica" pitchFamily="2" charset="0"/>
              </a:defRPr>
            </a:lvl3pPr>
            <a:lvl4pPr>
              <a:buClr>
                <a:schemeClr val="accent6"/>
              </a:buClr>
              <a:defRPr>
                <a:latin typeface="Helvetica" pitchFamily="2" charset="0"/>
              </a:defRPr>
            </a:lvl4pPr>
            <a:lvl5pPr>
              <a:buClr>
                <a:schemeClr val="accent6"/>
              </a:buClr>
              <a:defRPr>
                <a:latin typeface="Helvetica" pitchFamily="2" charset="0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A40F2-260A-4192-A3DE-C2AB52B54F06}" type="datetimeFigureOut">
              <a:rPr lang="cs-CZ"/>
              <a:pPr>
                <a:defRPr/>
              </a:pPr>
              <a:t>13.04.2025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D8D1F-4ECF-4A57-8B84-AD1E52146A4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470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1692275" y="339725"/>
            <a:ext cx="69945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65138" y="50800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cs typeface="Helvetica" pitchFamily="2" charset="0"/>
              </a:defRPr>
            </a:lvl1pPr>
          </a:lstStyle>
          <a:p>
            <a:pPr>
              <a:defRPr/>
            </a:pPr>
            <a:fld id="{EDA2A7BB-AE6B-4743-A2C1-5257138727F7}" type="datetimeFigureOut">
              <a:rPr lang="cs-CZ"/>
              <a:pPr>
                <a:defRPr/>
              </a:pPr>
              <a:t>13.04.2025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32138" y="50800"/>
            <a:ext cx="2895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cs typeface="Helvetica" pitchFamily="2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61138" y="50800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cs typeface="Helvetica" pitchFamily="2" charset="0"/>
              </a:defRPr>
            </a:lvl1pPr>
          </a:lstStyle>
          <a:p>
            <a:pPr>
              <a:defRPr/>
            </a:pPr>
            <a:fld id="{5BCF2254-3BC1-4174-BDE7-72B0A04B54AE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11" r:id="rId8"/>
    <p:sldLayoutId id="2147483707" r:id="rId9"/>
    <p:sldLayoutId id="2147483708" r:id="rId10"/>
    <p:sldLayoutId id="214748370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EE7203"/>
          </a:solidFill>
          <a:latin typeface="Helvetica" pitchFamily="2" charset="0"/>
          <a:ea typeface="+mj-ea"/>
          <a:cs typeface="Helvetica" pitchFamily="2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EE7203"/>
          </a:solidFill>
          <a:latin typeface="Helvetica" panose="020B0604020202020204" pitchFamily="34" charset="0"/>
          <a:cs typeface="Helvetica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EE7203"/>
          </a:solidFill>
          <a:latin typeface="Helvetica" panose="020B0604020202020204" pitchFamily="34" charset="0"/>
          <a:cs typeface="Helvetica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EE7203"/>
          </a:solidFill>
          <a:latin typeface="Helvetica" panose="020B0604020202020204" pitchFamily="34" charset="0"/>
          <a:cs typeface="Helvetica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EE7203"/>
          </a:solidFill>
          <a:latin typeface="Helvetica" panose="020B0604020202020204" pitchFamily="34" charset="0"/>
          <a:cs typeface="Helvetica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EE7203"/>
          </a:solidFill>
          <a:latin typeface="Helvetica" panose="020B0604020202020204" pitchFamily="34" charset="0"/>
          <a:cs typeface="Helvetica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EE7203"/>
          </a:solidFill>
          <a:latin typeface="Helvetica" panose="020B0604020202020204" pitchFamily="34" charset="0"/>
          <a:cs typeface="Helvetica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EE7203"/>
          </a:solidFill>
          <a:latin typeface="Helvetica" panose="020B0604020202020204" pitchFamily="34" charset="0"/>
          <a:cs typeface="Helvetica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EE7203"/>
          </a:solidFill>
          <a:latin typeface="Helvetica" panose="020B0604020202020204" pitchFamily="34" charset="0"/>
          <a:cs typeface="Helvetica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EE7203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Helvetica" pitchFamily="2" charset="0"/>
          <a:ea typeface="+mn-ea"/>
          <a:cs typeface="Helvetica" pitchFamily="2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EE7203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Helvetica" pitchFamily="2" charset="0"/>
          <a:ea typeface="+mn-ea"/>
          <a:cs typeface="Helvetica" pitchFamily="2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EE720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Helvetica" pitchFamily="2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EE7203"/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Helvetica" pitchFamily="2" charset="0"/>
          <a:ea typeface="+mn-ea"/>
          <a:cs typeface="Helvetica" pitchFamily="2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EE7203"/>
        </a:buClr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Helvetica" pitchFamily="2" charset="0"/>
          <a:ea typeface="+mn-ea"/>
          <a:cs typeface="Helvetica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korpus.sk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3"/>
          <p:cNvSpPr>
            <a:spLocks noGrp="1"/>
          </p:cNvSpPr>
          <p:nvPr>
            <p:ph type="ctrTitle"/>
          </p:nvPr>
        </p:nvSpPr>
        <p:spPr>
          <a:xfrm>
            <a:off x="755576" y="1638787"/>
            <a:ext cx="7772400" cy="615950"/>
          </a:xfrm>
        </p:spPr>
        <p:txBody>
          <a:bodyPr>
            <a:normAutofit fontScale="90000"/>
          </a:bodyPr>
          <a:lstStyle/>
          <a:p>
            <a:r>
              <a:rPr lang="cs-CZ" sz="2200" b="1" i="1" dirty="0" err="1" smtClean="0"/>
              <a:t>Parameter</a:t>
            </a:r>
            <a:r>
              <a:rPr lang="cs-CZ" sz="2200" b="1" i="1" dirty="0" smtClean="0"/>
              <a:t> pro-drop </a:t>
            </a:r>
            <a:r>
              <a:rPr lang="cs-CZ" sz="2200" b="1" i="1" dirty="0"/>
              <a:t>v učení </a:t>
            </a:r>
            <a:r>
              <a:rPr lang="cs-CZ" sz="2200" b="1" i="1" dirty="0" err="1"/>
              <a:t>sa</a:t>
            </a:r>
            <a:r>
              <a:rPr lang="cs-CZ" sz="2200" b="1" i="1" dirty="0"/>
              <a:t> </a:t>
            </a:r>
            <a:r>
              <a:rPr lang="cs-CZ" sz="2200" b="1" i="1" dirty="0" err="1"/>
              <a:t>slovenčiny</a:t>
            </a:r>
            <a:r>
              <a:rPr lang="cs-CZ" sz="2200" b="1" i="1" dirty="0"/>
              <a:t> </a:t>
            </a:r>
            <a:r>
              <a:rPr lang="cs-CZ" sz="2200" b="1" i="1" dirty="0" err="1"/>
              <a:t>ako</a:t>
            </a:r>
            <a:r>
              <a:rPr lang="cs-CZ" sz="2200" b="1" i="1" dirty="0"/>
              <a:t> </a:t>
            </a:r>
            <a:r>
              <a:rPr lang="cs-CZ" sz="2200" b="1" i="1" dirty="0" err="1"/>
              <a:t>cudzieho</a:t>
            </a:r>
            <a:r>
              <a:rPr lang="cs-CZ" sz="2200" b="1" i="1" dirty="0"/>
              <a:t> jazyka ukrajinskými </a:t>
            </a:r>
            <a:r>
              <a:rPr lang="cs-CZ" sz="2200" b="1" i="1" dirty="0" err="1" smtClean="0"/>
              <a:t>študentmi</a:t>
            </a:r>
            <a:endParaRPr lang="cs-CZ" altLang="cs-CZ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1347557" y="2427362"/>
            <a:ext cx="6400800" cy="36041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1600" b="1" dirty="0">
                <a:solidFill>
                  <a:srgbClr val="373841"/>
                </a:solidFill>
              </a:rPr>
              <a:t>Jana </a:t>
            </a:r>
            <a:r>
              <a:rPr lang="cs-CZ" sz="1600" b="1" dirty="0" smtClean="0">
                <a:solidFill>
                  <a:srgbClr val="373841"/>
                </a:solidFill>
              </a:rPr>
              <a:t>Kesselová</a:t>
            </a:r>
            <a:endParaRPr lang="cs-CZ" sz="1600" b="1" dirty="0">
              <a:solidFill>
                <a:srgbClr val="37384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cs-CZ" sz="1800" b="1" dirty="0">
              <a:solidFill>
                <a:srgbClr val="373841"/>
              </a:solidFill>
            </a:endParaRPr>
          </a:p>
        </p:txBody>
      </p:sp>
      <p:sp>
        <p:nvSpPr>
          <p:cNvPr id="4" name="Podnadpis 4"/>
          <p:cNvSpPr txBox="1">
            <a:spLocks/>
          </p:cNvSpPr>
          <p:nvPr/>
        </p:nvSpPr>
        <p:spPr bwMode="auto">
          <a:xfrm>
            <a:off x="1763688" y="2737383"/>
            <a:ext cx="6400800" cy="3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E7203"/>
              </a:buClr>
              <a:buFont typeface="Arial" panose="020B0604020202020204" pitchFamily="34" charset="0"/>
              <a:buNone/>
              <a:defRPr sz="2800" kern="1200">
                <a:solidFill>
                  <a:srgbClr val="EE7203"/>
                </a:solidFill>
                <a:latin typeface="Helvetica" pitchFamily="2" charset="0"/>
                <a:ea typeface="+mn-ea"/>
                <a:cs typeface="Helvetica" pitchFamily="2" charset="0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E7203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Helvetica" pitchFamily="2" charset="0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E720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Helvetica" pitchFamily="2" charset="0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E7203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Helvetica" pitchFamily="2" charset="0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E7203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Helvetica" pitchFamily="2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cs-CZ" sz="900" dirty="0">
                <a:solidFill>
                  <a:srgbClr val="373841"/>
                </a:solidFill>
              </a:rPr>
              <a:t>KATEDRA </a:t>
            </a:r>
            <a:r>
              <a:rPr lang="cs-CZ" sz="900" dirty="0" smtClean="0">
                <a:solidFill>
                  <a:srgbClr val="373841"/>
                </a:solidFill>
              </a:rPr>
              <a:t>SLOVENSKEJ FILOLÓGIE, Filologická fakulta Užhorodská </a:t>
            </a:r>
            <a:r>
              <a:rPr lang="cs-CZ" sz="900" dirty="0" err="1" smtClean="0">
                <a:solidFill>
                  <a:srgbClr val="373841"/>
                </a:solidFill>
              </a:rPr>
              <a:t>národná</a:t>
            </a:r>
            <a:r>
              <a:rPr lang="cs-CZ" sz="900" dirty="0" smtClean="0">
                <a:solidFill>
                  <a:srgbClr val="373841"/>
                </a:solidFill>
              </a:rPr>
              <a:t> univerzita v Užhorode</a:t>
            </a:r>
            <a:endParaRPr lang="cs-CZ" sz="900" dirty="0">
              <a:solidFill>
                <a:srgbClr val="37384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sah 4"/>
          <p:cNvSpPr>
            <a:spLocks noGrp="1"/>
          </p:cNvSpPr>
          <p:nvPr>
            <p:ph sz="quarter" idx="13"/>
          </p:nvPr>
        </p:nvSpPr>
        <p:spPr>
          <a:xfrm>
            <a:off x="564486" y="1289971"/>
            <a:ext cx="8229600" cy="3318619"/>
          </a:xfrm>
        </p:spPr>
        <p:txBody>
          <a:bodyPr/>
          <a:lstStyle/>
          <a:p>
            <a:r>
              <a:rPr lang="sk-SK" sz="1800" dirty="0"/>
              <a:t>využiť akvizičný korpus textov </a:t>
            </a:r>
            <a:r>
              <a:rPr lang="sk-SK" sz="1800" dirty="0" smtClean="0"/>
              <a:t>na </a:t>
            </a:r>
            <a:r>
              <a:rPr lang="sk-SK" sz="1800" dirty="0"/>
              <a:t>hlbšie porozumenie </a:t>
            </a:r>
            <a:r>
              <a:rPr lang="sk-SK" sz="1800" dirty="0" smtClean="0"/>
              <a:t>procesu učenia sa slovenčiny študentmi </a:t>
            </a:r>
            <a:r>
              <a:rPr lang="sk-SK" sz="1800" dirty="0"/>
              <a:t>s L1 = ukrajinčina</a:t>
            </a:r>
          </a:p>
          <a:p>
            <a:pPr marL="457200" lvl="1" indent="0">
              <a:buNone/>
            </a:pPr>
            <a:endParaRPr lang="sk-SK" sz="1800" dirty="0"/>
          </a:p>
          <a:p>
            <a:pPr marL="457200" lvl="1" indent="0">
              <a:buNone/>
            </a:pPr>
            <a:r>
              <a:rPr lang="sk-SK" sz="1600" b="1" dirty="0"/>
              <a:t>1</a:t>
            </a:r>
            <a:r>
              <a:rPr lang="sk-SK" sz="1600" dirty="0"/>
              <a:t> analyzovať jeden typ chýb v rámci kategórie </a:t>
            </a:r>
            <a:r>
              <a:rPr lang="sk-SK" sz="1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word1</a:t>
            </a:r>
            <a:r>
              <a:rPr lang="sk-SK" sz="16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(slovo navyše) - </a:t>
            </a:r>
            <a:r>
              <a:rPr lang="sk-SK" sz="16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pronominalizáciu</a:t>
            </a:r>
            <a:endParaRPr lang="sk-SK" sz="16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sk-SK" sz="1800" dirty="0"/>
          </a:p>
          <a:p>
            <a:pPr marL="457200" lvl="1" indent="0">
              <a:buNone/>
            </a:pPr>
            <a:r>
              <a:rPr lang="sk-SK" sz="1600" b="1" dirty="0"/>
              <a:t>2</a:t>
            </a:r>
            <a:r>
              <a:rPr lang="sk-SK" sz="1600" dirty="0"/>
              <a:t> pokus o analýzu príčin chýb pomocou </a:t>
            </a:r>
            <a:r>
              <a:rPr lang="sk-SK" sz="1600" dirty="0" err="1"/>
              <a:t>kontrastívnej</a:t>
            </a:r>
            <a:r>
              <a:rPr lang="sk-SK" sz="1600" dirty="0"/>
              <a:t> analýzy </a:t>
            </a:r>
            <a:r>
              <a:rPr lang="sk-SK" sz="1600" dirty="0" err="1"/>
              <a:t>pronominalizácie</a:t>
            </a:r>
            <a:r>
              <a:rPr lang="sk-SK" sz="1600" dirty="0"/>
              <a:t> v slovenčine a ukrajinčine </a:t>
            </a:r>
          </a:p>
          <a:p>
            <a:endParaRPr lang="cs-CZ" altLang="cs-CZ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123" name="Nadpis 3"/>
          <p:cNvSpPr>
            <a:spLocks noGrp="1"/>
          </p:cNvSpPr>
          <p:nvPr>
            <p:ph type="title"/>
          </p:nvPr>
        </p:nvSpPr>
        <p:spPr>
          <a:xfrm>
            <a:off x="539552" y="705401"/>
            <a:ext cx="2376264" cy="481558"/>
          </a:xfrm>
        </p:spPr>
        <p:txBody>
          <a:bodyPr>
            <a:noAutofit/>
          </a:bodyPr>
          <a:lstStyle/>
          <a:p>
            <a:r>
              <a:rPr lang="sk-SK" sz="2200" b="1" dirty="0"/>
              <a:t>Cieľ výskumu</a:t>
            </a:r>
            <a:endParaRPr lang="cs-CZ" altLang="cs-CZ" sz="2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D3406BB1-C60E-4D52-8969-902EB6A2B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860" y="674787"/>
            <a:ext cx="4392488" cy="432048"/>
          </a:xfrm>
        </p:spPr>
        <p:txBody>
          <a:bodyPr>
            <a:normAutofit/>
          </a:bodyPr>
          <a:lstStyle/>
          <a:p>
            <a:r>
              <a:rPr lang="sk-SK" sz="2200" b="1" dirty="0"/>
              <a:t>Zdroj dát a metóda výskumu</a:t>
            </a:r>
            <a:endParaRPr lang="cs-CZ" sz="2200" dirty="0"/>
          </a:p>
        </p:txBody>
      </p:sp>
      <p:sp>
        <p:nvSpPr>
          <p:cNvPr id="4" name="Zástupný objekt pre obsah 2"/>
          <p:cNvSpPr>
            <a:spLocks noGrp="1"/>
          </p:cNvSpPr>
          <p:nvPr>
            <p:ph sz="quarter" idx="13"/>
          </p:nvPr>
        </p:nvSpPr>
        <p:spPr>
          <a:xfrm>
            <a:off x="683568" y="1347615"/>
            <a:ext cx="3413099" cy="2952328"/>
          </a:xfrm>
        </p:spPr>
        <p:txBody>
          <a:bodyPr>
            <a:normAutofit lnSpcReduction="10000"/>
          </a:bodyPr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sk-SK" sz="1800" b="1" dirty="0" smtClean="0"/>
              <a:t>errkorp-2.0</a:t>
            </a:r>
            <a:r>
              <a:rPr lang="sk-SK" sz="2300" dirty="0" smtClean="0"/>
              <a:t> </a:t>
            </a:r>
          </a:p>
          <a:p>
            <a:pPr lvl="1"/>
            <a:r>
              <a:rPr lang="sk-SK" sz="1400" dirty="0" smtClean="0"/>
              <a:t>rozsah </a:t>
            </a:r>
            <a:r>
              <a:rPr lang="sk-SK" sz="1400" dirty="0"/>
              <a:t>596 472 </a:t>
            </a:r>
            <a:r>
              <a:rPr lang="sk-SK" sz="1400" dirty="0" smtClean="0"/>
              <a:t>slov</a:t>
            </a:r>
          </a:p>
          <a:p>
            <a:pPr lvl="1"/>
            <a:r>
              <a:rPr lang="sk-SK" sz="1400" dirty="0" smtClean="0"/>
              <a:t>37 materinských jazykov </a:t>
            </a:r>
          </a:p>
          <a:p>
            <a:pPr lvl="1"/>
            <a:r>
              <a:rPr lang="sk-SK" sz="1400" dirty="0" smtClean="0"/>
              <a:t>celkový počet chýb 88 </a:t>
            </a:r>
            <a:r>
              <a:rPr lang="sk-SK" sz="1400" dirty="0"/>
              <a:t>144</a:t>
            </a:r>
            <a:endParaRPr lang="sk-SK" sz="1400" dirty="0" smtClean="0"/>
          </a:p>
          <a:p>
            <a:pPr lvl="1"/>
            <a:r>
              <a:rPr lang="sk-SK" sz="1400" dirty="0" smtClean="0"/>
              <a:t>L1 = ukrajinčina 6 159 chýb</a:t>
            </a:r>
          </a:p>
        </p:txBody>
      </p:sp>
      <p:sp>
        <p:nvSpPr>
          <p:cNvPr id="5" name="Zástupný objekt pre obsah 2"/>
          <p:cNvSpPr txBox="1">
            <a:spLocks/>
          </p:cNvSpPr>
          <p:nvPr/>
        </p:nvSpPr>
        <p:spPr>
          <a:xfrm>
            <a:off x="5056378" y="1637444"/>
            <a:ext cx="3548069" cy="3022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k-SK" dirty="0" smtClean="0"/>
          </a:p>
          <a:p>
            <a:pPr marL="0" indent="0">
              <a:buNone/>
            </a:pPr>
            <a:endParaRPr lang="sk-SK" dirty="0" smtClean="0"/>
          </a:p>
          <a:p>
            <a:endParaRPr lang="sk-SK" sz="1800" b="1" dirty="0" smtClean="0"/>
          </a:p>
          <a:p>
            <a:r>
              <a:rPr lang="sk-SK" sz="18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par-skuk-1.0 </a:t>
            </a:r>
          </a:p>
          <a:p>
            <a:pPr lvl="1"/>
            <a:r>
              <a:rPr lang="sk-SK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rozsah </a:t>
            </a:r>
            <a:r>
              <a:rPr lang="sk-SK" sz="1400" dirty="0">
                <a:latin typeface="Helvetica" panose="020B0604020202020204" pitchFamily="34" charset="0"/>
                <a:cs typeface="Helvetica" panose="020B0604020202020204" pitchFamily="34" charset="0"/>
              </a:rPr>
              <a:t>4,3 milióna </a:t>
            </a:r>
            <a:r>
              <a:rPr lang="sk-SK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tokenov</a:t>
            </a:r>
          </a:p>
          <a:p>
            <a:pPr lvl="1"/>
            <a:r>
              <a:rPr lang="sk-SK" sz="1400" dirty="0">
                <a:latin typeface="Helvetica" panose="020B0604020202020204" pitchFamily="34" charset="0"/>
                <a:cs typeface="Helvetica" panose="020B0604020202020204" pitchFamily="34" charset="0"/>
              </a:rPr>
              <a:t>1 668 689 slov v slovenskej časti </a:t>
            </a:r>
          </a:p>
          <a:p>
            <a:pPr lvl="1"/>
            <a:r>
              <a:rPr lang="sk-SK" sz="1400" dirty="0">
                <a:latin typeface="Helvetica" panose="020B0604020202020204" pitchFamily="34" charset="0"/>
                <a:cs typeface="Helvetica" panose="020B0604020202020204" pitchFamily="34" charset="0"/>
              </a:rPr>
              <a:t>1 662 027 slov v ukrajinskej časti</a:t>
            </a:r>
          </a:p>
          <a:p>
            <a:pPr marL="0" indent="0">
              <a:buNone/>
            </a:pPr>
            <a:endParaRPr lang="sk-SK" sz="1800" dirty="0" smtClean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83" y="1637443"/>
            <a:ext cx="2880320" cy="1011707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527" y="1566045"/>
            <a:ext cx="2237508" cy="101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9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699542"/>
            <a:ext cx="6624736" cy="657465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2400" b="1" kern="1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Relatívna </a:t>
            </a:r>
            <a:r>
              <a:rPr lang="sk-SK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frekvencia chýb študentov s L1 = </a:t>
            </a:r>
            <a:r>
              <a:rPr lang="sk-SK" sz="2400" b="1" kern="1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uk</a:t>
            </a:r>
            <a:r>
              <a:rPr lang="sk-SK" sz="2400" b="1" kern="1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k-SK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k-SK" sz="16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v závislosti od úrovní ERR</a:t>
            </a:r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580599"/>
            <a:ext cx="4690911" cy="2743223"/>
          </a:xfrm>
        </p:spPr>
      </p:pic>
    </p:spTree>
    <p:extLst>
      <p:ext uri="{BB962C8B-B14F-4D97-AF65-F5344CB8AC3E}">
        <p14:creationId xmlns:p14="http://schemas.microsoft.com/office/powerpoint/2010/main" val="338945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545838"/>
            <a:ext cx="6662584" cy="681663"/>
          </a:xfrm>
        </p:spPr>
        <p:txBody>
          <a:bodyPr>
            <a:normAutofit/>
          </a:bodyPr>
          <a:lstStyle/>
          <a:p>
            <a:r>
              <a:rPr lang="sk-SK" sz="2200" b="1" dirty="0" smtClean="0"/>
              <a:t>Najčastejšie </a:t>
            </a:r>
            <a:r>
              <a:rPr lang="sk-SK" sz="2200" b="1" dirty="0"/>
              <a:t>chyby študentov s </a:t>
            </a:r>
            <a:r>
              <a:rPr lang="sk-SK" sz="2200" b="1" dirty="0" smtClean="0"/>
              <a:t>L1= </a:t>
            </a:r>
            <a:r>
              <a:rPr lang="sk-SK" sz="2200" b="1" dirty="0" err="1" smtClean="0"/>
              <a:t>uk</a:t>
            </a:r>
            <a:endParaRPr lang="sk-SK" sz="2200" b="1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A1.2</a:t>
            </a:r>
            <a:endParaRPr lang="sk-SK" dirty="0"/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935" y="1564713"/>
            <a:ext cx="2300547" cy="2994678"/>
          </a:xfrm>
        </p:spPr>
      </p:pic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B2</a:t>
            </a:r>
            <a:endParaRPr lang="sk-SK" dirty="0"/>
          </a:p>
        </p:txBody>
      </p:sp>
      <p:pic>
        <p:nvPicPr>
          <p:cNvPr id="8" name="Zástupný objekt pre obsah 7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620" y="1569840"/>
            <a:ext cx="2347061" cy="2909044"/>
          </a:xfrm>
          <a:prstGeom prst="rect">
            <a:avLst/>
          </a:prstGeom>
        </p:spPr>
      </p:pic>
      <p:sp>
        <p:nvSpPr>
          <p:cNvPr id="9" name="Šípka: nahor 3">
            <a:extLst>
              <a:ext uri="{FF2B5EF4-FFF2-40B4-BE49-F238E27FC236}">
                <a16:creationId xmlns:a16="http://schemas.microsoft.com/office/drawing/2014/main" id="{823ACFD7-F490-D71D-9C50-0B7C1AD40CD7}"/>
              </a:ext>
            </a:extLst>
          </p:cNvPr>
          <p:cNvSpPr/>
          <p:nvPr/>
        </p:nvSpPr>
        <p:spPr>
          <a:xfrm rot="4868781">
            <a:off x="868857" y="4350577"/>
            <a:ext cx="332351" cy="417629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ípka: nahor 3">
            <a:extLst>
              <a:ext uri="{FF2B5EF4-FFF2-40B4-BE49-F238E27FC236}">
                <a16:creationId xmlns:a16="http://schemas.microsoft.com/office/drawing/2014/main" id="{823ACFD7-F490-D71D-9C50-0B7C1AD40CD7}"/>
              </a:ext>
            </a:extLst>
          </p:cNvPr>
          <p:cNvSpPr/>
          <p:nvPr/>
        </p:nvSpPr>
        <p:spPr>
          <a:xfrm rot="4868781">
            <a:off x="4638919" y="3868868"/>
            <a:ext cx="332351" cy="417629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vál 10"/>
          <p:cNvSpPr/>
          <p:nvPr/>
        </p:nvSpPr>
        <p:spPr>
          <a:xfrm>
            <a:off x="1631523" y="4354652"/>
            <a:ext cx="708229" cy="25737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vál 11"/>
          <p:cNvSpPr/>
          <p:nvPr/>
        </p:nvSpPr>
        <p:spPr>
          <a:xfrm>
            <a:off x="5401585" y="3881348"/>
            <a:ext cx="754591" cy="25737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3461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79662"/>
            <a:ext cx="3626825" cy="2120950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643263"/>
            <a:ext cx="4006007" cy="2393748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804792" y="1275606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/>
              <a:t>Relatívna frekvencia chýb v textoch cudzincov s L1=</a:t>
            </a:r>
            <a:r>
              <a:rPr lang="sk-SK" sz="1200" dirty="0" err="1" smtClean="0"/>
              <a:t>uk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181048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914D8B-343A-2425-9B35-3800E2416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22" y="677664"/>
            <a:ext cx="6451139" cy="525843"/>
          </a:xfrm>
        </p:spPr>
        <p:txBody>
          <a:bodyPr>
            <a:normAutofit fontScale="90000"/>
          </a:bodyPr>
          <a:lstStyle/>
          <a:p>
            <a:r>
              <a:rPr lang="sk-SK" sz="2200" b="1" dirty="0" smtClean="0">
                <a:solidFill>
                  <a:schemeClr val="accent6">
                    <a:lumMod val="75000"/>
                  </a:schemeClr>
                </a:solidFill>
              </a:rPr>
              <a:t>Chyba </a:t>
            </a:r>
            <a:r>
              <a:rPr lang="sk-SK" sz="2200" b="1" i="1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word1</a:t>
            </a:r>
            <a:r>
              <a:rPr lang="sk-SK" sz="2200" b="1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sk-SK" sz="2200" b="1" dirty="0">
                <a:solidFill>
                  <a:schemeClr val="accent6">
                    <a:lumMod val="75000"/>
                  </a:schemeClr>
                </a:solidFill>
              </a:rPr>
              <a:t>slovo </a:t>
            </a:r>
            <a:r>
              <a:rPr lang="sk-SK" sz="2200" b="1" dirty="0" smtClean="0">
                <a:solidFill>
                  <a:schemeClr val="accent6">
                    <a:lumMod val="75000"/>
                  </a:schemeClr>
                </a:solidFill>
              </a:rPr>
              <a:t>navyše </a:t>
            </a:r>
            <a:br>
              <a:rPr lang="sk-SK" sz="2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k-SK" sz="1800" b="1" dirty="0" err="1" smtClean="0">
                <a:solidFill>
                  <a:schemeClr val="accent6">
                    <a:lumMod val="75000"/>
                  </a:schemeClr>
                </a:solidFill>
              </a:rPr>
              <a:t>pronominá</a:t>
            </a:r>
            <a:r>
              <a:rPr lang="sk-SK" sz="1800" b="1" dirty="0" smtClean="0">
                <a:solidFill>
                  <a:schemeClr val="accent6">
                    <a:lumMod val="75000"/>
                  </a:schemeClr>
                </a:solidFill>
              </a:rPr>
              <a:t> 3. osoby</a:t>
            </a:r>
            <a:endParaRPr lang="sk-SK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3BD86B-C998-ECF9-74A1-A252AD84FA9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1369219"/>
            <a:ext cx="8040757" cy="3263504"/>
          </a:xfrm>
        </p:spPr>
        <p:txBody>
          <a:bodyPr>
            <a:normAutofit fontScale="62500" lnSpcReduction="20000"/>
          </a:bodyPr>
          <a:lstStyle/>
          <a:p>
            <a:r>
              <a:rPr lang="sk-SK" sz="2900" b="1" dirty="0" smtClean="0"/>
              <a:t>ona</a:t>
            </a:r>
          </a:p>
          <a:p>
            <a:pPr lvl="1"/>
            <a:r>
              <a:rPr lang="sk-SK" sz="2500" i="1" dirty="0" smtClean="0"/>
              <a:t>...</a:t>
            </a:r>
            <a:r>
              <a:rPr lang="sk-SK" sz="2500" dirty="0"/>
              <a:t>že obdivujem </a:t>
            </a:r>
            <a:r>
              <a:rPr lang="sk-SK" sz="2500" b="1" dirty="0" err="1"/>
              <a:t>Shakiru</a:t>
            </a:r>
            <a:r>
              <a:rPr lang="sk-SK" sz="2500" dirty="0"/>
              <a:t>. V prvom rade pretože už asi 20 rokov </a:t>
            </a:r>
            <a:r>
              <a:rPr lang="sk-SK" sz="2500" b="1" dirty="0"/>
              <a:t>ona</a:t>
            </a:r>
            <a:r>
              <a:rPr lang="sk-SK" sz="2500" dirty="0"/>
              <a:t> stále je na prvých </a:t>
            </a:r>
            <a:r>
              <a:rPr lang="sk-SK" sz="2500" dirty="0" err="1"/>
              <a:t>miestách</a:t>
            </a:r>
            <a:r>
              <a:rPr lang="sk-SK" sz="2500" dirty="0"/>
              <a:t> </a:t>
            </a:r>
            <a:r>
              <a:rPr lang="sk-SK" sz="2500" dirty="0" err="1"/>
              <a:t>chartov</a:t>
            </a:r>
            <a:r>
              <a:rPr lang="sk-SK" sz="2500" dirty="0"/>
              <a:t>. </a:t>
            </a:r>
            <a:endParaRPr lang="sk-SK" sz="2500" b="1" dirty="0"/>
          </a:p>
          <a:p>
            <a:r>
              <a:rPr lang="sk-SK" sz="2900" b="1" dirty="0" smtClean="0"/>
              <a:t>on</a:t>
            </a:r>
            <a:endParaRPr lang="sk-SK" sz="2900" b="1" dirty="0"/>
          </a:p>
          <a:p>
            <a:pPr lvl="1"/>
            <a:r>
              <a:rPr lang="sk-SK" sz="2500" dirty="0" smtClean="0"/>
              <a:t>Aspoň jeden raz </a:t>
            </a:r>
            <a:r>
              <a:rPr lang="sk-SK" sz="2500" dirty="0"/>
              <a:t>v živote každý </a:t>
            </a:r>
            <a:r>
              <a:rPr lang="sk-SK" sz="2500" b="1" dirty="0"/>
              <a:t>človek</a:t>
            </a:r>
            <a:r>
              <a:rPr lang="sk-SK" sz="2500" dirty="0"/>
              <a:t> sa </a:t>
            </a:r>
            <a:r>
              <a:rPr lang="sk-SK" sz="2500" dirty="0" smtClean="0"/>
              <a:t>zamýšľal o tom, ako by to bolo, </a:t>
            </a:r>
            <a:r>
              <a:rPr lang="sk-SK" sz="2500" dirty="0"/>
              <a:t>keby sa </a:t>
            </a:r>
            <a:r>
              <a:rPr lang="sk-SK" sz="2500" b="1" dirty="0" smtClean="0"/>
              <a:t>on</a:t>
            </a:r>
            <a:r>
              <a:rPr lang="sk-SK" sz="2500" dirty="0" smtClean="0"/>
              <a:t> náhodou </a:t>
            </a:r>
            <a:r>
              <a:rPr lang="sk-SK" sz="2500" dirty="0"/>
              <a:t>ocitol alebo </a:t>
            </a:r>
            <a:r>
              <a:rPr lang="sk-SK" sz="2500" dirty="0" smtClean="0"/>
              <a:t>vôbec sa narodil </a:t>
            </a:r>
            <a:r>
              <a:rPr lang="sk-SK" sz="2500" dirty="0"/>
              <a:t>v tele človeka iného </a:t>
            </a:r>
            <a:r>
              <a:rPr lang="sk-SK" sz="2500" dirty="0" smtClean="0"/>
              <a:t>pohlavia.</a:t>
            </a:r>
            <a:endParaRPr lang="sk-SK" sz="2500" b="1" dirty="0"/>
          </a:p>
          <a:p>
            <a:r>
              <a:rPr lang="sk-SK" sz="2900" b="1" dirty="0" smtClean="0"/>
              <a:t>ono</a:t>
            </a:r>
            <a:endParaRPr lang="sk-SK" sz="2900" b="1" dirty="0"/>
          </a:p>
          <a:p>
            <a:pPr lvl="1"/>
            <a:r>
              <a:rPr lang="sk-SK" sz="2500" dirty="0" smtClean="0"/>
              <a:t>Malé </a:t>
            </a:r>
            <a:r>
              <a:rPr lang="sk-SK" sz="2500" b="1" dirty="0"/>
              <a:t>dieťa</a:t>
            </a:r>
            <a:r>
              <a:rPr lang="sk-SK" sz="2500" dirty="0"/>
              <a:t> ešte </a:t>
            </a:r>
            <a:r>
              <a:rPr lang="sk-SK" sz="2500" dirty="0" smtClean="0"/>
              <a:t>nerozumie, </a:t>
            </a:r>
            <a:r>
              <a:rPr lang="sk-SK" sz="2500" dirty="0"/>
              <a:t>čo </a:t>
            </a:r>
            <a:r>
              <a:rPr lang="sk-SK" sz="2500" dirty="0" smtClean="0"/>
              <a:t>preň bude dobre. Teraz </a:t>
            </a:r>
            <a:r>
              <a:rPr lang="sk-SK" sz="2500" dirty="0"/>
              <a:t>keď </a:t>
            </a:r>
            <a:r>
              <a:rPr lang="sk-SK" sz="2500" b="1" dirty="0" smtClean="0"/>
              <a:t>ono</a:t>
            </a:r>
            <a:r>
              <a:rPr lang="sk-SK" sz="2500" dirty="0" smtClean="0"/>
              <a:t> </a:t>
            </a:r>
            <a:r>
              <a:rPr lang="sk-SK" sz="2500" dirty="0" err="1" smtClean="0"/>
              <a:t>poveda</a:t>
            </a:r>
            <a:r>
              <a:rPr lang="sk-SK" sz="2500" dirty="0" smtClean="0"/>
              <a:t>, </a:t>
            </a:r>
            <a:r>
              <a:rPr lang="sk-SK" sz="2500" dirty="0"/>
              <a:t>že chce </a:t>
            </a:r>
            <a:r>
              <a:rPr lang="sk-SK" sz="2500" dirty="0" smtClean="0"/>
              <a:t>jesť </a:t>
            </a:r>
            <a:r>
              <a:rPr lang="sk-SK" sz="2500" dirty="0"/>
              <a:t>iba sladkú zmrzlinu na </a:t>
            </a:r>
            <a:r>
              <a:rPr lang="sk-SK" sz="2500" dirty="0" smtClean="0"/>
              <a:t>obed.</a:t>
            </a:r>
          </a:p>
          <a:p>
            <a:r>
              <a:rPr lang="sk-SK" sz="2900" b="1" dirty="0" smtClean="0"/>
              <a:t>oni</a:t>
            </a:r>
          </a:p>
          <a:p>
            <a:pPr lvl="1"/>
            <a:r>
              <a:rPr lang="sk-SK" sz="2500" b="1" dirty="0" smtClean="0"/>
              <a:t>Rodičia</a:t>
            </a:r>
            <a:r>
              <a:rPr lang="sk-SK" sz="2500" dirty="0" smtClean="0"/>
              <a:t> </a:t>
            </a:r>
            <a:r>
              <a:rPr lang="sk-SK" sz="2500" dirty="0"/>
              <a:t>všetkými </a:t>
            </a:r>
            <a:r>
              <a:rPr lang="sk-SK" sz="2500" dirty="0" err="1"/>
              <a:t>svojimy</a:t>
            </a:r>
            <a:r>
              <a:rPr lang="sk-SK" sz="2500" dirty="0"/>
              <a:t> silami </a:t>
            </a:r>
            <a:r>
              <a:rPr lang="sk-SK" sz="2500" dirty="0" err="1"/>
              <a:t>vykanáju</a:t>
            </a:r>
            <a:r>
              <a:rPr lang="sk-SK" sz="2500" dirty="0"/>
              <a:t> ich potreby. Na začiatok </a:t>
            </a:r>
            <a:r>
              <a:rPr lang="sk-SK" sz="2500" b="1" dirty="0" smtClean="0"/>
              <a:t>oni</a:t>
            </a:r>
            <a:r>
              <a:rPr lang="sk-SK" sz="2500" dirty="0" smtClean="0"/>
              <a:t> </a:t>
            </a:r>
            <a:r>
              <a:rPr lang="sk-SK" sz="2500" dirty="0"/>
              <a:t>sa snažia odviesť dieťa do najlepšej materskej školy.</a:t>
            </a:r>
          </a:p>
          <a:p>
            <a:endParaRPr lang="sk-SK" sz="2900" dirty="0"/>
          </a:p>
          <a:p>
            <a:pPr lvl="1"/>
            <a:endParaRPr lang="sk-SK" dirty="0"/>
          </a:p>
          <a:p>
            <a:endParaRPr lang="sk-SK" dirty="0"/>
          </a:p>
        </p:txBody>
      </p:sp>
      <p:cxnSp>
        <p:nvCxnSpPr>
          <p:cNvPr id="5" name="Rovná spojnica 4"/>
          <p:cNvCxnSpPr/>
          <p:nvPr/>
        </p:nvCxnSpPr>
        <p:spPr>
          <a:xfrm>
            <a:off x="2915816" y="1851670"/>
            <a:ext cx="686072" cy="2439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nica 7"/>
          <p:cNvCxnSpPr/>
          <p:nvPr/>
        </p:nvCxnSpPr>
        <p:spPr>
          <a:xfrm>
            <a:off x="7236296" y="1854109"/>
            <a:ext cx="303505" cy="0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4393095" y="2571750"/>
            <a:ext cx="511865" cy="4970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>
            <a:off x="1740178" y="2787774"/>
            <a:ext cx="239534" cy="0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ovná spojnica 8"/>
          <p:cNvCxnSpPr/>
          <p:nvPr/>
        </p:nvCxnSpPr>
        <p:spPr>
          <a:xfrm>
            <a:off x="1979712" y="3291830"/>
            <a:ext cx="448572" cy="1220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/>
          <p:cNvCxnSpPr/>
          <p:nvPr/>
        </p:nvCxnSpPr>
        <p:spPr>
          <a:xfrm>
            <a:off x="6883312" y="3293331"/>
            <a:ext cx="280555" cy="0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nica 14"/>
          <p:cNvCxnSpPr/>
          <p:nvPr/>
        </p:nvCxnSpPr>
        <p:spPr>
          <a:xfrm>
            <a:off x="1506930" y="4011910"/>
            <a:ext cx="686072" cy="2439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ovná spojnica 15"/>
          <p:cNvCxnSpPr/>
          <p:nvPr/>
        </p:nvCxnSpPr>
        <p:spPr>
          <a:xfrm>
            <a:off x="7539801" y="4003177"/>
            <a:ext cx="280555" cy="0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54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F08EA0-0504-976A-35F5-BD2156F31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29989"/>
            <a:ext cx="7067128" cy="529663"/>
          </a:xfrm>
        </p:spPr>
        <p:txBody>
          <a:bodyPr>
            <a:normAutofit fontScale="90000"/>
          </a:bodyPr>
          <a:lstStyle/>
          <a:p>
            <a:r>
              <a:rPr lang="sk-SK" sz="2200" b="1" dirty="0" smtClean="0">
                <a:solidFill>
                  <a:schemeClr val="accent6">
                    <a:lumMod val="75000"/>
                  </a:schemeClr>
                </a:solidFill>
              </a:rPr>
              <a:t>Chyba </a:t>
            </a:r>
            <a:r>
              <a:rPr lang="sk-SK" sz="2200" b="1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word1 = </a:t>
            </a:r>
            <a:r>
              <a:rPr lang="sk-SK" sz="2200" b="1" dirty="0">
                <a:solidFill>
                  <a:schemeClr val="accent6">
                    <a:lumMod val="75000"/>
                  </a:schemeClr>
                </a:solidFill>
              </a:rPr>
              <a:t>slovo </a:t>
            </a:r>
            <a:r>
              <a:rPr lang="sk-SK" sz="2200" b="1" dirty="0" smtClean="0">
                <a:solidFill>
                  <a:schemeClr val="accent6">
                    <a:lumMod val="75000"/>
                  </a:schemeClr>
                </a:solidFill>
              </a:rPr>
              <a:t>navyše</a:t>
            </a:r>
            <a:br>
              <a:rPr lang="sk-SK" sz="2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k-SK" sz="2000" dirty="0" smtClean="0">
                <a:solidFill>
                  <a:schemeClr val="accent6">
                    <a:lumMod val="75000"/>
                  </a:schemeClr>
                </a:solidFill>
              </a:rPr>
              <a:t>zámeno 1. osoby</a:t>
            </a:r>
            <a:endParaRPr lang="sk-SK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Zástupný objekt pre obsah 2">
            <a:extLst>
              <a:ext uri="{FF2B5EF4-FFF2-40B4-BE49-F238E27FC236}">
                <a16:creationId xmlns:a16="http://schemas.microsoft.com/office/drawing/2014/main" id="{CA9BB437-6738-31E0-62B1-B540E26D281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06554" y="1419622"/>
            <a:ext cx="7992888" cy="324036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sk-SK" sz="2300" b="1" dirty="0" smtClean="0"/>
              <a:t>ja</a:t>
            </a:r>
            <a:endParaRPr lang="sk-SK" sz="2300" b="1" dirty="0"/>
          </a:p>
          <a:p>
            <a:pPr lvl="1"/>
            <a:r>
              <a:rPr lang="sk-SK" sz="1800" dirty="0"/>
              <a:t>Osobne </a:t>
            </a:r>
            <a:r>
              <a:rPr lang="sk-SK" sz="1800" b="1" dirty="0" smtClean="0"/>
              <a:t>ja</a:t>
            </a:r>
            <a:r>
              <a:rPr lang="sk-SK" sz="1800" dirty="0" smtClean="0"/>
              <a:t> si myslím, </a:t>
            </a:r>
            <a:r>
              <a:rPr lang="sk-SK" sz="1800" dirty="0"/>
              <a:t>že to môže byť zaujímavé </a:t>
            </a:r>
            <a:r>
              <a:rPr lang="sk-SK" sz="1800" dirty="0" smtClean="0"/>
              <a:t>				A1.2</a:t>
            </a:r>
          </a:p>
          <a:p>
            <a:pPr lvl="1"/>
            <a:r>
              <a:rPr lang="sk-SK" sz="1800" dirty="0" smtClean="0"/>
              <a:t>Každý </a:t>
            </a:r>
            <a:r>
              <a:rPr lang="sk-SK" sz="1800" dirty="0"/>
              <a:t>víkend </a:t>
            </a:r>
            <a:r>
              <a:rPr lang="sk-SK" sz="1800" b="1" dirty="0"/>
              <a:t>ja</a:t>
            </a:r>
            <a:r>
              <a:rPr lang="sk-SK" sz="1800" dirty="0"/>
              <a:t> sa snažím nájsť nový zaujímavý kuchársky recept 	</a:t>
            </a:r>
            <a:r>
              <a:rPr lang="sk-SK" sz="1800" dirty="0" smtClean="0"/>
              <a:t>	A2.1</a:t>
            </a:r>
            <a:endParaRPr lang="sk-SK" sz="1800" dirty="0"/>
          </a:p>
          <a:p>
            <a:pPr lvl="1"/>
            <a:r>
              <a:rPr lang="sk-SK" sz="1800" dirty="0" smtClean="0"/>
              <a:t>Ako </a:t>
            </a:r>
            <a:r>
              <a:rPr lang="sk-SK" sz="1800" dirty="0"/>
              <a:t>si vyberám </a:t>
            </a:r>
            <a:r>
              <a:rPr lang="sk-SK" sz="1800" b="1" dirty="0" smtClean="0"/>
              <a:t>ja</a:t>
            </a:r>
            <a:r>
              <a:rPr lang="sk-SK" sz="1800" dirty="0" smtClean="0"/>
              <a:t> zdroje informácie. 					B1</a:t>
            </a:r>
            <a:endParaRPr lang="sk-SK" sz="1800" dirty="0"/>
          </a:p>
          <a:p>
            <a:pPr lvl="1"/>
            <a:r>
              <a:rPr lang="sk-SK" sz="1800" dirty="0" smtClean="0"/>
              <a:t>... </a:t>
            </a:r>
            <a:r>
              <a:rPr lang="sk-SK" sz="1800" dirty="0"/>
              <a:t>osobne </a:t>
            </a:r>
            <a:r>
              <a:rPr lang="sk-SK" sz="1800" b="1" dirty="0" smtClean="0"/>
              <a:t>ja</a:t>
            </a:r>
            <a:r>
              <a:rPr lang="sk-SK" sz="1800" dirty="0" smtClean="0"/>
              <a:t> si myslím, </a:t>
            </a:r>
            <a:r>
              <a:rPr lang="sk-SK" sz="1800" dirty="0"/>
              <a:t>že chrániť národnostné </a:t>
            </a:r>
            <a:r>
              <a:rPr lang="sk-SK" sz="1800" dirty="0" err="1" smtClean="0"/>
              <a:t>menšíny</a:t>
            </a:r>
            <a:r>
              <a:rPr lang="sk-SK" sz="1800" dirty="0" smtClean="0"/>
              <a:t> je dôležité.  		B2</a:t>
            </a:r>
            <a:endParaRPr lang="sk-SK" sz="2300" b="1" dirty="0" smtClean="0"/>
          </a:p>
          <a:p>
            <a:endParaRPr lang="sk-SK" sz="2300" b="1" dirty="0"/>
          </a:p>
          <a:p>
            <a:r>
              <a:rPr lang="sk-SK" sz="2300" b="1" dirty="0" smtClean="0"/>
              <a:t>my</a:t>
            </a:r>
          </a:p>
          <a:p>
            <a:pPr lvl="1"/>
            <a:r>
              <a:rPr lang="sk-SK" sz="1800" dirty="0" smtClean="0"/>
              <a:t>V </a:t>
            </a:r>
            <a:r>
              <a:rPr lang="sk-SK" sz="1800" dirty="0"/>
              <a:t>izbe na internáte </a:t>
            </a:r>
            <a:r>
              <a:rPr lang="sk-SK" sz="1800" b="1" dirty="0" smtClean="0"/>
              <a:t>my</a:t>
            </a:r>
            <a:r>
              <a:rPr lang="sk-SK" sz="1800" dirty="0" smtClean="0"/>
              <a:t> čítame knihy, </a:t>
            </a:r>
            <a:r>
              <a:rPr lang="sk-SK" sz="1800" dirty="0"/>
              <a:t>pozeráme </a:t>
            </a:r>
            <a:r>
              <a:rPr lang="sk-SK" sz="1800" dirty="0" smtClean="0"/>
              <a:t>filmy, </a:t>
            </a:r>
            <a:r>
              <a:rPr lang="sk-SK" sz="1800" dirty="0"/>
              <a:t>počúvame </a:t>
            </a:r>
            <a:r>
              <a:rPr lang="sk-SK" sz="1800" dirty="0" smtClean="0"/>
              <a:t>hudbu a </a:t>
            </a:r>
            <a:r>
              <a:rPr lang="sk-SK" sz="1800" dirty="0"/>
              <a:t>spíme. </a:t>
            </a:r>
            <a:r>
              <a:rPr lang="sk-SK" sz="1800" dirty="0" smtClean="0"/>
              <a:t>	A1.2</a:t>
            </a:r>
          </a:p>
          <a:p>
            <a:pPr lvl="1"/>
            <a:r>
              <a:rPr lang="sk-SK" sz="1800" dirty="0"/>
              <a:t>V mojom </a:t>
            </a:r>
            <a:r>
              <a:rPr lang="sk-SK" sz="1800" dirty="0" smtClean="0"/>
              <a:t>mieste </a:t>
            </a:r>
            <a:r>
              <a:rPr lang="sk-SK" sz="1800" b="1" dirty="0" smtClean="0"/>
              <a:t>my</a:t>
            </a:r>
            <a:r>
              <a:rPr lang="sk-SK" sz="1800" dirty="0" smtClean="0"/>
              <a:t> </a:t>
            </a:r>
            <a:r>
              <a:rPr lang="sk-SK" sz="1800" dirty="0"/>
              <a:t>tiež </a:t>
            </a:r>
            <a:r>
              <a:rPr lang="sk-SK" sz="1800" dirty="0" smtClean="0"/>
              <a:t>máme rozvrh </a:t>
            </a:r>
            <a:r>
              <a:rPr lang="sk-SK" sz="1800" dirty="0"/>
              <a:t>na </a:t>
            </a:r>
            <a:r>
              <a:rPr lang="sk-SK" sz="1800" dirty="0" smtClean="0"/>
              <a:t>MHD. 				A2.1</a:t>
            </a:r>
            <a:endParaRPr lang="sk-SK" sz="1800" dirty="0"/>
          </a:p>
          <a:p>
            <a:pPr lvl="1"/>
            <a:r>
              <a:rPr lang="sk-SK" sz="1800" dirty="0" smtClean="0"/>
              <a:t>A </a:t>
            </a:r>
            <a:r>
              <a:rPr lang="sk-SK" sz="1800" dirty="0"/>
              <a:t>konečne </a:t>
            </a:r>
            <a:r>
              <a:rPr lang="sk-SK" sz="1800" b="1" dirty="0" smtClean="0"/>
              <a:t>my</a:t>
            </a:r>
            <a:r>
              <a:rPr lang="sk-SK" sz="1800" dirty="0" smtClean="0"/>
              <a:t> sme </a:t>
            </a:r>
            <a:r>
              <a:rPr lang="sk-SK" sz="1800" dirty="0"/>
              <a:t>sa dostali do Parku </a:t>
            </a:r>
            <a:r>
              <a:rPr lang="sk-SK" sz="1800" dirty="0" err="1" smtClean="0"/>
              <a:t>Horkova</a:t>
            </a:r>
            <a:r>
              <a:rPr lang="sk-SK" sz="1800" dirty="0" smtClean="0"/>
              <a:t>, </a:t>
            </a:r>
            <a:r>
              <a:rPr lang="sk-SK" sz="1800" dirty="0"/>
              <a:t>parku kultúry a </a:t>
            </a:r>
            <a:r>
              <a:rPr lang="sk-SK" sz="1800" dirty="0" smtClean="0"/>
              <a:t>oddychu. 	B1</a:t>
            </a:r>
            <a:endParaRPr lang="sk-SK" sz="1800" dirty="0"/>
          </a:p>
          <a:p>
            <a:pPr marL="457200" lvl="1" indent="0">
              <a:buNone/>
            </a:pPr>
            <a:r>
              <a:rPr lang="sk-SK" sz="1800" dirty="0" smtClean="0"/>
              <a:t>									</a:t>
            </a: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421480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2B7B87-058E-D767-3E32-C09047971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259" y="562412"/>
            <a:ext cx="4392488" cy="576064"/>
          </a:xfrm>
        </p:spPr>
        <p:txBody>
          <a:bodyPr>
            <a:normAutofit fontScale="90000"/>
          </a:bodyPr>
          <a:lstStyle/>
          <a:p>
            <a:r>
              <a:rPr lang="sk-SK" sz="2200" b="1" dirty="0" smtClean="0">
                <a:solidFill>
                  <a:schemeClr val="accent6">
                    <a:lumMod val="75000"/>
                  </a:schemeClr>
                </a:solidFill>
              </a:rPr>
              <a:t>Chyba </a:t>
            </a:r>
            <a:r>
              <a:rPr lang="sk-SK" sz="2200" b="1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word1 = </a:t>
            </a:r>
            <a:r>
              <a:rPr lang="sk-SK" sz="2200" b="1" dirty="0">
                <a:solidFill>
                  <a:schemeClr val="accent6">
                    <a:lumMod val="75000"/>
                  </a:schemeClr>
                </a:solidFill>
              </a:rPr>
              <a:t>slovo </a:t>
            </a:r>
            <a:r>
              <a:rPr lang="sk-SK" sz="2200" b="1" dirty="0" smtClean="0">
                <a:solidFill>
                  <a:schemeClr val="accent6">
                    <a:lumMod val="75000"/>
                  </a:schemeClr>
                </a:solidFill>
              </a:rPr>
              <a:t>navyše</a:t>
            </a:r>
            <a:br>
              <a:rPr lang="sk-SK" sz="2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  <a:t>datív a akuzatív </a:t>
            </a:r>
            <a:r>
              <a:rPr lang="sk-SK" sz="1800" dirty="0" err="1" smtClean="0">
                <a:solidFill>
                  <a:schemeClr val="accent6">
                    <a:lumMod val="75000"/>
                  </a:schemeClr>
                </a:solidFill>
              </a:rPr>
              <a:t>pronomín</a:t>
            </a:r>
            <a:endParaRPr lang="sk-SK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E3E66CB-673C-7DD4-5A83-08191065D90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1560" y="1209502"/>
            <a:ext cx="7985461" cy="3306464"/>
          </a:xfrm>
        </p:spPr>
        <p:txBody>
          <a:bodyPr>
            <a:normAutofit fontScale="70000" lnSpcReduction="20000"/>
          </a:bodyPr>
          <a:lstStyle/>
          <a:p>
            <a:r>
              <a:rPr lang="sk-SK" sz="2600" b="1" dirty="0"/>
              <a:t>ma</a:t>
            </a:r>
          </a:p>
          <a:p>
            <a:pPr lvl="1"/>
            <a:r>
              <a:rPr lang="sk-SK" sz="2300" dirty="0"/>
              <a:t>môžem iba </a:t>
            </a:r>
            <a:r>
              <a:rPr lang="sk-SK" sz="2300" dirty="0" err="1"/>
              <a:t>výmenovať</a:t>
            </a:r>
            <a:r>
              <a:rPr lang="sk-SK" sz="2300" dirty="0"/>
              <a:t> základne body a vlastnosti </a:t>
            </a:r>
            <a:r>
              <a:rPr lang="sk-SK" sz="2300" dirty="0" err="1"/>
              <a:t>ľudi</a:t>
            </a:r>
            <a:r>
              <a:rPr lang="sk-SK" sz="2300" dirty="0"/>
              <a:t>, ktoré </a:t>
            </a:r>
            <a:r>
              <a:rPr lang="sk-SK" sz="2300" b="1" dirty="0"/>
              <a:t>ma obdivujú </a:t>
            </a:r>
          </a:p>
          <a:p>
            <a:pPr lvl="2"/>
            <a:r>
              <a:rPr lang="sk-SK" sz="2000" dirty="0"/>
              <a:t>problém pri vyjadrení </a:t>
            </a:r>
            <a:r>
              <a:rPr lang="sk-SK" sz="2000" dirty="0" smtClean="0"/>
              <a:t>reciprocity - </a:t>
            </a:r>
            <a:r>
              <a:rPr lang="sk-SK" sz="2000" b="1" dirty="0" smtClean="0"/>
              <a:t>ja </a:t>
            </a:r>
            <a:r>
              <a:rPr lang="sk-SK" sz="2000" b="1" dirty="0"/>
              <a:t>obdivujem </a:t>
            </a:r>
            <a:r>
              <a:rPr lang="sk-SK" sz="2000" b="1" dirty="0" smtClean="0"/>
              <a:t>niekoho </a:t>
            </a:r>
            <a:r>
              <a:rPr lang="sk-SK" sz="2000" dirty="0" smtClean="0"/>
              <a:t>: </a:t>
            </a:r>
            <a:r>
              <a:rPr lang="sk-SK" sz="2000" b="1" dirty="0" smtClean="0"/>
              <a:t>niekto </a:t>
            </a:r>
            <a:r>
              <a:rPr lang="sk-SK" sz="2000" b="1" dirty="0"/>
              <a:t>obdivuje </a:t>
            </a:r>
            <a:r>
              <a:rPr lang="sk-SK" sz="2000" b="1" dirty="0" smtClean="0"/>
              <a:t>mňa</a:t>
            </a:r>
          </a:p>
          <a:p>
            <a:r>
              <a:rPr lang="sk-SK" sz="2600" b="1" dirty="0" smtClean="0"/>
              <a:t>mu</a:t>
            </a:r>
          </a:p>
          <a:p>
            <a:pPr lvl="1"/>
            <a:r>
              <a:rPr lang="sk-SK" dirty="0" smtClean="0"/>
              <a:t>...</a:t>
            </a:r>
            <a:r>
              <a:rPr lang="sk-SK" sz="2300" dirty="0" smtClean="0"/>
              <a:t>dieťa sa už pokúsilo a ak </a:t>
            </a:r>
            <a:r>
              <a:rPr lang="sk-SK" sz="2300" b="1" dirty="0" smtClean="0"/>
              <a:t>zlyhalo</a:t>
            </a:r>
            <a:r>
              <a:rPr lang="sk-SK" sz="2300" dirty="0" smtClean="0"/>
              <a:t> </a:t>
            </a:r>
            <a:r>
              <a:rPr lang="sk-SK" sz="2300" b="1" dirty="0" smtClean="0"/>
              <a:t>mu</a:t>
            </a:r>
            <a:r>
              <a:rPr lang="sk-SK" sz="2300" dirty="0" smtClean="0"/>
              <a:t>, zisti nový cieľ a... </a:t>
            </a:r>
          </a:p>
          <a:p>
            <a:pPr lvl="2"/>
            <a:r>
              <a:rPr lang="sk-SK" sz="2000" dirty="0" smtClean="0"/>
              <a:t>kontaminácia slovesnej väzby - </a:t>
            </a:r>
            <a:r>
              <a:rPr lang="sk-SK" sz="2000" b="1" dirty="0" smtClean="0"/>
              <a:t>nepodarilo sa mu </a:t>
            </a:r>
            <a:r>
              <a:rPr lang="sk-SK" sz="2000" dirty="0" smtClean="0"/>
              <a:t>: </a:t>
            </a:r>
            <a:r>
              <a:rPr lang="sk-SK" sz="2000" b="1" dirty="0" smtClean="0"/>
              <a:t>zlyhalo</a:t>
            </a:r>
          </a:p>
          <a:p>
            <a:r>
              <a:rPr lang="sk-SK" sz="2600" b="1" dirty="0" smtClean="0"/>
              <a:t>mi</a:t>
            </a:r>
          </a:p>
          <a:p>
            <a:pPr lvl="1"/>
            <a:r>
              <a:rPr lang="sk-SK" sz="1700" dirty="0" smtClean="0"/>
              <a:t>...</a:t>
            </a:r>
            <a:r>
              <a:rPr lang="sk-SK" sz="2300" b="1" dirty="0" smtClean="0"/>
              <a:t>chcelo by sa mi </a:t>
            </a:r>
            <a:r>
              <a:rPr lang="sk-SK" sz="2300" dirty="0" smtClean="0"/>
              <a:t>mať trochu viac voľného času.</a:t>
            </a:r>
          </a:p>
          <a:p>
            <a:pPr lvl="2"/>
            <a:r>
              <a:rPr lang="sk-SK" sz="2000" b="1" dirty="0" smtClean="0"/>
              <a:t>chcel by som </a:t>
            </a:r>
            <a:r>
              <a:rPr lang="sk-SK" sz="2000" dirty="0" smtClean="0"/>
              <a:t>mať viac času</a:t>
            </a:r>
          </a:p>
          <a:p>
            <a:r>
              <a:rPr lang="sk-SK" sz="2600" b="1" dirty="0" smtClean="0"/>
              <a:t>nám</a:t>
            </a:r>
          </a:p>
          <a:p>
            <a:pPr lvl="1"/>
            <a:r>
              <a:rPr lang="sk-SK" sz="2300" dirty="0"/>
              <a:t>Aj preto </a:t>
            </a:r>
            <a:r>
              <a:rPr lang="sk-SK" sz="2300" b="1" dirty="0" err="1"/>
              <a:t>nam</a:t>
            </a:r>
            <a:r>
              <a:rPr lang="sk-SK" sz="2300" dirty="0"/>
              <a:t> </a:t>
            </a:r>
            <a:r>
              <a:rPr lang="sk-SK" sz="2300" b="1" dirty="0" err="1"/>
              <a:t>potrebn</a:t>
            </a:r>
            <a:r>
              <a:rPr lang="sk-SK" sz="2300" dirty="0"/>
              <a:t> vážne sa zamyslieť o výchove</a:t>
            </a:r>
            <a:r>
              <a:rPr lang="sk-SK" sz="2300" dirty="0" smtClean="0"/>
              <a:t>...</a:t>
            </a:r>
          </a:p>
          <a:p>
            <a:pPr lvl="2"/>
            <a:r>
              <a:rPr lang="ru-RU" sz="2000" b="1" dirty="0"/>
              <a:t>Нам</a:t>
            </a:r>
            <a:r>
              <a:rPr lang="ru-RU" sz="2000" dirty="0"/>
              <a:t> саме такий і </a:t>
            </a:r>
            <a:r>
              <a:rPr lang="ru-RU" sz="2000" b="1" dirty="0"/>
              <a:t>потрібен</a:t>
            </a:r>
            <a:r>
              <a:rPr lang="ru-RU" sz="2000" dirty="0" smtClean="0"/>
              <a:t>.</a:t>
            </a:r>
            <a:endParaRPr lang="sk-SK" sz="2000" dirty="0"/>
          </a:p>
          <a:p>
            <a:pPr lvl="2"/>
            <a:r>
              <a:rPr lang="sk-SK" sz="2000" dirty="0"/>
              <a:t>Aj preto sa </a:t>
            </a:r>
            <a:r>
              <a:rPr lang="sk-SK" sz="2000" b="1" dirty="0"/>
              <a:t>potrebujeme</a:t>
            </a:r>
            <a:r>
              <a:rPr lang="sk-SK" sz="2000" dirty="0"/>
              <a:t> vážne zamyslieť nad výchovou...</a:t>
            </a:r>
          </a:p>
          <a:p>
            <a:endParaRPr lang="sk-SK" sz="1900" b="1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2030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752687"/>
            <a:ext cx="7067128" cy="857250"/>
          </a:xfrm>
        </p:spPr>
        <p:txBody>
          <a:bodyPr>
            <a:normAutofit/>
          </a:bodyPr>
          <a:lstStyle/>
          <a:p>
            <a:r>
              <a:rPr lang="sk-SK" sz="2400" b="1" dirty="0" err="1"/>
              <a:t>Kolokačná</a:t>
            </a:r>
            <a:r>
              <a:rPr lang="sk-SK" sz="2400" b="1" dirty="0"/>
              <a:t> paradigma </a:t>
            </a:r>
            <a:br>
              <a:rPr lang="sk-SK" sz="2400" b="1" dirty="0"/>
            </a:br>
            <a:r>
              <a:rPr lang="sk-SK" sz="2400" b="1" dirty="0"/>
              <a:t>neosobného zvratného tvaru </a:t>
            </a:r>
            <a:r>
              <a:rPr lang="sk-SK" sz="2400" b="1" dirty="0" err="1"/>
              <a:t>verba</a:t>
            </a:r>
            <a:r>
              <a:rPr lang="sk-SK" sz="2400" b="1" dirty="0"/>
              <a:t> </a:t>
            </a:r>
            <a:r>
              <a:rPr lang="sk-SK" sz="2400" b="1" i="1" dirty="0"/>
              <a:t>chcieť </a:t>
            </a: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218" y="1496910"/>
            <a:ext cx="2871788" cy="2893219"/>
          </a:xfrm>
        </p:spPr>
      </p:pic>
      <p:sp>
        <p:nvSpPr>
          <p:cNvPr id="5" name="BlokTextu 4"/>
          <p:cNvSpPr txBox="1"/>
          <p:nvPr/>
        </p:nvSpPr>
        <p:spPr>
          <a:xfrm>
            <a:off x="628651" y="2842427"/>
            <a:ext cx="27369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100" dirty="0"/>
              <a:t>chcelo sa mi +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5766955" y="1781722"/>
            <a:ext cx="250524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sk-SK" sz="1500" b="1" dirty="0" err="1"/>
              <a:t>psychofyziologické</a:t>
            </a:r>
            <a:r>
              <a:rPr lang="sk-SK" sz="1500" b="1" dirty="0"/>
              <a:t> </a:t>
            </a:r>
            <a:r>
              <a:rPr lang="sk-SK" sz="1500" b="1" dirty="0" err="1"/>
              <a:t>verbá</a:t>
            </a:r>
            <a:endParaRPr lang="sk-SK" sz="1500" b="1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sk-SK" sz="1500" dirty="0"/>
              <a:t>aj primárne </a:t>
            </a:r>
            <a:r>
              <a:rPr lang="sk-SK" sz="1500" b="1" dirty="0"/>
              <a:t>komunikačné a pohybové </a:t>
            </a:r>
            <a:r>
              <a:rPr lang="sk-SK" sz="1500" b="1" dirty="0" err="1"/>
              <a:t>verbá</a:t>
            </a:r>
            <a:endParaRPr lang="sk-SK" sz="1500" b="1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sk-SK" sz="1500" b="1" dirty="0"/>
              <a:t>(</a:t>
            </a:r>
            <a:r>
              <a:rPr lang="sk-SK" sz="1500" b="1" dirty="0" err="1"/>
              <a:t>ne</a:t>
            </a:r>
            <a:r>
              <a:rPr lang="sk-SK" sz="1500" b="1" dirty="0"/>
              <a:t>)existenčné </a:t>
            </a:r>
            <a:r>
              <a:rPr lang="sk-SK" sz="1500" b="1" dirty="0" err="1"/>
              <a:t>verbá</a:t>
            </a:r>
            <a:r>
              <a:rPr lang="sk-SK" sz="1500" b="1" dirty="0"/>
              <a:t> </a:t>
            </a:r>
          </a:p>
          <a:p>
            <a:endParaRPr lang="sk-SK" sz="1500" b="1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sk-SK" sz="1500" dirty="0"/>
              <a:t>psychosomatický stav, ktorý nie je stimulovaný vôľou a nie je zámerný, ale je dôsledkom fyzického alebo psychického stavu človeka (aj neželaným) </a:t>
            </a:r>
          </a:p>
        </p:txBody>
      </p:sp>
      <p:pic>
        <p:nvPicPr>
          <p:cNvPr id="7" name="Zástupný objekt pre obsah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218" y="1727609"/>
            <a:ext cx="2569939" cy="258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57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914D8B-343A-2425-9B35-3800E2416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665" y="701509"/>
            <a:ext cx="6451139" cy="525843"/>
          </a:xfrm>
        </p:spPr>
        <p:txBody>
          <a:bodyPr>
            <a:normAutofit/>
          </a:bodyPr>
          <a:lstStyle/>
          <a:p>
            <a:r>
              <a:rPr lang="sk-SK" sz="2200" b="1" dirty="0" smtClean="0">
                <a:solidFill>
                  <a:schemeClr val="accent6">
                    <a:lumMod val="75000"/>
                  </a:schemeClr>
                </a:solidFill>
              </a:rPr>
              <a:t>Ktoré osobné zámená sú nepotrebné? </a:t>
            </a:r>
            <a:r>
              <a:rPr lang="sk-SK" sz="2200" b="1" smtClean="0">
                <a:solidFill>
                  <a:schemeClr val="accent6">
                    <a:lumMod val="75000"/>
                  </a:schemeClr>
                </a:solidFill>
              </a:rPr>
              <a:t>Prečo?</a:t>
            </a:r>
            <a:endParaRPr lang="sk-SK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3BD86B-C998-ECF9-74A1-A252AD84FA9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1369219"/>
            <a:ext cx="8040757" cy="3263504"/>
          </a:xfrm>
        </p:spPr>
        <p:txBody>
          <a:bodyPr>
            <a:normAutofit fontScale="70000" lnSpcReduction="20000"/>
          </a:bodyPr>
          <a:lstStyle/>
          <a:p>
            <a:r>
              <a:rPr lang="sk-SK" sz="2900" b="1" dirty="0" smtClean="0"/>
              <a:t>ona</a:t>
            </a:r>
          </a:p>
          <a:p>
            <a:pPr lvl="1"/>
            <a:r>
              <a:rPr lang="sk-SK" sz="2500" dirty="0" smtClean="0"/>
              <a:t>Najviac</a:t>
            </a:r>
            <a:r>
              <a:rPr lang="sk-SK" sz="2500" i="1" dirty="0" smtClean="0"/>
              <a:t> </a:t>
            </a:r>
            <a:r>
              <a:rPr lang="sk-SK" sz="2500" dirty="0" smtClean="0"/>
              <a:t>obdivujem </a:t>
            </a:r>
            <a:r>
              <a:rPr lang="sk-SK" sz="2500" dirty="0" err="1"/>
              <a:t>Shakiru</a:t>
            </a:r>
            <a:r>
              <a:rPr lang="sk-SK" sz="2500" dirty="0"/>
              <a:t>. V prvom rade </a:t>
            </a:r>
            <a:r>
              <a:rPr lang="sk-SK" sz="2500" dirty="0" smtClean="0"/>
              <a:t>preto, že </a:t>
            </a:r>
            <a:r>
              <a:rPr lang="sk-SK" sz="2500" dirty="0"/>
              <a:t>už asi 20 rokov ona </a:t>
            </a:r>
            <a:r>
              <a:rPr lang="sk-SK" sz="2500" dirty="0" smtClean="0"/>
              <a:t>je </a:t>
            </a:r>
            <a:r>
              <a:rPr lang="sk-SK" sz="2500" dirty="0"/>
              <a:t>na prvých </a:t>
            </a:r>
            <a:r>
              <a:rPr lang="sk-SK" sz="2500" dirty="0" smtClean="0"/>
              <a:t>miestach rebríčkov</a:t>
            </a:r>
            <a:r>
              <a:rPr lang="sk-SK" sz="2500" dirty="0"/>
              <a:t>. </a:t>
            </a:r>
          </a:p>
          <a:p>
            <a:r>
              <a:rPr lang="sk-SK" sz="2900" b="1" dirty="0" smtClean="0"/>
              <a:t>on</a:t>
            </a:r>
            <a:endParaRPr lang="sk-SK" sz="2900" b="1" dirty="0"/>
          </a:p>
          <a:p>
            <a:pPr lvl="1"/>
            <a:r>
              <a:rPr lang="sk-SK" sz="2500" dirty="0" smtClean="0"/>
              <a:t>Aspoň raz </a:t>
            </a:r>
            <a:r>
              <a:rPr lang="sk-SK" sz="2500" dirty="0"/>
              <a:t>v živote </a:t>
            </a:r>
            <a:r>
              <a:rPr lang="sk-SK" sz="2500" dirty="0" smtClean="0"/>
              <a:t>každý </a:t>
            </a:r>
            <a:r>
              <a:rPr lang="sk-SK" sz="2500" dirty="0"/>
              <a:t>človek </a:t>
            </a:r>
            <a:r>
              <a:rPr lang="sk-SK" sz="2500" dirty="0" smtClean="0"/>
              <a:t>rozmýšľal o tom, aké by to bolo, </a:t>
            </a:r>
            <a:r>
              <a:rPr lang="sk-SK" sz="2500" dirty="0"/>
              <a:t>keby sa </a:t>
            </a:r>
            <a:r>
              <a:rPr lang="sk-SK" sz="2500" dirty="0" smtClean="0"/>
              <a:t>on narodil </a:t>
            </a:r>
            <a:r>
              <a:rPr lang="sk-SK" sz="2500" dirty="0"/>
              <a:t>v tele človeka iného </a:t>
            </a:r>
            <a:r>
              <a:rPr lang="sk-SK" sz="2500" dirty="0" smtClean="0"/>
              <a:t>pohlavia.</a:t>
            </a:r>
            <a:endParaRPr lang="sk-SK" sz="2500" dirty="0"/>
          </a:p>
          <a:p>
            <a:r>
              <a:rPr lang="sk-SK" sz="2900" b="1" dirty="0" smtClean="0"/>
              <a:t>ono</a:t>
            </a:r>
            <a:endParaRPr lang="sk-SK" sz="2900" b="1" dirty="0"/>
          </a:p>
          <a:p>
            <a:pPr lvl="1"/>
            <a:r>
              <a:rPr lang="sk-SK" sz="2500" dirty="0" smtClean="0"/>
              <a:t>Malé </a:t>
            </a:r>
            <a:r>
              <a:rPr lang="sk-SK" sz="2500" dirty="0"/>
              <a:t>dieťa ešte </a:t>
            </a:r>
            <a:r>
              <a:rPr lang="sk-SK" sz="2500" dirty="0" smtClean="0"/>
              <a:t>nerozumie, </a:t>
            </a:r>
            <a:r>
              <a:rPr lang="sk-SK" sz="2500" dirty="0"/>
              <a:t>čo </a:t>
            </a:r>
            <a:r>
              <a:rPr lang="sk-SK" sz="2500" dirty="0" smtClean="0"/>
              <a:t>je preň dobré. Teraz ono hovorí, </a:t>
            </a:r>
            <a:r>
              <a:rPr lang="sk-SK" sz="2500" dirty="0"/>
              <a:t>že chce </a:t>
            </a:r>
            <a:r>
              <a:rPr lang="sk-SK" sz="2500" dirty="0" smtClean="0"/>
              <a:t>zmrzlinu </a:t>
            </a:r>
            <a:r>
              <a:rPr lang="sk-SK" sz="2500" dirty="0"/>
              <a:t>na </a:t>
            </a:r>
            <a:r>
              <a:rPr lang="sk-SK" sz="2500" dirty="0" smtClean="0"/>
              <a:t>obed.</a:t>
            </a:r>
          </a:p>
          <a:p>
            <a:r>
              <a:rPr lang="sk-SK" sz="2900" b="1" dirty="0" smtClean="0"/>
              <a:t>oni</a:t>
            </a:r>
          </a:p>
          <a:p>
            <a:pPr lvl="1"/>
            <a:r>
              <a:rPr lang="sk-SK" sz="2500" dirty="0" smtClean="0"/>
              <a:t>Rodičia plnia všetky potreby svojich detí. Najprv oni </a:t>
            </a:r>
            <a:r>
              <a:rPr lang="sk-SK" sz="2500" dirty="0"/>
              <a:t>sa snažia odviesť dieťa do najlepšej materskej školy.</a:t>
            </a:r>
          </a:p>
          <a:p>
            <a:endParaRPr lang="sk-SK" sz="2900" dirty="0"/>
          </a:p>
          <a:p>
            <a:pPr lvl="1"/>
            <a:endParaRPr lang="sk-SK" dirty="0"/>
          </a:p>
          <a:p>
            <a:endParaRPr lang="sk-SK" dirty="0"/>
          </a:p>
        </p:txBody>
      </p:sp>
      <p:cxnSp>
        <p:nvCxnSpPr>
          <p:cNvPr id="9" name="Rovná spojnica 8"/>
          <p:cNvCxnSpPr/>
          <p:nvPr/>
        </p:nvCxnSpPr>
        <p:spPr>
          <a:xfrm>
            <a:off x="3414147" y="1930269"/>
            <a:ext cx="792088" cy="1220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/>
          <p:cNvCxnSpPr/>
          <p:nvPr/>
        </p:nvCxnSpPr>
        <p:spPr>
          <a:xfrm>
            <a:off x="1403648" y="2067694"/>
            <a:ext cx="483314" cy="0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nica 14"/>
          <p:cNvCxnSpPr/>
          <p:nvPr/>
        </p:nvCxnSpPr>
        <p:spPr>
          <a:xfrm>
            <a:off x="4067944" y="2715766"/>
            <a:ext cx="614064" cy="2439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ovná spojnica 15"/>
          <p:cNvCxnSpPr/>
          <p:nvPr/>
        </p:nvCxnSpPr>
        <p:spPr>
          <a:xfrm>
            <a:off x="1746684" y="2859782"/>
            <a:ext cx="280555" cy="0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nica 16"/>
          <p:cNvCxnSpPr/>
          <p:nvPr/>
        </p:nvCxnSpPr>
        <p:spPr>
          <a:xfrm>
            <a:off x="2005920" y="3501723"/>
            <a:ext cx="564973" cy="2439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ovná spojnica 17"/>
          <p:cNvCxnSpPr/>
          <p:nvPr/>
        </p:nvCxnSpPr>
        <p:spPr>
          <a:xfrm>
            <a:off x="6732240" y="3435846"/>
            <a:ext cx="280555" cy="0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nica 18"/>
          <p:cNvCxnSpPr/>
          <p:nvPr/>
        </p:nvCxnSpPr>
        <p:spPr>
          <a:xfrm>
            <a:off x="6372200" y="4227934"/>
            <a:ext cx="280555" cy="0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ovná spojnica 19"/>
          <p:cNvCxnSpPr/>
          <p:nvPr/>
        </p:nvCxnSpPr>
        <p:spPr>
          <a:xfrm>
            <a:off x="1543925" y="4297503"/>
            <a:ext cx="686072" cy="2439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40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3286" y="699542"/>
            <a:ext cx="8477439" cy="432048"/>
          </a:xfrm>
        </p:spPr>
        <p:txBody>
          <a:bodyPr>
            <a:noAutofit/>
          </a:bodyPr>
          <a:lstStyle/>
          <a:p>
            <a:r>
              <a:rPr lang="sk-SK" sz="2200" b="1" dirty="0" smtClean="0"/>
              <a:t>Podiel </a:t>
            </a:r>
            <a:r>
              <a:rPr lang="sk-SK" sz="2200" b="1" dirty="0"/>
              <a:t>výskytu osobných zámen </a:t>
            </a:r>
            <a:r>
              <a:rPr lang="sk-SK" sz="2200" b="1" dirty="0">
                <a:solidFill>
                  <a:schemeClr val="accent6">
                    <a:lumMod val="75000"/>
                  </a:schemeClr>
                </a:solidFill>
              </a:rPr>
              <a:t>v slovenčine </a:t>
            </a:r>
            <a:r>
              <a:rPr lang="sk-SK" sz="2200" b="1" dirty="0" smtClean="0">
                <a:solidFill>
                  <a:schemeClr val="accent6">
                    <a:lumMod val="75000"/>
                  </a:schemeClr>
                </a:solidFill>
              </a:rPr>
              <a:t>a </a:t>
            </a:r>
            <a:r>
              <a:rPr lang="sk-SK" sz="2200" b="1" dirty="0">
                <a:solidFill>
                  <a:schemeClr val="accent6">
                    <a:lumMod val="75000"/>
                  </a:schemeClr>
                </a:solidFill>
              </a:rPr>
              <a:t>ukrajinčine </a:t>
            </a:r>
            <a:endParaRPr lang="sk-SK" sz="2200" b="1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47614"/>
            <a:ext cx="5303195" cy="285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2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483518"/>
            <a:ext cx="7067128" cy="591504"/>
          </a:xfrm>
        </p:spPr>
        <p:txBody>
          <a:bodyPr>
            <a:normAutofit/>
          </a:bodyPr>
          <a:lstStyle/>
          <a:p>
            <a:r>
              <a:rPr lang="sk-SK" sz="2200" b="1" dirty="0" smtClean="0"/>
              <a:t>Záver</a:t>
            </a:r>
            <a:endParaRPr lang="sk-SK" sz="2200" b="1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1600" dirty="0"/>
              <a:t>1 príčiny chyby „slovo navyše“ (</a:t>
            </a:r>
            <a:r>
              <a:rPr lang="sk-SK" sz="1600" dirty="0" err="1"/>
              <a:t>pronomen</a:t>
            </a:r>
            <a:r>
              <a:rPr lang="sk-SK" sz="1600" dirty="0" smtClean="0"/>
              <a:t>)</a:t>
            </a:r>
            <a:endParaRPr lang="sk-SK" sz="1600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494744" y="1802554"/>
            <a:ext cx="4002644" cy="2963466"/>
          </a:xfrm>
        </p:spPr>
        <p:txBody>
          <a:bodyPr/>
          <a:lstStyle/>
          <a:p>
            <a:r>
              <a:rPr lang="sk-SK" sz="1400" dirty="0"/>
              <a:t>rôzna miera prítomnosti </a:t>
            </a:r>
            <a:r>
              <a:rPr lang="sk-SK" sz="1400" b="1" i="1" dirty="0"/>
              <a:t>parametra pro-drop </a:t>
            </a:r>
            <a:r>
              <a:rPr lang="sk-SK" sz="1400" dirty="0"/>
              <a:t>v slovenčine a ukrajinčine</a:t>
            </a:r>
          </a:p>
          <a:p>
            <a:r>
              <a:rPr lang="sk-SK" sz="1400" dirty="0"/>
              <a:t>možnosti nulového </a:t>
            </a:r>
            <a:r>
              <a:rPr lang="sk-SK" sz="1400" dirty="0" err="1"/>
              <a:t>pronominálneho</a:t>
            </a:r>
            <a:r>
              <a:rPr lang="sk-SK" sz="1400" dirty="0"/>
              <a:t> subjektu sú v ukrajinčine limitovanejšie ako v slovenčine</a:t>
            </a:r>
          </a:p>
          <a:p>
            <a:pPr lvl="2"/>
            <a:r>
              <a:rPr lang="sk-SK" sz="1200" dirty="0"/>
              <a:t>tvarová unifikácia </a:t>
            </a:r>
            <a:r>
              <a:rPr lang="sk-SK" sz="1200" dirty="0" err="1"/>
              <a:t>verba</a:t>
            </a:r>
            <a:r>
              <a:rPr lang="sk-SK" sz="1200" dirty="0"/>
              <a:t> </a:t>
            </a:r>
            <a:r>
              <a:rPr lang="sk-SK" sz="1200" i="1" dirty="0"/>
              <a:t>byť</a:t>
            </a:r>
            <a:r>
              <a:rPr lang="sk-SK" sz="1200" dirty="0"/>
              <a:t> </a:t>
            </a:r>
          </a:p>
          <a:p>
            <a:pPr lvl="2"/>
            <a:r>
              <a:rPr lang="sk-SK" sz="1200" dirty="0"/>
              <a:t>tvarová unifikácia </a:t>
            </a:r>
            <a:r>
              <a:rPr lang="sk-SK" sz="1200" dirty="0" err="1"/>
              <a:t>verb</a:t>
            </a:r>
            <a:r>
              <a:rPr lang="sk-SK" sz="1200" dirty="0"/>
              <a:t> v préterite</a:t>
            </a:r>
          </a:p>
          <a:p>
            <a:r>
              <a:rPr lang="sk-SK" sz="1400" dirty="0"/>
              <a:t>špecifiká slovenčiny</a:t>
            </a:r>
          </a:p>
          <a:p>
            <a:pPr lvl="2"/>
            <a:r>
              <a:rPr lang="sk-SK" sz="1200" dirty="0" smtClean="0"/>
              <a:t>reciprocita</a:t>
            </a:r>
            <a:endParaRPr lang="sk-SK" sz="1200" dirty="0"/>
          </a:p>
          <a:p>
            <a:pPr lvl="2"/>
            <a:r>
              <a:rPr lang="sk-SK" sz="1200" dirty="0" smtClean="0"/>
              <a:t>väzba </a:t>
            </a:r>
            <a:r>
              <a:rPr lang="sk-SK" sz="1200" dirty="0"/>
              <a:t>pri </a:t>
            </a:r>
            <a:r>
              <a:rPr lang="sk-SK" sz="1200" dirty="0" err="1"/>
              <a:t>verbách</a:t>
            </a:r>
            <a:endParaRPr lang="sk-SK" sz="1200" dirty="0"/>
          </a:p>
          <a:p>
            <a:pPr lvl="2"/>
            <a:r>
              <a:rPr lang="sk-SK" sz="1200" dirty="0" smtClean="0"/>
              <a:t>(</a:t>
            </a:r>
            <a:r>
              <a:rPr lang="sk-SK" sz="1200" dirty="0" err="1" smtClean="0"/>
              <a:t>ne</a:t>
            </a:r>
            <a:r>
              <a:rPr lang="sk-SK" sz="1200" dirty="0" smtClean="0"/>
              <a:t>)osobný tvar </a:t>
            </a:r>
            <a:r>
              <a:rPr lang="sk-SK" sz="1200" dirty="0" err="1"/>
              <a:t>verba</a:t>
            </a:r>
            <a:r>
              <a:rPr lang="sk-SK" sz="1200" dirty="0"/>
              <a:t> </a:t>
            </a:r>
            <a:r>
              <a:rPr lang="sk-SK" sz="1200" i="1" dirty="0"/>
              <a:t>chcieť</a:t>
            </a:r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4716016" y="958966"/>
            <a:ext cx="4041775" cy="479822"/>
          </a:xfrm>
        </p:spPr>
        <p:txBody>
          <a:bodyPr>
            <a:normAutofit/>
          </a:bodyPr>
          <a:lstStyle/>
          <a:p>
            <a:r>
              <a:rPr lang="sk-SK" sz="1600" dirty="0"/>
              <a:t>2 akvizičný </a:t>
            </a:r>
            <a:r>
              <a:rPr lang="sk-SK" sz="1600" dirty="0" smtClean="0"/>
              <a:t>korpus</a:t>
            </a:r>
            <a:endParaRPr lang="sk-SK" sz="1600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4238649" y="1802554"/>
            <a:ext cx="3861743" cy="2963466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sk-SK" sz="1400" dirty="0"/>
              <a:t>možnosť presne odčítať vzorce verbálneho správania sa študentov s konkrétnym L1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k-SK" sz="1400" dirty="0"/>
              <a:t>zámerne </a:t>
            </a:r>
            <a:r>
              <a:rPr lang="sk-SK" sz="1400" dirty="0" smtClean="0"/>
              <a:t>zvoliť </a:t>
            </a:r>
            <a:r>
              <a:rPr lang="sk-SK" sz="1400" dirty="0"/>
              <a:t>príklady </a:t>
            </a:r>
            <a:r>
              <a:rPr lang="sk-SK" sz="1400" dirty="0" smtClean="0"/>
              <a:t>na </a:t>
            </a:r>
            <a:r>
              <a:rPr lang="sk-SK" sz="1400" dirty="0"/>
              <a:t>uvedomenie si problémových javov a zlepšenie komunikačnej kompetencie študentov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5717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/>
          <p:cNvSpPr>
            <a:spLocks noGrp="1"/>
          </p:cNvSpPr>
          <p:nvPr>
            <p:ph sz="quarter" idx="13"/>
          </p:nvPr>
        </p:nvSpPr>
        <p:spPr>
          <a:xfrm>
            <a:off x="611560" y="1347615"/>
            <a:ext cx="8147248" cy="3096344"/>
          </a:xfrm>
        </p:spPr>
        <p:txBody>
          <a:bodyPr/>
          <a:lstStyle/>
          <a:p>
            <a:r>
              <a:rPr lang="sk-SK" sz="1600" i="1" dirty="0" smtClean="0"/>
              <a:t>Jazykové </a:t>
            </a:r>
            <a:r>
              <a:rPr lang="sk-SK" sz="1600" i="1" dirty="0"/>
              <a:t>chyby v slovenčine ako cudzom jazyku na báze akvizičného </a:t>
            </a:r>
            <a:r>
              <a:rPr lang="sk-SK" sz="1600" i="1" dirty="0" smtClean="0"/>
              <a:t>korpusu</a:t>
            </a:r>
            <a:r>
              <a:rPr lang="sk-SK" sz="1600" dirty="0" smtClean="0"/>
              <a:t>. </a:t>
            </a:r>
            <a:r>
              <a:rPr lang="sk-SK" sz="1600" dirty="0" err="1" smtClean="0"/>
              <a:t>Ed</a:t>
            </a:r>
            <a:r>
              <a:rPr lang="sk-SK" sz="1600" dirty="0" smtClean="0"/>
              <a:t>.: </a:t>
            </a:r>
            <a:r>
              <a:rPr lang="sk-SK" sz="1600" dirty="0"/>
              <a:t>J. </a:t>
            </a:r>
            <a:r>
              <a:rPr lang="sk-SK" sz="1600" dirty="0" err="1" smtClean="0"/>
              <a:t>Pekarovičová</a:t>
            </a:r>
            <a:r>
              <a:rPr lang="sk-SK" sz="1600" dirty="0" smtClean="0"/>
              <a:t>. Bratislava: Univerzita Komenského 2024.</a:t>
            </a:r>
            <a:endParaRPr lang="sk-SK" sz="1600" dirty="0"/>
          </a:p>
          <a:p>
            <a:r>
              <a:rPr lang="sk-SK" sz="1600" dirty="0" err="1"/>
              <a:t>Ľos</a:t>
            </a:r>
            <a:r>
              <a:rPr lang="sk-SK" sz="1600" dirty="0"/>
              <a:t> </a:t>
            </a:r>
            <a:r>
              <a:rPr lang="sk-SK" sz="1600" dirty="0" err="1"/>
              <a:t>Ivoríková</a:t>
            </a:r>
            <a:r>
              <a:rPr lang="sk-SK" sz="1600" dirty="0"/>
              <a:t>, H. – </a:t>
            </a:r>
            <a:r>
              <a:rPr lang="sk-SK" sz="1600" dirty="0" err="1"/>
              <a:t>Mošaťová</a:t>
            </a:r>
            <a:r>
              <a:rPr lang="sk-SK" sz="1600" dirty="0"/>
              <a:t>, M. – </a:t>
            </a:r>
            <a:r>
              <a:rPr lang="sk-SK" sz="1600" dirty="0" err="1"/>
              <a:t>Švancarová</a:t>
            </a:r>
            <a:r>
              <a:rPr lang="sk-SK" sz="1600" dirty="0"/>
              <a:t>, P.: </a:t>
            </a:r>
            <a:r>
              <a:rPr lang="sk-SK" sz="1600" i="1" dirty="0"/>
              <a:t>Učíme sa na chybách. ERRKORP - akvizičný </a:t>
            </a:r>
            <a:r>
              <a:rPr lang="sk-SK" sz="1600" i="1" dirty="0" smtClean="0"/>
              <a:t>korpus</a:t>
            </a:r>
            <a:r>
              <a:rPr lang="sk-SK" sz="1600" dirty="0" smtClean="0"/>
              <a:t>. Bratislava</a:t>
            </a:r>
            <a:r>
              <a:rPr lang="sk-SK" sz="1600" dirty="0"/>
              <a:t>: Univerzita Komenského </a:t>
            </a:r>
            <a:r>
              <a:rPr lang="sk-SK" sz="1600" dirty="0" smtClean="0"/>
              <a:t>2023.</a:t>
            </a:r>
            <a:endParaRPr lang="sk-SK" sz="1600" dirty="0"/>
          </a:p>
          <a:p>
            <a:r>
              <a:rPr lang="sk-SK" sz="1600" dirty="0" smtClean="0"/>
              <a:t>Korpus </a:t>
            </a:r>
            <a:r>
              <a:rPr lang="sk-SK" sz="1600" dirty="0"/>
              <a:t>textov študentov učiacich sa slovenčinu ako cudzí jazyk – </a:t>
            </a:r>
            <a:r>
              <a:rPr lang="sk-SK" sz="1600" dirty="0" smtClean="0"/>
              <a:t>errkorp-2.0</a:t>
            </a:r>
            <a:r>
              <a:rPr lang="sk-SK" sz="1600" dirty="0"/>
              <a:t>. Bratislava: Jazykovedný ústav Ľ. Štúra SAV – Filozofická fakulta Univerzity Komenského 2023. Dostupný z WWW:</a:t>
            </a:r>
            <a:r>
              <a:rPr lang="sk-SK" sz="1600" dirty="0">
                <a:hlinkClick r:id="rId2"/>
              </a:rPr>
              <a:t> https://korpus.sk</a:t>
            </a:r>
            <a:r>
              <a:rPr lang="sk-SK" sz="1600" dirty="0" smtClean="0"/>
              <a:t>.</a:t>
            </a:r>
          </a:p>
          <a:p>
            <a:r>
              <a:rPr lang="sk-SK" sz="1600" dirty="0"/>
              <a:t>Slovenský národný korpus – par-skuk-fic-1.0-uk. Bratislava: Jazykovedný ústav Ľ. Štúra SAV 2022. Dostupný z WWW: </a:t>
            </a:r>
            <a:r>
              <a:rPr lang="sk-SK" sz="1600" dirty="0">
                <a:hlinkClick r:id="rId2"/>
              </a:rPr>
              <a:t>https://korpus.sk</a:t>
            </a:r>
            <a:r>
              <a:rPr lang="sk-SK" sz="1600" dirty="0"/>
              <a:t>.</a:t>
            </a:r>
          </a:p>
          <a:p>
            <a:r>
              <a:rPr lang="sk-SK" sz="1600" dirty="0"/>
              <a:t>Slovenský národný korpus – par-skuk-fic-1.0-sk. Bratislava: Jazykovedný ústav Ľ. Štúra SAV 2022. Dostupný z WWW: </a:t>
            </a:r>
            <a:r>
              <a:rPr lang="sk-SK" sz="1600" dirty="0">
                <a:hlinkClick r:id="rId2"/>
              </a:rPr>
              <a:t>https://korpus.sk</a:t>
            </a:r>
            <a:r>
              <a:rPr lang="sk-SK" sz="1600" dirty="0"/>
              <a:t>.</a:t>
            </a:r>
          </a:p>
          <a:p>
            <a:endParaRPr lang="sk-SK" sz="18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55540" y="699542"/>
            <a:ext cx="4592524" cy="432048"/>
          </a:xfrm>
        </p:spPr>
        <p:txBody>
          <a:bodyPr>
            <a:normAutofit/>
          </a:bodyPr>
          <a:lstStyle/>
          <a:p>
            <a:r>
              <a:rPr lang="sk-SK" sz="2200" b="1" dirty="0" smtClean="0"/>
              <a:t>Literatúra</a:t>
            </a:r>
            <a:endParaRPr lang="sk-SK" sz="2200" b="1" dirty="0"/>
          </a:p>
        </p:txBody>
      </p:sp>
    </p:spTree>
    <p:extLst>
      <p:ext uri="{BB962C8B-B14F-4D97-AF65-F5344CB8AC3E}">
        <p14:creationId xmlns:p14="http://schemas.microsoft.com/office/powerpoint/2010/main" val="98155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3600" dirty="0">
                <a:solidFill>
                  <a:srgbClr val="FF0000"/>
                </a:solidFill>
              </a:rPr>
              <a:t>&lt;</a:t>
            </a:r>
            <a:r>
              <a:rPr lang="sk-SK" sz="3600" dirty="0" err="1">
                <a:solidFill>
                  <a:srgbClr val="FF0000"/>
                </a:solidFill>
              </a:rPr>
              <a:t>err</a:t>
            </a:r>
            <a:r>
              <a:rPr lang="sk-SK" sz="3600" dirty="0">
                <a:solidFill>
                  <a:srgbClr val="FF0000"/>
                </a:solidFill>
              </a:rPr>
              <a:t>/&gt;</a:t>
            </a:r>
          </a:p>
        </p:txBody>
      </p:sp>
    </p:spTree>
    <p:extLst>
      <p:ext uri="{BB962C8B-B14F-4D97-AF65-F5344CB8AC3E}">
        <p14:creationId xmlns:p14="http://schemas.microsoft.com/office/powerpoint/2010/main" val="3589955206"/>
      </p:ext>
    </p:extLst>
  </p:cSld>
  <p:clrMapOvr>
    <a:masterClrMapping/>
  </p:clrMapOvr>
</p:sld>
</file>

<file path=ppt/theme/theme1.xml><?xml version="1.0" encoding="utf-8"?>
<a:theme xmlns:a="http://schemas.openxmlformats.org/drawingml/2006/main" name="ppt_PDF_rozmer 16_9_en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668AF387-5B09-4239-AD56-249139DE3418}" vid="{56D2D354-64EF-4E6C-84ED-3B83A416EABF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prezentace_PdF_16_9_cz</Template>
  <TotalTime>274</TotalTime>
  <Words>671</Words>
  <Application>Microsoft Office PowerPoint</Application>
  <PresentationFormat>Prezentácia na obrazovke (16:9)</PresentationFormat>
  <Paragraphs>104</Paragraphs>
  <Slides>15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20" baseType="lpstr">
      <vt:lpstr>Arial</vt:lpstr>
      <vt:lpstr>Calibri</vt:lpstr>
      <vt:lpstr>Helvetica</vt:lpstr>
      <vt:lpstr>Times New Roman</vt:lpstr>
      <vt:lpstr>ppt_PDF_rozmer 16_9_en</vt:lpstr>
      <vt:lpstr>Parameter pro-drop v učení sa slovenčiny ako cudzieho jazyka ukrajinskými študentmi</vt:lpstr>
      <vt:lpstr>Cieľ výskumu</vt:lpstr>
      <vt:lpstr>Zdroj dát a metóda výskumu</vt:lpstr>
      <vt:lpstr>Relatívna frekvencia chýb študentov s L1 = uk  v závislosti od úrovní ERR</vt:lpstr>
      <vt:lpstr>Najčastejšie chyby študentov s L1= uk</vt:lpstr>
      <vt:lpstr>Prezentácia programu PowerPoint</vt:lpstr>
      <vt:lpstr>Chyba word1 = slovo navyše  pronominá 3. osoby</vt:lpstr>
      <vt:lpstr>Chyba word1 = slovo navyše zámeno 1. osoby</vt:lpstr>
      <vt:lpstr>Chyba word1 = slovo navyše datív a akuzatív pronomín</vt:lpstr>
      <vt:lpstr>Kolokačná paradigma  neosobného zvratného tvaru verba chcieť </vt:lpstr>
      <vt:lpstr>Ktoré osobné zámená sú nepotrebné? Prečo?</vt:lpstr>
      <vt:lpstr>Podiel výskytu osobných zámen v slovenčine a ukrajinčine </vt:lpstr>
      <vt:lpstr>Záver</vt:lpstr>
      <vt:lpstr>Literatúra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Kam s ní? O interpunkční čárce v souvětí</dc:title>
  <dc:creator>Viktor</dc:creator>
  <cp:lastModifiedBy>Kesselová Jana</cp:lastModifiedBy>
  <cp:revision>55</cp:revision>
  <dcterms:created xsi:type="dcterms:W3CDTF">2019-01-19T20:12:51Z</dcterms:created>
  <dcterms:modified xsi:type="dcterms:W3CDTF">2025-04-13T15:43:05Z</dcterms:modified>
</cp:coreProperties>
</file>