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2" r:id="rId4"/>
    <p:sldId id="274" r:id="rId5"/>
    <p:sldId id="276" r:id="rId6"/>
    <p:sldId id="281" r:id="rId7"/>
    <p:sldId id="258" r:id="rId8"/>
    <p:sldId id="282" r:id="rId9"/>
    <p:sldId id="257" r:id="rId10"/>
    <p:sldId id="262" r:id="rId11"/>
    <p:sldId id="283" r:id="rId12"/>
    <p:sldId id="277" r:id="rId13"/>
    <p:sldId id="284" r:id="rId14"/>
    <p:sldId id="259" r:id="rId15"/>
    <p:sldId id="263" r:id="rId16"/>
    <p:sldId id="267" r:id="rId17"/>
    <p:sldId id="264" r:id="rId18"/>
    <p:sldId id="265" r:id="rId19"/>
    <p:sldId id="269" r:id="rId20"/>
    <p:sldId id="279" r:id="rId21"/>
    <p:sldId id="270" r:id="rId22"/>
    <p:sldId id="268" r:id="rId23"/>
    <p:sldId id="280" r:id="rId2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7908CE-12AC-BFC9-D809-02D4B4FBE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34FA66C-C7A9-57C2-51C7-31DF95A86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E8F1283-E4FC-D12F-4A56-307E5FA8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F4F383A-32C1-1016-5379-85703622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4849E66-62F8-527D-0C8A-A8E99120B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455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AFB9F2-5559-F691-B98A-C9C40AB2F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9CEC9AF-68DE-B15F-2A6B-6BB1D122C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D7214FD-B863-511F-00AF-96602A1A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881C65E-99A9-DA73-F9D9-DAF59B86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00763A6-E129-EB28-9729-C812908C9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792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BD9173-FD9D-3528-FC82-1D1D5374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AE872E-1A58-DDF4-5F4E-A3AC6A035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EBF98B7-96A1-DF5E-20EB-C59E8876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8E705BE-44C0-EDF4-6B4A-6CA3D6298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D22965-C4B9-0E2E-9303-237C7F51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227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E8FBA1-4FCF-FCF9-4299-FED18D9B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5E0556-CE37-6CF2-68DB-D84A1CC5F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D9AA10D-2267-8BC1-BB5C-8F0D9A051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67DAF2B-0EEC-D16D-8D75-0459C41B6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6803946-CAE6-04F4-C0D4-8E2D67B2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E8C7BA9-5D6D-6FB7-56A8-1107E1CF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446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5B5479-D6DB-806B-5155-0B3126E6C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D9030E8-AF8E-A985-77A0-AC15B9656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144197A-BD16-347C-7601-A0119B833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955D1FB-C3EE-F010-56FC-FDC988A9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9BA6DDF-1450-391B-920C-E99399674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862D0339-1ED7-A73B-0AC0-67FFF2318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C00FC21-4E24-0814-0656-846F72E9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FE3D798-9025-6251-35DB-C7B20EA3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54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05563-C8ED-C178-FC9B-A0214FBE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BA9C746-B455-292C-3C79-6E612AD19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608219C-88F5-FAD2-2C9E-2501321A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0A4E435-DEAC-E157-B8CB-92D5571B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027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EC4ED4F-BE49-A225-D8A4-0AAEA565D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AD462A1-CCFD-0526-D932-C66C0109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CF6652E-2109-56F5-11B4-3BBBC68A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2138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837053-1B88-8D11-3E00-DEA7CDA87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E03C274-A087-8E43-6F75-4FE0F4789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701E92-9F9D-085B-1E70-C6BAFDA49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D40F5F6-5D10-8E5D-E933-D02AB1AE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079989E-D3C5-F6A2-4FB5-22168E7E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404158-EAF4-5AE8-D993-4EFBC532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404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BC834C-C572-B2D4-1EDE-773F0528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7C965AAE-9F91-51E8-8CA3-008D896E5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785A6F7-4B64-79E6-D147-D75990E99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E1C4F31-43DC-813F-2960-0CE70EE4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ABB01EF-EAD1-B30E-60C1-7E7B924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FF9CC65-833E-DB99-C931-05639B08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159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D51B4-3203-2E50-82A8-A864777D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5BA1FAE-936A-BC73-BFA4-356F021CC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1282E7B-AF4D-1CE9-C05F-30ED4F6F2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67AC9A6-7214-9C23-13DA-4DBAA3FA3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3CDFEB-1C81-A019-BE9D-751F1682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250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684B685-ECC6-5163-E8FD-3373D0F81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1D8F6EB-FF69-7BA9-0D76-60CD883A1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129027-4D75-B673-16AF-E67761EBF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544C590-AB98-7AD7-07C1-10BEEEA8E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B6AE898-AAAD-25A4-298A-A705FC32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536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0CF4414D-4447-179A-9048-9014637E6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B16BC9-ED65-AA50-2EFF-0174F60B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0DA8C9D-75AD-89BF-F0BF-A377119F0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E500A-3F30-4F33-A5D9-B3B5BF90FC13}" type="datetimeFigureOut">
              <a:rPr lang="sk-SK" smtClean="0"/>
              <a:t>26. 2. 2024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2E0B051-842F-7CDC-A5AF-5F5D6FF52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7B639DA-937B-CD14-BE5A-98039B168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6C1F6-0E93-4A05-991D-983DD48F8C5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360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onito.korpus.sk/run.cgi/freqs?q=aword%2C%3Cerr%2F%3E;corpname=errkorp-1.0&amp;viewmode=kwic&amp;attrs=word&amp;ctxattrs=word&amp;structs=err%2Ccorr&amp;refs=%3Dspk.l1%2C%3Dspk.level_ERR;fcrit=spk.l1+0;flimit=0;freq_sort=0;ml=0;fpage=1;ftt_include_empty=;examples=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onito.korpus.sk/run.cgi/freqs?q=aword%2C%3Cerr%2F%3E+within+%3Cspk+l1%3D%22uk%22+%2F%3E;corpname=errkorp-1.0&amp;viewmode=kwic&amp;attrs=word&amp;ctxattrs=word&amp;structs=err%2Ccorr&amp;refs=%3Dspk.l1%2C%3Dspk.level_ERR;fcrit=err.type+0;flimit=0;freq_sort=freq;ml=0;fpage=1;ftt_include_empty=;examples=0" TargetMode="External"/><Relationship Id="rId2" Type="http://schemas.openxmlformats.org/officeDocument/2006/relationships/hyperlink" Target="https://bonito.korpus.sk/run.cgi/freqs?q=aword%2C%3Cerr%2F%3E+within+%3Cspk+l1%3D%22uk%22+%2F%3E;corpname=errkorp-1.0&amp;viewmode=kwic&amp;attrs=word&amp;ctxattrs=word&amp;structs=err%2Ccorr&amp;refs=%3Dspk.l1%2C%3Dspk.level_ERR;fcrit=err.type+0;flimit=0;freq_sort=0;ml=0;fpage=1;ftt_include_empty=;examples=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onito.korpus.sk/run.cgi/freqs?q=aword,%3cerr/%3e+within+%3cspk+l1%3D%22uk%22+/%3e;corpname=errkorp-1.0&amp;viewmode=kwic&amp;attrs=word&amp;ctxattrs=word&amp;structs=err,corr&amp;refs=%3Dspk.l1,%3Dspk.level_ERR;fcrit=err.type+0;flimit=0;freq_sort=freq;ml=0;fpage=1;ftt_include_empty=;examples=0" TargetMode="External"/><Relationship Id="rId2" Type="http://schemas.openxmlformats.org/officeDocument/2006/relationships/hyperlink" Target="https://bonito.korpus.sk/run.cgi/freqs?q=aword,%3cerr/%3e+within+%3cspk+l1%3D%22uk%22+/%3e;corpname=errkorp-1.0&amp;viewmode=kwic&amp;attrs=word&amp;ctxattrs=word&amp;structs=err,corr&amp;refs=%3Dspk.l1,%3Dspk.level_ERR;fcrit=spk.level_ERR+0;flimit=0;freq_sort=0;ml=0;fpage=1;ftt_include_empty=;examples=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bonito.korpus.sk/run.cgi/freqs?q=aword%2C%3Cerr%2F%3E+within+%3Cspk+l1%3D%22uk%22+%2F%3E;corpname=errkorp-1.0&amp;viewmode=kwic&amp;attrs=word&amp;ctxattrs=word&amp;structs=err%2Ccorr&amp;refs=%3Dspk.l1%2C%3Dspk.level_ERR;fcrit=spk.sex+0;flimit=0;freq_sort=0;ml=0;fpage=1;ftt_include_empty=;examples=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3C6CB-F228-EE1B-94E0-45AA84978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444" y="1130676"/>
            <a:ext cx="11770821" cy="2387600"/>
          </a:xfrm>
        </p:spPr>
        <p:txBody>
          <a:bodyPr>
            <a:normAutofit/>
          </a:bodyPr>
          <a:lstStyle/>
          <a:p>
            <a:r>
              <a:rPr lang="sk-SK" sz="3600" b="1" dirty="0" smtClean="0"/>
              <a:t>Slovenčina ukrajinských študentov vo svetle akvizičného korpusu</a:t>
            </a: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2000" dirty="0" smtClean="0"/>
              <a:t>alebo</a:t>
            </a: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b="1" dirty="0" smtClean="0"/>
              <a:t>výskum </a:t>
            </a:r>
            <a:r>
              <a:rPr lang="sk-SK" sz="3200" b="1" dirty="0" err="1" smtClean="0"/>
              <a:t>SJakoCJ</a:t>
            </a:r>
            <a:r>
              <a:rPr lang="sk-SK" sz="3200" b="1" dirty="0" smtClean="0"/>
              <a:t> </a:t>
            </a:r>
            <a:r>
              <a:rPr lang="sk-SK" sz="3200" b="1" dirty="0"/>
              <a:t>do 15. </a:t>
            </a:r>
            <a:r>
              <a:rPr lang="sk-SK" sz="3200" b="1" dirty="0" smtClean="0"/>
              <a:t>júna 2023 a po ňom </a:t>
            </a:r>
            <a:endParaRPr lang="sk-SK" sz="3200" b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B31619C-4098-1798-493B-57E3D16AD9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460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errkorp-1.0 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74" y="2263847"/>
            <a:ext cx="8505825" cy="3724275"/>
          </a:xfrm>
        </p:spPr>
      </p:pic>
      <p:sp>
        <p:nvSpPr>
          <p:cNvPr id="6" name="BlokTextu 5"/>
          <p:cNvSpPr txBox="1"/>
          <p:nvPr/>
        </p:nvSpPr>
        <p:spPr>
          <a:xfrm>
            <a:off x="838200" y="1764715"/>
            <a:ext cx="227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bonito.korpus.sk</a:t>
            </a:r>
            <a:endParaRPr lang="sk-SK" dirty="0"/>
          </a:p>
        </p:txBody>
      </p:sp>
      <p:sp>
        <p:nvSpPr>
          <p:cNvPr id="7" name="Ovál 6"/>
          <p:cNvSpPr/>
          <p:nvPr/>
        </p:nvSpPr>
        <p:spPr>
          <a:xfrm>
            <a:off x="3269974" y="3906078"/>
            <a:ext cx="2156791" cy="685800"/>
          </a:xfrm>
          <a:prstGeom prst="ellipse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82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15. </a:t>
            </a:r>
            <a:r>
              <a:rPr lang="sk-SK" b="1" dirty="0" smtClean="0"/>
              <a:t>jún </a:t>
            </a:r>
            <a:r>
              <a:rPr lang="sk-SK" b="1" dirty="0"/>
              <a:t>2023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prvá </a:t>
            </a:r>
            <a:r>
              <a:rPr lang="sk-SK" dirty="0"/>
              <a:t>verzia korpusu </a:t>
            </a:r>
            <a:r>
              <a:rPr lang="sk-SK" b="1" dirty="0"/>
              <a:t>errkorp-1.0</a:t>
            </a:r>
            <a:r>
              <a:rPr lang="sk-SK" dirty="0"/>
              <a:t> </a:t>
            </a:r>
            <a:endParaRPr lang="sk-SK" dirty="0" smtClean="0"/>
          </a:p>
          <a:p>
            <a:pPr lvl="1"/>
            <a:r>
              <a:rPr lang="sk-SK" dirty="0" smtClean="0"/>
              <a:t>rozsah 347 </a:t>
            </a:r>
            <a:r>
              <a:rPr lang="sk-SK" dirty="0"/>
              <a:t>395 </a:t>
            </a:r>
            <a:r>
              <a:rPr lang="sk-SK" dirty="0" smtClean="0"/>
              <a:t>tokenov</a:t>
            </a:r>
          </a:p>
          <a:p>
            <a:pPr lvl="1"/>
            <a:r>
              <a:rPr lang="sk-SK" dirty="0" smtClean="0"/>
              <a:t>1 </a:t>
            </a:r>
            <a:r>
              <a:rPr lang="sk-SK" dirty="0"/>
              <a:t>063 textov študentov učiacich sa slovenčinu ako cudzí jazyk </a:t>
            </a:r>
            <a:endParaRPr lang="sk-SK" dirty="0" smtClean="0"/>
          </a:p>
          <a:p>
            <a:pPr lvl="1"/>
            <a:r>
              <a:rPr lang="sk-SK" dirty="0" smtClean="0"/>
              <a:t>s 37 rôznymi </a:t>
            </a:r>
            <a:r>
              <a:rPr lang="sk-SK" dirty="0"/>
              <a:t>materinskými jazykmi </a:t>
            </a:r>
            <a:endParaRPr lang="sk-SK" dirty="0" smtClean="0"/>
          </a:p>
          <a:p>
            <a:pPr lvl="1"/>
            <a:r>
              <a:rPr lang="sk-SK" dirty="0" smtClean="0"/>
              <a:t>úrovne znalosti slovenčiny </a:t>
            </a:r>
            <a:r>
              <a:rPr lang="sk-SK" dirty="0"/>
              <a:t>A1.1 – </a:t>
            </a:r>
            <a:r>
              <a:rPr lang="sk-SK" dirty="0" smtClean="0"/>
              <a:t>C2</a:t>
            </a:r>
          </a:p>
          <a:p>
            <a:pPr lvl="1"/>
            <a:r>
              <a:rPr lang="sk-SK" dirty="0" smtClean="0"/>
              <a:t>anotácia </a:t>
            </a:r>
            <a:r>
              <a:rPr lang="sk-SK" dirty="0"/>
              <a:t>značkovaných </a:t>
            </a:r>
            <a:r>
              <a:rPr lang="sk-SK" dirty="0" smtClean="0"/>
              <a:t>chýb</a:t>
            </a:r>
          </a:p>
          <a:p>
            <a:pPr lvl="1"/>
            <a:r>
              <a:rPr lang="sk-SK" dirty="0" smtClean="0"/>
              <a:t>príručka pre používateľov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43" y="4639547"/>
            <a:ext cx="4555114" cy="1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7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errkorp-1.0</a:t>
            </a:r>
            <a:endParaRPr lang="sk-SK" dirty="0"/>
          </a:p>
        </p:txBody>
      </p:sp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82" y="1479665"/>
            <a:ext cx="9242397" cy="5188492"/>
          </a:xfrm>
        </p:spPr>
      </p:pic>
    </p:spTree>
    <p:extLst>
      <p:ext uri="{BB962C8B-B14F-4D97-AF65-F5344CB8AC3E}">
        <p14:creationId xmlns:p14="http://schemas.microsoft.com/office/powerpoint/2010/main" val="12906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19F3AF-170E-A223-04CC-0AB47560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Načo je to dobré?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4DA571-4748-BB3E-26A2-CAC321BC8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1609494"/>
            <a:ext cx="11049000" cy="4957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b="1" dirty="0" smtClean="0"/>
              <a:t>1 na štúdium </a:t>
            </a:r>
            <a:r>
              <a:rPr lang="sk-SK" sz="2000" b="1" dirty="0" err="1" smtClean="0"/>
              <a:t>medzijazyka</a:t>
            </a:r>
            <a:endParaRPr lang="sk-SK" sz="2000" b="1" dirty="0" smtClean="0"/>
          </a:p>
          <a:p>
            <a:pPr lvl="1"/>
            <a:r>
              <a:rPr lang="sk-SK" sz="1800" dirty="0" smtClean="0"/>
              <a:t>texty </a:t>
            </a:r>
            <a:r>
              <a:rPr lang="sk-SK" sz="1800" dirty="0"/>
              <a:t>cudzincov reprezentujú špecifickú </a:t>
            </a:r>
            <a:r>
              <a:rPr lang="sk-SK" sz="1800" dirty="0" smtClean="0"/>
              <a:t>verziu </a:t>
            </a:r>
            <a:r>
              <a:rPr lang="sk-SK" sz="1800" dirty="0"/>
              <a:t>slovenčiny (L2), ktorá sa nachádza na kontinuu medzi L1 a L2 a obsahuje aj štruktúry, ktoré nie sú vlastné ani jednému z týchto </a:t>
            </a:r>
            <a:r>
              <a:rPr lang="sk-SK" sz="1800" dirty="0" smtClean="0"/>
              <a:t>jazykov</a:t>
            </a:r>
            <a:endParaRPr lang="sk-SK" sz="1800" b="1" dirty="0">
              <a:latin typeface="MinionPro-Regular"/>
            </a:endParaRPr>
          </a:p>
          <a:p>
            <a:pPr lvl="1"/>
            <a:r>
              <a:rPr lang="sk-SK" sz="1800" i="1" dirty="0" err="1" smtClean="0"/>
              <a:t>interlanguage</a:t>
            </a:r>
            <a:r>
              <a:rPr lang="sk-SK" sz="1800" dirty="0" smtClean="0"/>
              <a:t> </a:t>
            </a:r>
            <a:r>
              <a:rPr lang="sk-SK" sz="1800" dirty="0"/>
              <a:t>(</a:t>
            </a:r>
            <a:r>
              <a:rPr lang="sk-SK" sz="1800" dirty="0" err="1"/>
              <a:t>Selinker</a:t>
            </a:r>
            <a:r>
              <a:rPr lang="sk-SK" sz="1800" dirty="0"/>
              <a:t>), </a:t>
            </a:r>
            <a:r>
              <a:rPr lang="sk-SK" sz="1800" i="1" dirty="0" err="1"/>
              <a:t>idiosynkratický</a:t>
            </a:r>
            <a:r>
              <a:rPr lang="sk-SK" sz="1800" i="1" dirty="0"/>
              <a:t> dialekt </a:t>
            </a:r>
            <a:r>
              <a:rPr lang="sk-SK" sz="1800" dirty="0"/>
              <a:t>(</a:t>
            </a:r>
            <a:r>
              <a:rPr lang="sk-SK" sz="1800" dirty="0" err="1"/>
              <a:t>Corder</a:t>
            </a:r>
            <a:r>
              <a:rPr lang="sk-SK" sz="1800" dirty="0"/>
              <a:t>), </a:t>
            </a:r>
            <a:r>
              <a:rPr lang="sk-SK" sz="1800" i="1" dirty="0" err="1"/>
              <a:t>aproximatívny</a:t>
            </a:r>
            <a:r>
              <a:rPr lang="sk-SK" sz="1800" i="1" dirty="0"/>
              <a:t> systém</a:t>
            </a:r>
            <a:r>
              <a:rPr lang="sk-SK" sz="1800" dirty="0"/>
              <a:t> (</a:t>
            </a:r>
            <a:r>
              <a:rPr lang="sk-SK" sz="1800" dirty="0" err="1"/>
              <a:t>Nemser</a:t>
            </a:r>
            <a:r>
              <a:rPr lang="sk-SK" sz="1800" dirty="0"/>
              <a:t>)</a:t>
            </a:r>
          </a:p>
          <a:p>
            <a:pPr marL="0" indent="0">
              <a:buNone/>
            </a:pPr>
            <a:r>
              <a:rPr lang="sk-SK" sz="1200" dirty="0" smtClean="0"/>
              <a:t>	</a:t>
            </a:r>
            <a:r>
              <a:rPr lang="en-US" sz="1200" dirty="0" err="1" smtClean="0"/>
              <a:t>Selinker</a:t>
            </a:r>
            <a:r>
              <a:rPr lang="en-US" sz="1200" dirty="0"/>
              <a:t>, L., &amp; Rutherford, W.E. (1992). </a:t>
            </a:r>
            <a:r>
              <a:rPr lang="en-US" sz="1200" i="1" dirty="0"/>
              <a:t>Rediscovering Interlanguage</a:t>
            </a:r>
            <a:r>
              <a:rPr lang="en-US" sz="1200" dirty="0"/>
              <a:t>. Routledge. </a:t>
            </a:r>
            <a:endParaRPr lang="sk-SK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200" dirty="0" smtClean="0"/>
              <a:t>	</a:t>
            </a:r>
            <a:r>
              <a:rPr lang="en-US" sz="1200" dirty="0" err="1" smtClean="0"/>
              <a:t>Corder</a:t>
            </a:r>
            <a:r>
              <a:rPr lang="en-US" sz="1200" dirty="0"/>
              <a:t>, S. P. (1971). Idiosyncratic dialects and error analysis. </a:t>
            </a:r>
            <a:r>
              <a:rPr lang="en-US" sz="1200" i="1" dirty="0"/>
              <a:t>IRAL: International Review of Applied Linguistics in Language Teaching, 9</a:t>
            </a:r>
            <a:r>
              <a:rPr lang="en-US" sz="1200" dirty="0"/>
              <a:t>(2), 147–160</a:t>
            </a:r>
            <a:r>
              <a:rPr lang="sk-SK" sz="12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200" dirty="0" smtClean="0"/>
              <a:t>	</a:t>
            </a:r>
            <a:r>
              <a:rPr lang="sk-SK" sz="1200" dirty="0" err="1" smtClean="0"/>
              <a:t>Nemser</a:t>
            </a:r>
            <a:r>
              <a:rPr lang="sk-SK" sz="1200" dirty="0"/>
              <a:t>, William: (1971): </a:t>
            </a:r>
            <a:r>
              <a:rPr lang="sk-SK" sz="1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2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pproximative</a:t>
            </a:r>
            <a:r>
              <a:rPr lang="en-US" sz="1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systems of foreign language learners</a:t>
            </a:r>
            <a:r>
              <a:rPr lang="sk-SK" sz="1200" dirty="0"/>
              <a:t>.</a:t>
            </a:r>
            <a:r>
              <a:rPr lang="en-US" sz="1200" dirty="0"/>
              <a:t> </a:t>
            </a:r>
            <a:r>
              <a:rPr lang="en-US" sz="1200" i="1" dirty="0"/>
              <a:t>International Review of Applied Linguistics in Language Teaching</a:t>
            </a:r>
            <a:r>
              <a:rPr lang="en-US" sz="1200" dirty="0"/>
              <a:t>, 9</a:t>
            </a:r>
            <a:r>
              <a:rPr lang="sk-SK" sz="1200" dirty="0"/>
              <a:t>(</a:t>
            </a:r>
            <a:r>
              <a:rPr lang="en-US" sz="1200" dirty="0"/>
              <a:t>2</a:t>
            </a:r>
            <a:r>
              <a:rPr lang="sk-SK" sz="1200" dirty="0"/>
              <a:t>)</a:t>
            </a:r>
            <a:r>
              <a:rPr lang="en-US" sz="1200" dirty="0"/>
              <a:t>, 115–124.</a:t>
            </a:r>
            <a:endParaRPr lang="sk-SK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200" dirty="0" smtClean="0"/>
              <a:t>	James</a:t>
            </a:r>
            <a:r>
              <a:rPr lang="sk-SK" sz="1200" dirty="0"/>
              <a:t>, C. (2013): </a:t>
            </a:r>
            <a:r>
              <a:rPr lang="en-US" sz="1200" i="1" dirty="0"/>
              <a:t>Errors in Language Learning and Use: Exploring Error Analysis</a:t>
            </a:r>
            <a:r>
              <a:rPr lang="sk-SK" sz="1200" dirty="0"/>
              <a:t>. </a:t>
            </a:r>
            <a:r>
              <a:rPr lang="sk-SK" sz="1200" dirty="0" err="1"/>
              <a:t>London</a:t>
            </a:r>
            <a:r>
              <a:rPr lang="sk-SK" sz="1200" dirty="0"/>
              <a:t>/New York: </a:t>
            </a:r>
            <a:r>
              <a:rPr lang="sk-SK" sz="1200" dirty="0" err="1"/>
              <a:t>Routledge</a:t>
            </a:r>
            <a:r>
              <a:rPr lang="sk-SK" sz="1200" dirty="0"/>
              <a:t>.</a:t>
            </a:r>
            <a:r>
              <a:rPr lang="en-US" sz="1200" dirty="0"/>
              <a:t/>
            </a:r>
            <a:br>
              <a:rPr lang="en-US" sz="1200" dirty="0"/>
            </a:br>
            <a:endParaRPr lang="sk-SK" sz="1200" b="1" dirty="0" smtClean="0"/>
          </a:p>
          <a:p>
            <a:pPr marL="0" indent="0">
              <a:buNone/>
            </a:pPr>
            <a:r>
              <a:rPr lang="sk-SK" sz="2000" b="1" dirty="0" smtClean="0"/>
              <a:t>2</a:t>
            </a:r>
            <a:r>
              <a:rPr lang="sk-SK" sz="2000" dirty="0" smtClean="0"/>
              <a:t> </a:t>
            </a:r>
            <a:r>
              <a:rPr lang="sk-SK" sz="2000" b="1" dirty="0" smtClean="0"/>
              <a:t>vodidlo </a:t>
            </a:r>
            <a:r>
              <a:rPr lang="sk-SK" sz="2000" b="1" dirty="0"/>
              <a:t>pre tvorbu výučbových </a:t>
            </a:r>
            <a:r>
              <a:rPr lang="sk-SK" sz="2000" b="1" dirty="0" smtClean="0"/>
              <a:t>postupov</a:t>
            </a:r>
          </a:p>
          <a:p>
            <a:pPr lvl="1"/>
            <a:r>
              <a:rPr lang="sk-SK" sz="1800" b="1" dirty="0" smtClean="0"/>
              <a:t>minimalizujúcich</a:t>
            </a:r>
            <a:r>
              <a:rPr lang="sk-SK" sz="1800" dirty="0" smtClean="0"/>
              <a:t> </a:t>
            </a:r>
            <a:r>
              <a:rPr lang="sk-SK" sz="1800" dirty="0"/>
              <a:t>riziko </a:t>
            </a:r>
            <a:r>
              <a:rPr lang="sk-SK" sz="1800" i="1" dirty="0" err="1"/>
              <a:t>perseverácie</a:t>
            </a:r>
            <a:r>
              <a:rPr lang="sk-SK" sz="1800" b="1" dirty="0"/>
              <a:t> </a:t>
            </a:r>
            <a:r>
              <a:rPr lang="sk-SK" sz="1800" dirty="0"/>
              <a:t>(návratnosť chýb, utkvievanie, zotrvávanie) až </a:t>
            </a:r>
            <a:r>
              <a:rPr lang="sk-SK" sz="1800" i="1" dirty="0" err="1"/>
              <a:t>fosilizácie</a:t>
            </a:r>
            <a:r>
              <a:rPr lang="sk-SK" sz="1800" dirty="0"/>
              <a:t> (trvalej fixácie chybných štruktúr, </a:t>
            </a:r>
            <a:r>
              <a:rPr lang="pl-PL" sz="1800" dirty="0"/>
              <a:t>zastavenie učenia ďaleko od noriem cieľovéh jazyka)</a:t>
            </a:r>
            <a:r>
              <a:rPr lang="sk-SK" sz="1800" dirty="0"/>
              <a:t> </a:t>
            </a:r>
          </a:p>
          <a:p>
            <a:pPr lvl="1"/>
            <a:r>
              <a:rPr lang="sk-SK" sz="1800" b="1" dirty="0" smtClean="0"/>
              <a:t>stimulujúcich</a:t>
            </a:r>
            <a:r>
              <a:rPr lang="sk-SK" sz="1800" dirty="0" smtClean="0"/>
              <a:t> </a:t>
            </a:r>
            <a:r>
              <a:rPr lang="sk-SK" sz="1800" dirty="0"/>
              <a:t>primeranosť, úspešnosť výučby a motiváciu učiacich </a:t>
            </a:r>
            <a:r>
              <a:rPr lang="sk-SK" sz="1800" dirty="0" smtClean="0"/>
              <a:t>sa</a:t>
            </a:r>
            <a:endParaRPr lang="sk-SK" sz="1800" dirty="0"/>
          </a:p>
          <a:p>
            <a:pPr marL="0" indent="0">
              <a:buNone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07741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Možnosti práce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 smtClean="0"/>
              <a:t>Ako nájdem všetky chyby v akvizičnom korpus?</a:t>
            </a:r>
          </a:p>
          <a:p>
            <a:r>
              <a:rPr lang="sk-SK" dirty="0"/>
              <a:t>Do riadka CQL </a:t>
            </a:r>
            <a:r>
              <a:rPr lang="sk-SK" dirty="0" smtClean="0"/>
              <a:t>napíšte &lt;</a:t>
            </a:r>
            <a:r>
              <a:rPr lang="sk-SK" dirty="0" err="1" smtClean="0"/>
              <a:t>err</a:t>
            </a:r>
            <a:r>
              <a:rPr lang="sk-SK" dirty="0" smtClean="0"/>
              <a:t>/&gt;</a:t>
            </a:r>
          </a:p>
          <a:p>
            <a:r>
              <a:rPr lang="sk-SK" dirty="0"/>
              <a:t>Výskyty: </a:t>
            </a:r>
            <a:r>
              <a:rPr lang="sk-SK" b="1" dirty="0"/>
              <a:t>41 </a:t>
            </a:r>
            <a:r>
              <a:rPr lang="sk-SK" b="1" dirty="0" smtClean="0"/>
              <a:t>975</a:t>
            </a:r>
          </a:p>
          <a:p>
            <a:endParaRPr lang="sk-SK" b="1" dirty="0"/>
          </a:p>
          <a:p>
            <a:r>
              <a:rPr lang="sk-SK" b="1" dirty="0" smtClean="0"/>
              <a:t>Študenti ktorých jazykov robia najviac chýb?</a:t>
            </a:r>
          </a:p>
          <a:p>
            <a:r>
              <a:rPr lang="sk-SK" dirty="0" smtClean="0"/>
              <a:t>Je slovenčina pre ukrajinských študentov v porovnaní s inými ťažká?</a:t>
            </a:r>
          </a:p>
          <a:p>
            <a:pPr lvl="1"/>
            <a:r>
              <a:rPr lang="sk-SK" i="1" dirty="0" smtClean="0"/>
              <a:t>Frekvencia</a:t>
            </a:r>
          </a:p>
          <a:p>
            <a:pPr lvl="1"/>
            <a:r>
              <a:rPr lang="sk-SK" i="1" dirty="0"/>
              <a:t>Frekvenčná distribúcia podľa typov textov</a:t>
            </a:r>
          </a:p>
          <a:p>
            <a:pPr lvl="1"/>
            <a:r>
              <a:rPr lang="sk-SK" i="1" dirty="0" smtClean="0">
                <a:hlinkClick r:id="rId2"/>
              </a:rPr>
              <a:t>spk.l1</a:t>
            </a:r>
            <a:endParaRPr lang="sk-SK" i="1" dirty="0" smtClean="0"/>
          </a:p>
          <a:p>
            <a:pPr lvl="1"/>
            <a:r>
              <a:rPr lang="sk-SK" i="1" dirty="0" smtClean="0"/>
              <a:t>Relatívna frekvencia</a:t>
            </a:r>
            <a:r>
              <a:rPr lang="sk-SK" b="1" i="1" dirty="0" smtClean="0"/>
              <a:t> 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425830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953C7B-194C-F8EF-8F37-4A7CBD79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76" y="365125"/>
            <a:ext cx="10838411" cy="1325563"/>
          </a:xfrm>
        </p:spPr>
        <p:txBody>
          <a:bodyPr>
            <a:normAutofit/>
          </a:bodyPr>
          <a:lstStyle/>
          <a:p>
            <a:r>
              <a:rPr lang="sk-SK" sz="2800" b="1" dirty="0"/>
              <a:t/>
            </a:r>
            <a:br>
              <a:rPr lang="sk-SK" sz="2800" b="1" dirty="0"/>
            </a:br>
            <a:r>
              <a:rPr lang="sk-SK" sz="3600" b="1" dirty="0" smtClean="0"/>
              <a:t>1 Je </a:t>
            </a:r>
            <a:r>
              <a:rPr lang="sk-SK" sz="3600" b="1" dirty="0"/>
              <a:t>pre ukrajinských študentov slovenčina ťažká?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B82B0C61-460F-FB1E-F2B6-119F781E5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3" y="80899"/>
            <a:ext cx="2452790" cy="6777101"/>
          </a:xfr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8550D370-753B-AF64-5D7A-FEE41B494D98}"/>
              </a:ext>
            </a:extLst>
          </p:cNvPr>
          <p:cNvSpPr txBox="1"/>
          <p:nvPr/>
        </p:nvSpPr>
        <p:spPr>
          <a:xfrm>
            <a:off x="885482" y="1690688"/>
            <a:ext cx="742326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slovenčina je najťažšia pre študentov s L1 angličtina, fínčina, švédčina, hebrejčina, gruzínčina, gréčtina, francúzština, litovčina, nórčina, mongolčina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spomedzi slovanských jazykov majú najviac ťažkostí študenti s L1 </a:t>
            </a:r>
            <a:r>
              <a:rPr lang="sk-SK" dirty="0" smtClean="0"/>
              <a:t>bulharčina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najmenej </a:t>
            </a:r>
            <a:r>
              <a:rPr lang="sk-SK" dirty="0"/>
              <a:t>ťažká je pre študentov s L1 poľština, </a:t>
            </a:r>
            <a:r>
              <a:rPr lang="sk-SK" b="1" dirty="0" smtClean="0"/>
              <a:t>ukrajinčina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 smtClean="0"/>
              <a:t>typ </a:t>
            </a:r>
            <a:r>
              <a:rPr lang="sk-SK" sz="1600" b="1" dirty="0"/>
              <a:t>pobytu na Slovensku</a:t>
            </a:r>
            <a:r>
              <a:rPr lang="sk-SK" sz="1600" dirty="0"/>
              <a:t>: štúdium, práca, stály </a:t>
            </a:r>
            <a:r>
              <a:rPr lang="sk-SK" sz="1600" dirty="0" smtClean="0"/>
              <a:t>pobyt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 smtClean="0"/>
              <a:t>dĺžka </a:t>
            </a:r>
            <a:r>
              <a:rPr lang="sk-SK" sz="1600" b="1" dirty="0"/>
              <a:t>pobytu</a:t>
            </a:r>
            <a:r>
              <a:rPr lang="sk-SK" sz="1600" dirty="0"/>
              <a:t>: ak je pobyt na Slovensku 24 mesiacov a viac, chýb typu </a:t>
            </a:r>
            <a:r>
              <a:rPr lang="sk-SK" sz="1600" i="1" dirty="0" err="1"/>
              <a:t>morph</a:t>
            </a:r>
            <a:r>
              <a:rPr lang="sk-SK" sz="1600" dirty="0"/>
              <a:t> je 1,5 krát menej, ako keď je pobyt 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r>
              <a:rPr lang="sk-SK" sz="1600" dirty="0"/>
              <a:t> 6 </a:t>
            </a:r>
            <a:r>
              <a:rPr lang="sk-SK" sz="1600" dirty="0" smtClean="0"/>
              <a:t>mesiacov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 smtClean="0"/>
              <a:t>typ </a:t>
            </a:r>
            <a:r>
              <a:rPr lang="sk-SK" sz="1600" b="1" dirty="0"/>
              <a:t>kontaktu</a:t>
            </a:r>
            <a:r>
              <a:rPr lang="sk-SK" sz="1600" dirty="0"/>
              <a:t>: relatívna F chýb klesá, ak pribúdajú priateľské a pracovné kontakty; stúpa, ak ide len o kontakty </a:t>
            </a:r>
            <a:r>
              <a:rPr lang="sk-SK" sz="1600" dirty="0" smtClean="0"/>
              <a:t>rodinné</a:t>
            </a: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3" name="Šípka: nahor 2">
            <a:extLst>
              <a:ext uri="{FF2B5EF4-FFF2-40B4-BE49-F238E27FC236}">
                <a16:creationId xmlns:a16="http://schemas.microsoft.com/office/drawing/2014/main" id="{A5289D21-7406-F55D-5B59-664E82B9A847}"/>
              </a:ext>
            </a:extLst>
          </p:cNvPr>
          <p:cNvSpPr/>
          <p:nvPr/>
        </p:nvSpPr>
        <p:spPr>
          <a:xfrm rot="4868781">
            <a:off x="9034222" y="6002135"/>
            <a:ext cx="442637" cy="56004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Šípka: nahor 3">
            <a:extLst>
              <a:ext uri="{FF2B5EF4-FFF2-40B4-BE49-F238E27FC236}">
                <a16:creationId xmlns:a16="http://schemas.microsoft.com/office/drawing/2014/main" id="{823ACFD7-F490-D71D-9C50-0B7C1AD40CD7}"/>
              </a:ext>
            </a:extLst>
          </p:cNvPr>
          <p:cNvSpPr/>
          <p:nvPr/>
        </p:nvSpPr>
        <p:spPr>
          <a:xfrm rot="4868781">
            <a:off x="9036822" y="3539706"/>
            <a:ext cx="443135" cy="55683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50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Ktoré sú najčastejšie chyby študentov s L1 ukrajinčina?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CQL </a:t>
            </a:r>
            <a:r>
              <a:rPr lang="en-US" dirty="0"/>
              <a:t>&lt;err/&gt; within &lt;</a:t>
            </a:r>
            <a:r>
              <a:rPr lang="en-US" dirty="0" err="1"/>
              <a:t>spk</a:t>
            </a:r>
            <a:r>
              <a:rPr lang="en-US" dirty="0"/>
              <a:t> l1="</a:t>
            </a:r>
            <a:r>
              <a:rPr lang="en-US" dirty="0" err="1"/>
              <a:t>uk</a:t>
            </a:r>
            <a:r>
              <a:rPr lang="en-US" dirty="0"/>
              <a:t>" </a:t>
            </a:r>
            <a:r>
              <a:rPr lang="en-US" dirty="0" smtClean="0"/>
              <a:t>/&gt;</a:t>
            </a:r>
            <a:endParaRPr lang="sk-SK" dirty="0" smtClean="0"/>
          </a:p>
          <a:p>
            <a:r>
              <a:rPr lang="sk-SK" dirty="0"/>
              <a:t>Výskyty: </a:t>
            </a:r>
            <a:r>
              <a:rPr lang="sk-SK" b="1" dirty="0"/>
              <a:t>3 </a:t>
            </a:r>
            <a:r>
              <a:rPr lang="sk-SK" b="1" dirty="0" smtClean="0"/>
              <a:t>987</a:t>
            </a:r>
          </a:p>
          <a:p>
            <a:endParaRPr lang="sk-SK" b="1" dirty="0"/>
          </a:p>
          <a:p>
            <a:pPr marL="228600" lvl="1">
              <a:spcBef>
                <a:spcPts val="1000"/>
              </a:spcBef>
            </a:pPr>
            <a:r>
              <a:rPr lang="sk-SK" i="1" dirty="0" smtClean="0"/>
              <a:t>Frekvencia</a:t>
            </a:r>
            <a:endParaRPr lang="sk-SK" b="1" dirty="0" smtClean="0"/>
          </a:p>
          <a:p>
            <a:r>
              <a:rPr lang="sk-SK" sz="2400" i="1" dirty="0" smtClean="0"/>
              <a:t>Frekvenčná </a:t>
            </a:r>
            <a:r>
              <a:rPr lang="sk-SK" sz="2400" i="1" dirty="0"/>
              <a:t>distribúcia podľa typov </a:t>
            </a:r>
            <a:r>
              <a:rPr lang="sk-SK" sz="2400" i="1" dirty="0" smtClean="0"/>
              <a:t>textov</a:t>
            </a:r>
          </a:p>
          <a:p>
            <a:r>
              <a:rPr lang="sk-SK" sz="2400" dirty="0" err="1" smtClean="0">
                <a:hlinkClick r:id="rId2"/>
              </a:rPr>
              <a:t>err.type</a:t>
            </a:r>
            <a:endParaRPr lang="sk-SK" sz="2400" dirty="0" smtClean="0"/>
          </a:p>
          <a:p>
            <a:r>
              <a:rPr lang="sk-SK" sz="2400" dirty="0">
                <a:hlinkClick r:id="rId3"/>
              </a:rPr>
              <a:t>Frekvencia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210015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539432-F9AD-73B0-885D-D394423C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/>
              <a:t>2 Ktoré </a:t>
            </a:r>
            <a:r>
              <a:rPr lang="sk-SK" sz="3200" b="1" dirty="0"/>
              <a:t>sú najčastejšie chyby študentov s L1 ukrajinčina?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0CA7F9D-57DA-E487-AA1C-EF01931DD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94683" y="1551148"/>
            <a:ext cx="7933586" cy="5032532"/>
          </a:xfrm>
        </p:spPr>
        <p:txBody>
          <a:bodyPr>
            <a:normAutofit fontScale="92500" lnSpcReduction="10000"/>
          </a:bodyPr>
          <a:lstStyle/>
          <a:p>
            <a:r>
              <a:rPr lang="sk-SK" sz="19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substword</a:t>
            </a:r>
            <a:r>
              <a:rPr lang="sk-SK" sz="19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900" dirty="0"/>
              <a:t>zámena slova, slovného </a:t>
            </a:r>
            <a:r>
              <a:rPr lang="sk-SK" sz="1900" dirty="0" smtClean="0"/>
              <a:t>druhu a (</a:t>
            </a:r>
            <a:r>
              <a:rPr lang="sk-SK" sz="1900" dirty="0"/>
              <a:t>in)determinatívneho </a:t>
            </a:r>
            <a:r>
              <a:rPr lang="sk-SK" sz="1900" dirty="0" err="1"/>
              <a:t>verba</a:t>
            </a:r>
            <a:endParaRPr lang="sk-SK" sz="1900" dirty="0"/>
          </a:p>
          <a:p>
            <a:pPr lvl="1"/>
            <a:r>
              <a:rPr lang="sk-SK" sz="15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aj</a:t>
            </a:r>
            <a:r>
              <a:rPr lang="sk-SK" sz="1500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5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/ ani, a, až, ale, to</a:t>
            </a:r>
          </a:p>
          <a:p>
            <a:pPr lvl="2"/>
            <a:r>
              <a:rPr lang="sk-SK" sz="1500" i="1" dirty="0"/>
              <a:t>A práve preto nič sa </a:t>
            </a:r>
            <a:r>
              <a:rPr lang="sk-SK" sz="1500" b="1" i="1" dirty="0"/>
              <a:t>aj</a:t>
            </a:r>
            <a:r>
              <a:rPr lang="sk-SK" sz="1500" i="1" dirty="0"/>
              <a:t> </a:t>
            </a:r>
            <a:r>
              <a:rPr lang="sk-SK" sz="1500" i="1" dirty="0" smtClean="0"/>
              <a:t>nemení</a:t>
            </a:r>
            <a:r>
              <a:rPr lang="sk-SK" sz="1500" i="1" dirty="0"/>
              <a:t>, pretože každý si tak myslí a nič nerobí.</a:t>
            </a:r>
            <a:r>
              <a:rPr lang="sk-SK" sz="15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sk-SK" sz="15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sk-SK" sz="15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/ v, o, od, za</a:t>
            </a:r>
          </a:p>
          <a:p>
            <a:pPr lvl="1"/>
            <a:r>
              <a:rPr lang="sk-SK" sz="15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tak</a:t>
            </a:r>
            <a:r>
              <a:rPr lang="sk-SK" sz="15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/ to, takže, keďže, taký</a:t>
            </a:r>
          </a:p>
          <a:p>
            <a:pPr lvl="1"/>
            <a:r>
              <a:rPr lang="sk-SK" sz="15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taký</a:t>
            </a:r>
            <a:r>
              <a:rPr lang="sk-SK" sz="15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/ takýto, ten, tento, iný</a:t>
            </a:r>
          </a:p>
          <a:p>
            <a:pPr lvl="1"/>
            <a:r>
              <a:rPr lang="sk-SK" sz="1500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malé </a:t>
            </a:r>
            <a:r>
              <a:rPr lang="sk-SK" sz="15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slovné druhy </a:t>
            </a:r>
            <a:r>
              <a:rPr lang="sk-SK" sz="15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(zámená, predložky, spojky), </a:t>
            </a:r>
            <a:r>
              <a:rPr lang="sk-SK" sz="1500" b="1" i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môcť</a:t>
            </a:r>
            <a:r>
              <a:rPr lang="sk-SK" sz="15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5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/dokázať, vedieť, stačiť, nemusieť, </a:t>
            </a:r>
            <a:r>
              <a:rPr lang="sk-SK" sz="1500" b="1" i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strana</a:t>
            </a:r>
            <a:r>
              <a:rPr lang="sk-SK" sz="15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5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 stránka, aspekt, scéna, webová stránka; </a:t>
            </a:r>
            <a:r>
              <a:rPr lang="sk-SK" sz="1500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spokojný</a:t>
            </a:r>
            <a:r>
              <a:rPr lang="sk-SK" sz="15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5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/pokojný, uspokojený</a:t>
            </a:r>
          </a:p>
          <a:p>
            <a:r>
              <a:rPr lang="sk-SK" sz="19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sk-SK" sz="19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900" dirty="0"/>
              <a:t>porušenie rytmického alebo gramatického princípu slovosledu</a:t>
            </a:r>
          </a:p>
          <a:p>
            <a:r>
              <a:rPr lang="sk-SK" sz="19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comma0</a:t>
            </a:r>
            <a:r>
              <a:rPr lang="sk-SK" sz="19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900" dirty="0"/>
              <a:t>chýbajúca čiarka</a:t>
            </a:r>
          </a:p>
          <a:p>
            <a:r>
              <a:rPr lang="sk-SK" sz="1900" b="1" dirty="0"/>
              <a:t>quantbase0</a:t>
            </a:r>
            <a:r>
              <a:rPr lang="sk-SK" sz="1900" dirty="0"/>
              <a:t> chýbajúca kvantita v tvarotvornom základe </a:t>
            </a:r>
            <a:r>
              <a:rPr lang="sk-SK" sz="1900" dirty="0" smtClean="0"/>
              <a:t>slova</a:t>
            </a:r>
            <a:endParaRPr lang="sk-SK" sz="1900" dirty="0"/>
          </a:p>
          <a:p>
            <a:r>
              <a:rPr lang="sk-SK" sz="1900" b="1" dirty="0"/>
              <a:t>word0</a:t>
            </a:r>
            <a:r>
              <a:rPr lang="sk-SK" sz="1900" dirty="0"/>
              <a:t> chýbajúce slovo</a:t>
            </a:r>
          </a:p>
          <a:p>
            <a:r>
              <a:rPr lang="sk-SK" sz="1900" b="1" dirty="0" err="1"/>
              <a:t>theme</a:t>
            </a:r>
            <a:r>
              <a:rPr lang="sk-SK" sz="1900" dirty="0"/>
              <a:t> chyba v aktuálnom členení výpovede</a:t>
            </a:r>
          </a:p>
          <a:p>
            <a:r>
              <a:rPr lang="sk-SK" sz="19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</a:t>
            </a:r>
            <a:r>
              <a:rPr lang="sk-SK" sz="19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slovo navyše</a:t>
            </a:r>
          </a:p>
          <a:p>
            <a:pPr lvl="1"/>
            <a:r>
              <a:rPr lang="sk-SK" sz="1500" i="1" dirty="0"/>
              <a:t>V prvom rade pretože už asi 20 rokov ona stále je na prvých </a:t>
            </a:r>
            <a:r>
              <a:rPr lang="sk-SK" sz="1500" i="1" dirty="0" err="1"/>
              <a:t>miestách</a:t>
            </a:r>
            <a:r>
              <a:rPr lang="sk-SK" sz="1500" i="1" dirty="0"/>
              <a:t> </a:t>
            </a:r>
            <a:r>
              <a:rPr lang="sk-SK" sz="1500" i="1" dirty="0" err="1"/>
              <a:t>chartov</a:t>
            </a:r>
            <a:r>
              <a:rPr lang="sk-SK" sz="1500" i="1" dirty="0"/>
              <a:t>. </a:t>
            </a:r>
            <a:r>
              <a:rPr lang="sk-SK" sz="1500" dirty="0"/>
              <a:t>B2</a:t>
            </a:r>
          </a:p>
          <a:p>
            <a:r>
              <a:rPr lang="sk-SK" sz="19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comma1</a:t>
            </a:r>
            <a:r>
              <a:rPr lang="sk-SK" sz="19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900" dirty="0"/>
              <a:t>čiarka navyše</a:t>
            </a:r>
          </a:p>
          <a:p>
            <a:r>
              <a:rPr lang="sk-SK" sz="1900" b="1" dirty="0" err="1"/>
              <a:t>congr</a:t>
            </a:r>
            <a:r>
              <a:rPr lang="sk-SK" sz="1900" dirty="0"/>
              <a:t> chyba v zhode (kongruencii)</a:t>
            </a:r>
          </a:p>
          <a:p>
            <a:endParaRPr lang="sk-SK" sz="16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704CE6AE-9535-611C-1075-48836A0096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82" y="1551148"/>
            <a:ext cx="3196719" cy="4378151"/>
          </a:xfrm>
        </p:spPr>
      </p:pic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55C0BCA6-9731-9614-5780-F1889F69B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560079"/>
              </p:ext>
            </p:extLst>
          </p:nvPr>
        </p:nvGraphicFramePr>
        <p:xfrm>
          <a:off x="732240" y="6217920"/>
          <a:ext cx="10515600" cy="3657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02044738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808709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989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76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495F6E-D29A-8ECB-D82C-244A96E5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/>
              <a:t>3 Najmenej </a:t>
            </a:r>
            <a:r>
              <a:rPr lang="sk-SK" sz="3200" b="1" dirty="0"/>
              <a:t>časté chyby študentov s L1 ukrajinčina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1D74D3B-8979-E1A9-786B-BF75A2380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74681" cy="4351338"/>
          </a:xfrm>
        </p:spPr>
        <p:txBody>
          <a:bodyPr>
            <a:normAutofit fontScale="85000" lnSpcReduction="20000"/>
          </a:bodyPr>
          <a:lstStyle/>
          <a:p>
            <a:r>
              <a:rPr lang="sk-SK" b="1" dirty="0" err="1"/>
              <a:t>und</a:t>
            </a:r>
            <a:r>
              <a:rPr lang="sk-SK" dirty="0"/>
              <a:t> gramaticky korektná, ale nezrozumiteľná časť textu</a:t>
            </a:r>
          </a:p>
          <a:p>
            <a:pPr lvl="1"/>
            <a:r>
              <a:rPr lang="sk-SK" i="1" dirty="0" smtClean="0"/>
              <a:t>Na </a:t>
            </a:r>
            <a:r>
              <a:rPr lang="sk-SK" i="1" dirty="0"/>
              <a:t>rozvoj demokratických foriem politického života sú potrebné sociálne, ekonomické a kultúrne základy. </a:t>
            </a:r>
            <a:r>
              <a:rPr lang="sk-SK" i="1" dirty="0">
                <a:solidFill>
                  <a:srgbClr val="0070C0"/>
                </a:solidFill>
              </a:rPr>
              <a:t>Ale čo je nie tak s demokraciou?</a:t>
            </a:r>
          </a:p>
          <a:p>
            <a:endParaRPr lang="sk-SK" b="1" dirty="0" smtClean="0"/>
          </a:p>
          <a:p>
            <a:r>
              <a:rPr lang="sk-SK" b="1" dirty="0" err="1" smtClean="0"/>
              <a:t>defdiacr</a:t>
            </a:r>
            <a:r>
              <a:rPr lang="sk-SK" dirty="0" smtClean="0"/>
              <a:t> </a:t>
            </a:r>
            <a:r>
              <a:rPr lang="sk-SK" dirty="0"/>
              <a:t>tri a viac chýb v diakritike </a:t>
            </a:r>
            <a:r>
              <a:rPr lang="sk-SK" dirty="0" smtClean="0"/>
              <a:t>(„</a:t>
            </a:r>
            <a:r>
              <a:rPr lang="sk-SK" dirty="0" err="1"/>
              <a:t>četové</a:t>
            </a:r>
            <a:r>
              <a:rPr lang="sk-SK" dirty="0"/>
              <a:t> písanie“)</a:t>
            </a:r>
            <a:endParaRPr lang="sk-SK" i="1" dirty="0"/>
          </a:p>
          <a:p>
            <a:pPr lvl="1"/>
            <a:r>
              <a:rPr lang="sk-SK" i="1" dirty="0" err="1" smtClean="0"/>
              <a:t>Dalsou</a:t>
            </a:r>
            <a:r>
              <a:rPr lang="sk-SK" i="1" dirty="0" smtClean="0"/>
              <a:t> </a:t>
            </a:r>
            <a:r>
              <a:rPr lang="sk-SK" i="1" dirty="0" err="1" smtClean="0"/>
              <a:t>nevyhodou</a:t>
            </a:r>
            <a:r>
              <a:rPr lang="sk-SK" i="1" dirty="0" smtClean="0"/>
              <a:t> </a:t>
            </a:r>
            <a:r>
              <a:rPr lang="sk-SK" i="1" dirty="0"/>
              <a:t>aj tohto </a:t>
            </a:r>
            <a:r>
              <a:rPr lang="sk-SK" i="1" dirty="0" smtClean="0"/>
              <a:t>obdobia, </a:t>
            </a:r>
            <a:r>
              <a:rPr lang="sk-SK" i="1" dirty="0"/>
              <a:t>aj </a:t>
            </a:r>
            <a:r>
              <a:rPr lang="sk-SK" i="1" dirty="0" err="1" smtClean="0"/>
              <a:t>prechadzajucich</a:t>
            </a:r>
            <a:r>
              <a:rPr lang="sk-SK" i="1" dirty="0" smtClean="0"/>
              <a:t> </a:t>
            </a:r>
            <a:r>
              <a:rPr lang="sk-SK" i="1" dirty="0" err="1" smtClean="0"/>
              <a:t>obdobi</a:t>
            </a:r>
            <a:r>
              <a:rPr lang="sk-SK" i="1" dirty="0" smtClean="0"/>
              <a:t>...</a:t>
            </a:r>
            <a:endParaRPr lang="sk-SK" i="1" dirty="0"/>
          </a:p>
          <a:p>
            <a:endParaRPr lang="sk-SK" b="1" dirty="0" smtClean="0"/>
          </a:p>
          <a:p>
            <a:r>
              <a:rPr lang="sk-SK" b="1" dirty="0" smtClean="0"/>
              <a:t>y1</a:t>
            </a:r>
            <a:r>
              <a:rPr lang="sk-SK" dirty="0" smtClean="0"/>
              <a:t> </a:t>
            </a:r>
            <a:r>
              <a:rPr lang="sv-SE" dirty="0" smtClean="0"/>
              <a:t>zámena </a:t>
            </a:r>
            <a:r>
              <a:rPr lang="sv-SE" dirty="0"/>
              <a:t>i – y v tvarotvornom základe slova</a:t>
            </a:r>
            <a:endParaRPr lang="sk-SK" dirty="0"/>
          </a:p>
          <a:p>
            <a:pPr lvl="1"/>
            <a:r>
              <a:rPr lang="sk-SK" i="1" dirty="0" err="1" smtClean="0"/>
              <a:t>kreátivyta</a:t>
            </a:r>
            <a:r>
              <a:rPr lang="sk-SK" i="1" dirty="0" smtClean="0"/>
              <a:t>, </a:t>
            </a:r>
            <a:r>
              <a:rPr lang="sk-SK" i="1" dirty="0" err="1" smtClean="0"/>
              <a:t>medzynarodny</a:t>
            </a:r>
            <a:r>
              <a:rPr lang="sk-SK" i="1" dirty="0" smtClean="0"/>
              <a:t>, </a:t>
            </a:r>
            <a:r>
              <a:rPr lang="sk-SK" i="1" dirty="0" err="1" smtClean="0"/>
              <a:t>univerzyta</a:t>
            </a:r>
            <a:r>
              <a:rPr lang="sk-SK" i="1" dirty="0" smtClean="0"/>
              <a:t> </a:t>
            </a:r>
            <a:endParaRPr lang="sk-SK" i="1" dirty="0"/>
          </a:p>
          <a:p>
            <a:endParaRPr lang="sk-SK" b="1" dirty="0" smtClean="0"/>
          </a:p>
          <a:p>
            <a:r>
              <a:rPr lang="sk-SK" b="1" dirty="0" smtClean="0"/>
              <a:t>word0_asp</a:t>
            </a:r>
            <a:r>
              <a:rPr lang="sk-SK" dirty="0" smtClean="0"/>
              <a:t> </a:t>
            </a:r>
            <a:r>
              <a:rPr lang="sk-SK" dirty="0"/>
              <a:t>chýbajúca gramatická morféma pri aspekte</a:t>
            </a:r>
          </a:p>
          <a:p>
            <a:pPr lvl="1"/>
            <a:r>
              <a:rPr lang="sk-SK" i="1" dirty="0" err="1"/>
              <a:t>Konkretne</a:t>
            </a:r>
            <a:r>
              <a:rPr lang="sk-SK" i="1" dirty="0"/>
              <a:t> </a:t>
            </a:r>
            <a:r>
              <a:rPr lang="sk-SK" i="1" dirty="0" smtClean="0"/>
              <a:t>povedať akú </a:t>
            </a:r>
            <a:r>
              <a:rPr lang="sk-SK" i="1" dirty="0"/>
              <a:t>by som chcela prácu teraz </a:t>
            </a:r>
            <a:r>
              <a:rPr lang="sk-SK" i="1" dirty="0" smtClean="0"/>
              <a:t>nemôžem, lebo neviem, ako </a:t>
            </a:r>
            <a:r>
              <a:rPr lang="sk-SK" i="1" dirty="0"/>
              <a:t>sa mi v budúcnosti </a:t>
            </a:r>
            <a:r>
              <a:rPr lang="sk-SK" i="1" dirty="0" err="1" smtClean="0">
                <a:solidFill>
                  <a:srgbClr val="0070C0"/>
                </a:solidFill>
              </a:rPr>
              <a:t>podari</a:t>
            </a:r>
            <a:r>
              <a:rPr lang="sk-SK" i="1" dirty="0" smtClean="0"/>
              <a:t>.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3545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4 Na ktorých úrovniach robia študenti s L1=ukrajinčina najviac chýb?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CQL </a:t>
            </a:r>
            <a:r>
              <a:rPr lang="en-US" dirty="0"/>
              <a:t>&lt;err/&gt; within &lt;</a:t>
            </a:r>
            <a:r>
              <a:rPr lang="en-US" dirty="0" err="1"/>
              <a:t>spk</a:t>
            </a:r>
            <a:r>
              <a:rPr lang="en-US" dirty="0"/>
              <a:t> l1="</a:t>
            </a:r>
            <a:r>
              <a:rPr lang="en-US" dirty="0" err="1"/>
              <a:t>uk</a:t>
            </a:r>
            <a:r>
              <a:rPr lang="en-US" dirty="0"/>
              <a:t>" /&gt;</a:t>
            </a:r>
            <a:endParaRPr lang="sk-SK" dirty="0"/>
          </a:p>
          <a:p>
            <a:endParaRPr lang="sk-SK" b="1" dirty="0"/>
          </a:p>
          <a:p>
            <a:pPr marL="228600" lvl="1">
              <a:spcBef>
                <a:spcPts val="1000"/>
              </a:spcBef>
            </a:pPr>
            <a:r>
              <a:rPr lang="sk-SK" i="1" dirty="0" smtClean="0"/>
              <a:t>Frekvencia vľavo na modrej ploche </a:t>
            </a:r>
            <a:endParaRPr lang="sk-SK" b="1" dirty="0"/>
          </a:p>
          <a:p>
            <a:r>
              <a:rPr lang="sk-SK" sz="2400" i="1" dirty="0"/>
              <a:t>Frekvenčná distribúcia podľa typov textov</a:t>
            </a:r>
          </a:p>
          <a:p>
            <a:r>
              <a:rPr lang="sk-SK" sz="2400" dirty="0" err="1">
                <a:hlinkClick r:id="rId2"/>
              </a:rPr>
              <a:t>spk.level_ERR</a:t>
            </a:r>
            <a:endParaRPr lang="sk-SK" sz="2400" dirty="0"/>
          </a:p>
          <a:p>
            <a:r>
              <a:rPr lang="sk-SK" sz="2400" dirty="0" smtClean="0">
                <a:hlinkClick r:id="rId3"/>
              </a:rPr>
              <a:t>Relatívna frekvencia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350376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4 Na ktorých úrovniach robia študenti s L1=ukrajinčina najviac chýb?</a:t>
            </a:r>
            <a:endParaRPr lang="sk-SK" sz="3600" b="1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b="1" dirty="0"/>
              <a:t>zámena slova</a:t>
            </a:r>
            <a:r>
              <a:rPr lang="sk-SK" dirty="0"/>
              <a:t>, slovného druhu, alebo zámena (in)determinatívneho </a:t>
            </a:r>
            <a:r>
              <a:rPr lang="sk-SK" dirty="0" err="1" smtClean="0"/>
              <a:t>verba</a:t>
            </a:r>
            <a:endParaRPr lang="sk-SK" dirty="0" smtClean="0"/>
          </a:p>
          <a:p>
            <a:r>
              <a:rPr lang="sk-SK" b="1" dirty="0"/>
              <a:t>chýbajúca </a:t>
            </a:r>
            <a:r>
              <a:rPr lang="sk-SK" b="1" dirty="0" smtClean="0"/>
              <a:t>čiarka</a:t>
            </a:r>
          </a:p>
          <a:p>
            <a:r>
              <a:rPr lang="sk-SK" dirty="0"/>
              <a:t>porušenie rytmického alebo gramatického princípu </a:t>
            </a:r>
            <a:r>
              <a:rPr lang="sk-SK" b="1" dirty="0" smtClean="0"/>
              <a:t>slovosledu</a:t>
            </a:r>
          </a:p>
          <a:p>
            <a:r>
              <a:rPr lang="sk-SK" dirty="0"/>
              <a:t>chýbajúca </a:t>
            </a:r>
            <a:r>
              <a:rPr lang="sk-SK" b="1" dirty="0"/>
              <a:t>kvantita</a:t>
            </a:r>
            <a:r>
              <a:rPr lang="sk-SK" dirty="0"/>
              <a:t> v tvarotvornom základe </a:t>
            </a:r>
            <a:r>
              <a:rPr lang="sk-SK" dirty="0" smtClean="0"/>
              <a:t>slova</a:t>
            </a:r>
          </a:p>
          <a:p>
            <a:r>
              <a:rPr lang="sk-SK" dirty="0"/>
              <a:t>chýbajúca </a:t>
            </a:r>
            <a:r>
              <a:rPr lang="sk-SK" b="1" dirty="0"/>
              <a:t>kvantita </a:t>
            </a:r>
            <a:r>
              <a:rPr lang="sk-SK" dirty="0"/>
              <a:t>v gramatickej relačnej morféme substantíva, adjektíva, </a:t>
            </a:r>
            <a:r>
              <a:rPr lang="sk-SK" dirty="0" err="1"/>
              <a:t>pronomina</a:t>
            </a:r>
            <a:r>
              <a:rPr lang="sk-SK" dirty="0"/>
              <a:t> alebo </a:t>
            </a:r>
            <a:r>
              <a:rPr lang="sk-SK" dirty="0" err="1" smtClean="0"/>
              <a:t>numerále</a:t>
            </a:r>
            <a:r>
              <a:rPr lang="sk-SK" dirty="0" smtClean="0"/>
              <a:t>; chýbajúca </a:t>
            </a:r>
            <a:r>
              <a:rPr lang="sk-SK" dirty="0"/>
              <a:t>kvantita v tematickej alebo gramatickej relačnej morféme </a:t>
            </a:r>
            <a:r>
              <a:rPr lang="sk-SK" dirty="0" err="1"/>
              <a:t>verba</a:t>
            </a:r>
            <a:endParaRPr lang="sk-SK" dirty="0"/>
          </a:p>
        </p:txBody>
      </p:sp>
      <p:pic>
        <p:nvPicPr>
          <p:cNvPr id="11" name="Zástupný objekt pre obsah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2572544"/>
            <a:ext cx="4667250" cy="2857500"/>
          </a:xfrm>
        </p:spPr>
      </p:pic>
      <p:sp>
        <p:nvSpPr>
          <p:cNvPr id="12" name="Zahnutá šípka nadol 11"/>
          <p:cNvSpPr/>
          <p:nvPr/>
        </p:nvSpPr>
        <p:spPr>
          <a:xfrm rot="18873566">
            <a:off x="4991814" y="1877921"/>
            <a:ext cx="1414086" cy="595301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6641870" y="1050595"/>
            <a:ext cx="4006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aj,</a:t>
            </a:r>
            <a:r>
              <a:rPr lang="sk-SK" sz="2400" dirty="0" smtClean="0"/>
              <a:t> </a:t>
            </a:r>
            <a:r>
              <a:rPr lang="sk-SK" sz="2400" b="1" dirty="0" smtClean="0">
                <a:solidFill>
                  <a:srgbClr val="C00000"/>
                </a:solidFill>
              </a:rPr>
              <a:t>tak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kedy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ako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a</a:t>
            </a:r>
            <a:r>
              <a:rPr lang="sk-SK" sz="2400" b="1" dirty="0" smtClean="0"/>
              <a:t>,</a:t>
            </a:r>
            <a:r>
              <a:rPr lang="sk-SK" sz="2400" dirty="0" smtClean="0"/>
              <a:t> </a:t>
            </a:r>
            <a:r>
              <a:rPr lang="sk-SK" sz="2400" b="1" dirty="0" smtClean="0">
                <a:solidFill>
                  <a:srgbClr val="C00000"/>
                </a:solidFill>
              </a:rPr>
              <a:t>na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v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už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môže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ho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ti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takí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sa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pre</a:t>
            </a:r>
            <a:r>
              <a:rPr lang="sk-SK" sz="2400" dirty="0" smtClean="0"/>
              <a:t>, </a:t>
            </a:r>
            <a:r>
              <a:rPr lang="sk-SK" sz="2400" b="1" dirty="0" smtClean="0">
                <a:solidFill>
                  <a:srgbClr val="C00000"/>
                </a:solidFill>
              </a:rPr>
              <a:t>keď</a:t>
            </a:r>
            <a:endParaRPr lang="sk-SK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5 Robia viac chýb dievčatá alebo chlapci?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CQL </a:t>
            </a:r>
            <a:r>
              <a:rPr lang="en-US" dirty="0"/>
              <a:t>&lt;err/&gt; within &lt;</a:t>
            </a:r>
            <a:r>
              <a:rPr lang="en-US" dirty="0" err="1"/>
              <a:t>spk</a:t>
            </a:r>
            <a:r>
              <a:rPr lang="en-US" dirty="0"/>
              <a:t> l1="</a:t>
            </a:r>
            <a:r>
              <a:rPr lang="en-US" dirty="0" err="1"/>
              <a:t>uk</a:t>
            </a:r>
            <a:r>
              <a:rPr lang="en-US" dirty="0"/>
              <a:t>" /&gt;</a:t>
            </a:r>
            <a:endParaRPr lang="sk-SK" dirty="0"/>
          </a:p>
          <a:p>
            <a:endParaRPr lang="sk-SK" b="1" dirty="0"/>
          </a:p>
          <a:p>
            <a:pPr marL="228600" lvl="1">
              <a:spcBef>
                <a:spcPts val="1000"/>
              </a:spcBef>
            </a:pPr>
            <a:r>
              <a:rPr lang="sk-SK" i="1" dirty="0"/>
              <a:t>Frekvencia vľavo na modrej ploche </a:t>
            </a:r>
            <a:endParaRPr lang="sk-SK" b="1" dirty="0"/>
          </a:p>
          <a:p>
            <a:r>
              <a:rPr lang="sk-SK" sz="2400" i="1" dirty="0"/>
              <a:t>Frekvenčná distribúcia podľa typov textov</a:t>
            </a:r>
          </a:p>
          <a:p>
            <a:r>
              <a:rPr lang="sk-SK" dirty="0" err="1">
                <a:hlinkClick r:id="rId2"/>
              </a:rPr>
              <a:t>spk.sex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0882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3E0E20-DAAE-74D7-5B2C-54B5CD24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5 Robia viac chýb dievčatá alebo chlapci? </a:t>
            </a:r>
            <a:endParaRPr lang="sk-SK" sz="3600" b="1" dirty="0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DE86571E-8466-13E3-7C39-DAB69609D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12" y="2641958"/>
            <a:ext cx="4125293" cy="1099611"/>
          </a:xfr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F40A7408-8A77-F4C1-0B91-645168A0C04E}"/>
              </a:ext>
            </a:extLst>
          </p:cNvPr>
          <p:cNvSpPr txBox="1"/>
          <p:nvPr/>
        </p:nvSpPr>
        <p:spPr>
          <a:xfrm>
            <a:off x="8183255" y="4024292"/>
            <a:ext cx="147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celkovo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3337959-D95C-9783-17FA-F787E0B31A4B}"/>
              </a:ext>
            </a:extLst>
          </p:cNvPr>
          <p:cNvSpPr txBox="1"/>
          <p:nvPr/>
        </p:nvSpPr>
        <p:spPr>
          <a:xfrm>
            <a:off x="2030042" y="4024292"/>
            <a:ext cx="147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L1 ukrajinčina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7A1427F3-EB5D-A909-E599-AFA3C4320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6" y="2641958"/>
            <a:ext cx="3863598" cy="105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5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35EBD8-6BE2-C435-D09A-A8031BF2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5 Chyba </a:t>
            </a:r>
            <a:r>
              <a:rPr lang="sk-SK" sz="3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</a:t>
            </a:r>
            <a:r>
              <a:rPr lang="sk-SK" sz="3600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sk-SK" sz="3600" b="1" dirty="0" smtClean="0"/>
              <a:t>slovo </a:t>
            </a:r>
            <a:r>
              <a:rPr lang="sk-SK" sz="3600" b="1" dirty="0"/>
              <a:t>navyše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811F82B-4B01-BBEB-55E3-F544D781A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33116" cy="4351338"/>
          </a:xfrm>
        </p:spPr>
        <p:txBody>
          <a:bodyPr>
            <a:normAutofit lnSpcReduction="10000"/>
          </a:bodyPr>
          <a:lstStyle/>
          <a:p>
            <a:r>
              <a:rPr lang="sk-SK" b="1" dirty="0" smtClean="0"/>
              <a:t>osobné </a:t>
            </a:r>
            <a:r>
              <a:rPr lang="sk-SK" b="1" dirty="0"/>
              <a:t>zámená</a:t>
            </a:r>
          </a:p>
          <a:p>
            <a:r>
              <a:rPr lang="sk-SK" b="1" dirty="0"/>
              <a:t>ona</a:t>
            </a:r>
            <a:r>
              <a:rPr lang="sk-SK" dirty="0"/>
              <a:t>, </a:t>
            </a:r>
            <a:r>
              <a:rPr lang="sk-SK" b="1" dirty="0"/>
              <a:t>oni</a:t>
            </a:r>
            <a:r>
              <a:rPr lang="sk-SK" dirty="0"/>
              <a:t>, </a:t>
            </a:r>
            <a:r>
              <a:rPr lang="sk-SK" dirty="0">
                <a:solidFill>
                  <a:srgbClr val="C00000"/>
                </a:solidFill>
              </a:rPr>
              <a:t>ja</a:t>
            </a:r>
            <a:r>
              <a:rPr lang="sk-SK" dirty="0"/>
              <a:t>, </a:t>
            </a:r>
            <a:r>
              <a:rPr lang="sk-SK" dirty="0">
                <a:solidFill>
                  <a:srgbClr val="C00000"/>
                </a:solidFill>
              </a:rPr>
              <a:t>mi</a:t>
            </a:r>
            <a:r>
              <a:rPr lang="sk-SK" dirty="0"/>
              <a:t>, </a:t>
            </a:r>
            <a:r>
              <a:rPr lang="sk-SK" b="1" dirty="0"/>
              <a:t>ono</a:t>
            </a:r>
            <a:r>
              <a:rPr lang="sk-SK" dirty="0"/>
              <a:t>, </a:t>
            </a:r>
            <a:r>
              <a:rPr lang="sk-SK" b="1" dirty="0"/>
              <a:t>on</a:t>
            </a:r>
            <a:r>
              <a:rPr lang="sk-SK" dirty="0"/>
              <a:t>, </a:t>
            </a:r>
            <a:r>
              <a:rPr lang="sk-SK" dirty="0">
                <a:solidFill>
                  <a:srgbClr val="00B050"/>
                </a:solidFill>
              </a:rPr>
              <a:t>nám</a:t>
            </a:r>
            <a:r>
              <a:rPr lang="sk-SK" dirty="0"/>
              <a:t>, </a:t>
            </a:r>
            <a:r>
              <a:rPr lang="sk-SK" b="1" dirty="0"/>
              <a:t>mu</a:t>
            </a:r>
            <a:r>
              <a:rPr lang="sk-SK" dirty="0"/>
              <a:t>, </a:t>
            </a:r>
            <a:r>
              <a:rPr lang="sk-SK" dirty="0">
                <a:solidFill>
                  <a:srgbClr val="C00000"/>
                </a:solidFill>
              </a:rPr>
              <a:t>ma</a:t>
            </a:r>
            <a:r>
              <a:rPr lang="sk-SK" dirty="0"/>
              <a:t>, </a:t>
            </a:r>
            <a:r>
              <a:rPr lang="sk-SK" b="1" dirty="0"/>
              <a:t>jej</a:t>
            </a:r>
            <a:r>
              <a:rPr lang="sk-SK" dirty="0"/>
              <a:t>, </a:t>
            </a:r>
            <a:r>
              <a:rPr lang="sk-SK" b="1" dirty="0"/>
              <a:t>jeho</a:t>
            </a:r>
            <a:r>
              <a:rPr lang="sk-SK" dirty="0"/>
              <a:t> </a:t>
            </a:r>
          </a:p>
          <a:p>
            <a:r>
              <a:rPr lang="sk-SK" dirty="0"/>
              <a:t>po explicitnom pomenovaní ženy </a:t>
            </a:r>
          </a:p>
          <a:p>
            <a:pPr lvl="1"/>
            <a:r>
              <a:rPr lang="sk-SK" i="1" dirty="0"/>
              <a:t>...</a:t>
            </a:r>
            <a:r>
              <a:rPr lang="sk-SK" dirty="0"/>
              <a:t>že obdivujem </a:t>
            </a:r>
            <a:r>
              <a:rPr lang="sk-SK" b="1" dirty="0" err="1"/>
              <a:t>Shakiru</a:t>
            </a:r>
            <a:r>
              <a:rPr lang="sk-SK" dirty="0"/>
              <a:t>. V prvom rade pretože už asi 20 rokov </a:t>
            </a:r>
            <a:r>
              <a:rPr lang="sk-SK" b="1" dirty="0" smtClean="0"/>
              <a:t>ona</a:t>
            </a:r>
            <a:r>
              <a:rPr lang="sk-SK" dirty="0" smtClean="0"/>
              <a:t> stále je </a:t>
            </a:r>
            <a:r>
              <a:rPr lang="sk-SK" baseline="30000" dirty="0" err="1" smtClean="0"/>
              <a:t>je</a:t>
            </a:r>
            <a:r>
              <a:rPr lang="sk-SK" baseline="30000" dirty="0" smtClean="0"/>
              <a:t> stále </a:t>
            </a:r>
            <a:r>
              <a:rPr lang="sk-SK" dirty="0" smtClean="0"/>
              <a:t>na </a:t>
            </a:r>
            <a:r>
              <a:rPr lang="sk-SK" dirty="0"/>
              <a:t>prvých </a:t>
            </a:r>
            <a:r>
              <a:rPr lang="sk-SK" dirty="0" err="1" smtClean="0"/>
              <a:t>miestách</a:t>
            </a:r>
            <a:r>
              <a:rPr lang="sk-SK" dirty="0" smtClean="0"/>
              <a:t> </a:t>
            </a:r>
            <a:r>
              <a:rPr lang="sk-SK" dirty="0" err="1" smtClean="0"/>
              <a:t>chartov</a:t>
            </a:r>
            <a:r>
              <a:rPr lang="sk-SK" dirty="0" smtClean="0"/>
              <a:t>. </a:t>
            </a:r>
            <a:endParaRPr lang="sk-SK" dirty="0"/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...</a:t>
            </a:r>
            <a:r>
              <a:rPr lang="sk-SK" dirty="0"/>
              <a:t>je moja </a:t>
            </a:r>
            <a:r>
              <a:rPr lang="sk-SK" b="1" dirty="0"/>
              <a:t>matka</a:t>
            </a:r>
            <a:r>
              <a:rPr lang="sk-SK" dirty="0"/>
              <a:t>. Po prvé </a:t>
            </a:r>
            <a:r>
              <a:rPr lang="sk-SK" b="1" dirty="0" smtClean="0"/>
              <a:t>ona</a:t>
            </a:r>
            <a:r>
              <a:rPr lang="sk-SK" dirty="0" smtClean="0"/>
              <a:t> je </a:t>
            </a:r>
            <a:r>
              <a:rPr lang="sk-SK" dirty="0"/>
              <a:t>mojím </a:t>
            </a:r>
            <a:r>
              <a:rPr lang="sk-SK" dirty="0" smtClean="0"/>
              <a:t>vzorcom ako </a:t>
            </a:r>
            <a:r>
              <a:rPr lang="sk-SK" dirty="0"/>
              <a:t>má vyzerať ozajstná žena a </a:t>
            </a:r>
            <a:r>
              <a:rPr lang="sk-SK" dirty="0" smtClean="0"/>
              <a:t>matka, po druhé </a:t>
            </a:r>
            <a:r>
              <a:rPr lang="sk-SK" b="1" dirty="0" smtClean="0"/>
              <a:t>ona</a:t>
            </a:r>
            <a:r>
              <a:rPr lang="sk-SK" dirty="0" smtClean="0"/>
              <a:t> je veľmi šikovná.</a:t>
            </a:r>
            <a:endParaRPr lang="sk-SK" dirty="0"/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...</a:t>
            </a:r>
            <a:r>
              <a:rPr lang="sk-SK" b="1" dirty="0" smtClean="0"/>
              <a:t>zákaznícka</a:t>
            </a:r>
            <a:r>
              <a:rPr lang="sk-SK" dirty="0" smtClean="0"/>
              <a:t> ma </a:t>
            </a:r>
            <a:r>
              <a:rPr lang="sk-SK" dirty="0"/>
              <a:t>začala </a:t>
            </a:r>
            <a:r>
              <a:rPr lang="sk-SK" dirty="0" smtClean="0"/>
              <a:t>presvedčovať. Nakoniec </a:t>
            </a:r>
            <a:r>
              <a:rPr lang="sk-SK" b="1" dirty="0" smtClean="0"/>
              <a:t>ona</a:t>
            </a:r>
            <a:r>
              <a:rPr lang="sk-SK" dirty="0" smtClean="0"/>
              <a:t> sa </a:t>
            </a:r>
            <a:r>
              <a:rPr lang="sk-SK" dirty="0"/>
              <a:t>sama stratila vo svojich </a:t>
            </a:r>
            <a:r>
              <a:rPr lang="sk-SK" dirty="0" smtClean="0"/>
              <a:t>argumentoch.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814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914D8B-343A-2425-9B35-3800E241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5 Chyba </a:t>
            </a:r>
            <a:r>
              <a:rPr lang="sk-SK" sz="3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sz="3600" b="1" dirty="0"/>
              <a:t>slovo navyše</a:t>
            </a:r>
            <a:endParaRPr lang="sk-SK" sz="36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3BD86B-C998-ECF9-74A1-A252AD84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21009" cy="4351338"/>
          </a:xfrm>
        </p:spPr>
        <p:txBody>
          <a:bodyPr>
            <a:normAutofit/>
          </a:bodyPr>
          <a:lstStyle/>
          <a:p>
            <a:r>
              <a:rPr lang="sk-SK" b="1" dirty="0" smtClean="0"/>
              <a:t>on</a:t>
            </a:r>
            <a:endParaRPr lang="sk-SK" b="1" dirty="0"/>
          </a:p>
          <a:p>
            <a:r>
              <a:rPr lang="sk-SK" dirty="0"/>
              <a:t>Aspoň </a:t>
            </a:r>
            <a:r>
              <a:rPr lang="sk-SK" dirty="0" smtClean="0"/>
              <a:t>jeden raz </a:t>
            </a:r>
            <a:r>
              <a:rPr lang="sk-SK" dirty="0"/>
              <a:t>v živote každý človek sa </a:t>
            </a:r>
            <a:r>
              <a:rPr lang="sk-SK" dirty="0" smtClean="0"/>
              <a:t>zamýšľal o tom, ako by to bolo, </a:t>
            </a:r>
            <a:r>
              <a:rPr lang="sk-SK" dirty="0"/>
              <a:t>keby sa </a:t>
            </a:r>
            <a:r>
              <a:rPr lang="sk-SK" dirty="0" smtClean="0"/>
              <a:t>on náhodou </a:t>
            </a:r>
            <a:r>
              <a:rPr lang="sk-SK" dirty="0"/>
              <a:t>ocitol alebo </a:t>
            </a:r>
            <a:r>
              <a:rPr lang="sk-SK" dirty="0" smtClean="0"/>
              <a:t>vôbec sa narodil </a:t>
            </a:r>
            <a:r>
              <a:rPr lang="sk-SK" dirty="0"/>
              <a:t>v tele človeka iného </a:t>
            </a:r>
            <a:r>
              <a:rPr lang="sk-SK" dirty="0" smtClean="0"/>
              <a:t>pohlavia.</a:t>
            </a:r>
          </a:p>
          <a:p>
            <a:endParaRPr lang="sk-SK" b="1" dirty="0" smtClean="0"/>
          </a:p>
          <a:p>
            <a:endParaRPr lang="sk-SK" b="1" dirty="0"/>
          </a:p>
          <a:p>
            <a:r>
              <a:rPr lang="sk-SK" b="1" dirty="0" smtClean="0"/>
              <a:t>ono</a:t>
            </a:r>
            <a:endParaRPr lang="sk-SK" b="1" dirty="0"/>
          </a:p>
          <a:p>
            <a:r>
              <a:rPr lang="sk-SK" dirty="0"/>
              <a:t>Malé dieťa ešte </a:t>
            </a:r>
            <a:r>
              <a:rPr lang="sk-SK" dirty="0" smtClean="0"/>
              <a:t>nerozumie, </a:t>
            </a:r>
            <a:r>
              <a:rPr lang="sk-SK" dirty="0"/>
              <a:t>čo </a:t>
            </a:r>
            <a:r>
              <a:rPr lang="sk-SK" dirty="0" smtClean="0"/>
              <a:t>preň bude dobre. Teraz </a:t>
            </a:r>
            <a:r>
              <a:rPr lang="sk-SK" dirty="0"/>
              <a:t>keď </a:t>
            </a:r>
            <a:r>
              <a:rPr lang="sk-SK" dirty="0" smtClean="0"/>
              <a:t>ono </a:t>
            </a:r>
            <a:r>
              <a:rPr lang="sk-SK" dirty="0" err="1" smtClean="0"/>
              <a:t>poveda</a:t>
            </a:r>
            <a:r>
              <a:rPr lang="sk-SK" dirty="0" smtClean="0"/>
              <a:t>, </a:t>
            </a:r>
            <a:r>
              <a:rPr lang="sk-SK" dirty="0"/>
              <a:t>že chce </a:t>
            </a:r>
            <a:r>
              <a:rPr lang="sk-SK" dirty="0" smtClean="0"/>
              <a:t>jesť </a:t>
            </a:r>
            <a:r>
              <a:rPr lang="sk-SK" dirty="0"/>
              <a:t>iba sladkú zmrzlinu na </a:t>
            </a:r>
            <a:r>
              <a:rPr lang="sk-SK" dirty="0" smtClean="0"/>
              <a:t>obed.</a:t>
            </a:r>
            <a:endParaRPr lang="sk-SK" dirty="0"/>
          </a:p>
          <a:p>
            <a:endParaRPr lang="sk-SK" dirty="0"/>
          </a:p>
        </p:txBody>
      </p:sp>
      <p:cxnSp>
        <p:nvCxnSpPr>
          <p:cNvPr id="5" name="Rovná spojnica 4"/>
          <p:cNvCxnSpPr/>
          <p:nvPr/>
        </p:nvCxnSpPr>
        <p:spPr>
          <a:xfrm>
            <a:off x="5585791" y="2723322"/>
            <a:ext cx="974035" cy="9939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3094382" y="3154018"/>
            <a:ext cx="424070" cy="6625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1981200" y="5569226"/>
            <a:ext cx="682487" cy="6626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>
            <a:off x="9647582" y="5575852"/>
            <a:ext cx="520148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76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7848CF-C53A-9D91-8BE6-EE0F7B78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5 Chyba </a:t>
            </a:r>
            <a:r>
              <a:rPr lang="sk-SK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b="1" dirty="0"/>
              <a:t>slovo navyše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0418DB-9866-EEAF-2935-815651151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oni</a:t>
            </a:r>
            <a:endParaRPr lang="sk-SK" b="1" dirty="0"/>
          </a:p>
          <a:p>
            <a:r>
              <a:rPr lang="sk-SK" dirty="0" smtClean="0"/>
              <a:t>Rodičia všetkými </a:t>
            </a:r>
            <a:r>
              <a:rPr lang="sk-SK" dirty="0" err="1" smtClean="0"/>
              <a:t>svojimy</a:t>
            </a:r>
            <a:r>
              <a:rPr lang="sk-SK" dirty="0" smtClean="0"/>
              <a:t> silami </a:t>
            </a:r>
            <a:r>
              <a:rPr lang="sk-SK" dirty="0" err="1" smtClean="0"/>
              <a:t>vykanáju</a:t>
            </a:r>
            <a:r>
              <a:rPr lang="sk-SK" dirty="0" smtClean="0"/>
              <a:t> ich potreby. Na </a:t>
            </a:r>
            <a:r>
              <a:rPr lang="sk-SK" dirty="0"/>
              <a:t>začiatok </a:t>
            </a:r>
            <a:r>
              <a:rPr lang="sk-SK" dirty="0" smtClean="0"/>
              <a:t>Najprv oni sa </a:t>
            </a:r>
            <a:r>
              <a:rPr lang="sk-SK" dirty="0"/>
              <a:t>snažia </a:t>
            </a:r>
            <a:r>
              <a:rPr lang="sk-SK" dirty="0" smtClean="0"/>
              <a:t>odviesť dieťa </a:t>
            </a:r>
            <a:r>
              <a:rPr lang="sk-SK" dirty="0"/>
              <a:t>do najlepšej materskej </a:t>
            </a:r>
            <a:r>
              <a:rPr lang="sk-SK" dirty="0" smtClean="0"/>
              <a:t>školy.</a:t>
            </a:r>
            <a:endParaRPr lang="sk-SK" dirty="0"/>
          </a:p>
          <a:p>
            <a:endParaRPr lang="sk-SK" dirty="0"/>
          </a:p>
          <a:p>
            <a:r>
              <a:rPr lang="sk-SK" dirty="0"/>
              <a:t>Samozrejme </a:t>
            </a:r>
            <a:r>
              <a:rPr lang="sk-SK" dirty="0" smtClean="0"/>
              <a:t>že </a:t>
            </a:r>
            <a:r>
              <a:rPr lang="sk-SK" dirty="0"/>
              <a:t>veľa </a:t>
            </a:r>
            <a:r>
              <a:rPr lang="sk-SK" dirty="0" smtClean="0"/>
              <a:t>peniazov ide </a:t>
            </a:r>
            <a:r>
              <a:rPr lang="sk-SK" dirty="0"/>
              <a:t>na </a:t>
            </a:r>
            <a:r>
              <a:rPr lang="sk-SK" dirty="0" smtClean="0"/>
              <a:t>potraviny, </a:t>
            </a:r>
            <a:r>
              <a:rPr lang="sk-SK" dirty="0"/>
              <a:t>pretože teraz </a:t>
            </a:r>
            <a:r>
              <a:rPr lang="sk-SK" dirty="0" smtClean="0"/>
              <a:t>oni sú drahé.</a:t>
            </a:r>
            <a:endParaRPr lang="sk-SK" dirty="0"/>
          </a:p>
        </p:txBody>
      </p:sp>
      <p:cxnSp>
        <p:nvCxnSpPr>
          <p:cNvPr id="4" name="Rovná spojnica 3"/>
          <p:cNvCxnSpPr/>
          <p:nvPr/>
        </p:nvCxnSpPr>
        <p:spPr>
          <a:xfrm>
            <a:off x="2186609" y="3160643"/>
            <a:ext cx="447261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ovná spojnica 4"/>
          <p:cNvCxnSpPr/>
          <p:nvPr/>
        </p:nvCxnSpPr>
        <p:spPr>
          <a:xfrm>
            <a:off x="1156252" y="2733261"/>
            <a:ext cx="1030357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6412667" y="4174134"/>
            <a:ext cx="1326482" cy="15481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>
            <a:off x="9886966" y="4189615"/>
            <a:ext cx="447261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38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08EA0-0504-976A-35F5-BD2156F3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5 Chyba </a:t>
            </a:r>
            <a:r>
              <a:rPr lang="sk-SK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b="1" dirty="0"/>
              <a:t>slovo navyše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A9BB437-6738-31E0-62B1-B540E26D2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ja</a:t>
            </a:r>
            <a:endParaRPr lang="sk-SK" b="1" dirty="0"/>
          </a:p>
          <a:p>
            <a:r>
              <a:rPr lang="sk-SK" dirty="0"/>
              <a:t>Ako si vyberám </a:t>
            </a:r>
            <a:r>
              <a:rPr lang="sk-SK" dirty="0" smtClean="0"/>
              <a:t>ja zdroje informácie. </a:t>
            </a:r>
            <a:endParaRPr lang="sk-SK" dirty="0"/>
          </a:p>
          <a:p>
            <a:r>
              <a:rPr lang="sk-SK" dirty="0"/>
              <a:t>Čiže osobne </a:t>
            </a:r>
            <a:r>
              <a:rPr lang="sk-SK" dirty="0" smtClean="0"/>
              <a:t>ja si myslím, </a:t>
            </a:r>
            <a:r>
              <a:rPr lang="sk-SK" dirty="0"/>
              <a:t>že chrániť národnostné </a:t>
            </a:r>
            <a:r>
              <a:rPr lang="sk-SK" dirty="0" err="1" smtClean="0"/>
              <a:t>menšíny</a:t>
            </a:r>
            <a:r>
              <a:rPr lang="sk-SK" dirty="0" smtClean="0"/>
              <a:t> je </a:t>
            </a:r>
            <a:r>
              <a:rPr lang="sk-SK" dirty="0"/>
              <a:t>naozaj </a:t>
            </a:r>
            <a:r>
              <a:rPr lang="sk-SK" dirty="0" smtClean="0"/>
              <a:t>dôležité.</a:t>
            </a:r>
            <a:endParaRPr lang="sk-SK" dirty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84494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2B7B87-058E-D767-3E32-C0904797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5 Chyba </a:t>
            </a:r>
            <a:r>
              <a:rPr lang="sk-SK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b="1" dirty="0"/>
              <a:t>slovo navyše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3E66CB-673C-7DD4-5A83-08191065D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7" y="1817312"/>
            <a:ext cx="10999124" cy="4351338"/>
          </a:xfrm>
        </p:spPr>
        <p:txBody>
          <a:bodyPr/>
          <a:lstStyle/>
          <a:p>
            <a:r>
              <a:rPr lang="sk-SK" b="1" dirty="0" smtClean="0"/>
              <a:t>mu</a:t>
            </a:r>
          </a:p>
          <a:p>
            <a:r>
              <a:rPr lang="sk-SK" dirty="0" smtClean="0"/>
              <a:t>Keď ostatní pochybujú, dieťa sa už pokúsilo a ak </a:t>
            </a:r>
            <a:r>
              <a:rPr lang="sk-SK" b="1" dirty="0" smtClean="0"/>
              <a:t>zlyhalo</a:t>
            </a:r>
            <a:r>
              <a:rPr lang="sk-SK" dirty="0" smtClean="0"/>
              <a:t> </a:t>
            </a:r>
            <a:r>
              <a:rPr lang="sk-SK" b="1" dirty="0" smtClean="0"/>
              <a:t>mu</a:t>
            </a:r>
            <a:r>
              <a:rPr lang="sk-SK" dirty="0" smtClean="0"/>
              <a:t>, zisti nový cieľ a bude sa snažiť ísť rovno k nemu.</a:t>
            </a:r>
          </a:p>
          <a:p>
            <a:endParaRPr lang="sk-SK" dirty="0" smtClean="0"/>
          </a:p>
          <a:p>
            <a:r>
              <a:rPr lang="sk-SK" b="1" dirty="0" smtClean="0"/>
              <a:t>mi</a:t>
            </a:r>
          </a:p>
          <a:p>
            <a:endParaRPr lang="sk-SK" b="1" dirty="0" smtClean="0"/>
          </a:p>
          <a:p>
            <a:r>
              <a:rPr lang="sk-SK" b="1" dirty="0" smtClean="0"/>
              <a:t>Chcelo som mi </a:t>
            </a:r>
            <a:r>
              <a:rPr lang="sk-SK" dirty="0" smtClean="0"/>
              <a:t>vrátiť možno iba na </a:t>
            </a:r>
            <a:r>
              <a:rPr lang="sk-SK" dirty="0" err="1" smtClean="0"/>
              <a:t>pädesiat</a:t>
            </a:r>
            <a:r>
              <a:rPr lang="sk-SK" dirty="0" smtClean="0"/>
              <a:t> rokov späť.</a:t>
            </a:r>
          </a:p>
          <a:p>
            <a:r>
              <a:rPr lang="sk-SK" dirty="0" smtClean="0"/>
              <a:t>Myslím si, že také predstavy mám pretože </a:t>
            </a:r>
            <a:r>
              <a:rPr lang="sk-SK" b="1" dirty="0" smtClean="0"/>
              <a:t>chcelo by sa mi </a:t>
            </a:r>
            <a:r>
              <a:rPr lang="sk-SK" dirty="0" smtClean="0"/>
              <a:t>mať trochu viac voľného času.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7347547" y="1867920"/>
            <a:ext cx="3158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/>
              <a:t>nepodarilo sa mu</a:t>
            </a:r>
            <a:endParaRPr lang="sk-SK" sz="2800" b="1" dirty="0"/>
          </a:p>
        </p:txBody>
      </p:sp>
      <p:cxnSp>
        <p:nvCxnSpPr>
          <p:cNvPr id="6" name="Rovná spojnica 5"/>
          <p:cNvCxnSpPr/>
          <p:nvPr/>
        </p:nvCxnSpPr>
        <p:spPr>
          <a:xfrm flipV="1">
            <a:off x="8254538" y="2776451"/>
            <a:ext cx="1504604" cy="8313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nica 6"/>
          <p:cNvCxnSpPr/>
          <p:nvPr/>
        </p:nvCxnSpPr>
        <p:spPr>
          <a:xfrm flipV="1">
            <a:off x="7456516" y="2316326"/>
            <a:ext cx="2626822" cy="2925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1084840" y="4372493"/>
            <a:ext cx="3520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aseline="30000" dirty="0">
                <a:solidFill>
                  <a:srgbClr val="0070C0"/>
                </a:solidFill>
              </a:rPr>
              <a:t>chcelo sa </a:t>
            </a:r>
            <a:r>
              <a:rPr lang="sk-SK" sz="3600" baseline="30000" dirty="0" smtClean="0">
                <a:solidFill>
                  <a:srgbClr val="0070C0"/>
                </a:solidFill>
              </a:rPr>
              <a:t>mi </a:t>
            </a:r>
            <a:r>
              <a:rPr lang="sk-SK" sz="3600" baseline="30000" dirty="0" smtClean="0"/>
              <a:t>/ </a:t>
            </a:r>
            <a:r>
              <a:rPr lang="sk-SK" sz="3600" baseline="30000" dirty="0" smtClean="0">
                <a:solidFill>
                  <a:srgbClr val="0070C0"/>
                </a:solidFill>
              </a:rPr>
              <a:t>chcel </a:t>
            </a:r>
            <a:r>
              <a:rPr lang="sk-SK" sz="3600" baseline="30000" dirty="0">
                <a:solidFill>
                  <a:srgbClr val="0070C0"/>
                </a:solidFill>
              </a:rPr>
              <a:t>som </a:t>
            </a:r>
            <a:r>
              <a:rPr lang="sk-SK" sz="3600" baseline="30000" dirty="0" smtClean="0">
                <a:solidFill>
                  <a:srgbClr val="0070C0"/>
                </a:solidFill>
              </a:rPr>
              <a:t>sa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7297671" y="5681277"/>
            <a:ext cx="2685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</a:rPr>
              <a:t>chcel by som mať</a:t>
            </a:r>
            <a:endParaRPr lang="sk-SK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3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err="1" smtClean="0"/>
              <a:t>Kolokačná</a:t>
            </a:r>
            <a:r>
              <a:rPr lang="sk-SK" sz="3200" b="1" dirty="0" smtClean="0"/>
              <a:t> paradigma </a:t>
            </a:r>
            <a:br>
              <a:rPr lang="sk-SK" sz="3200" b="1" dirty="0" smtClean="0"/>
            </a:br>
            <a:r>
              <a:rPr lang="sk-SK" sz="3200" b="1" dirty="0" err="1" smtClean="0"/>
              <a:t>bezsubjektového</a:t>
            </a:r>
            <a:r>
              <a:rPr lang="sk-SK" sz="3200" b="1" dirty="0" smtClean="0"/>
              <a:t> zvratného tvaru </a:t>
            </a:r>
            <a:r>
              <a:rPr lang="sk-SK" sz="3200" b="1" dirty="0" err="1" smtClean="0"/>
              <a:t>verba</a:t>
            </a:r>
            <a:r>
              <a:rPr lang="sk-SK" sz="3200" b="1" dirty="0" smtClean="0"/>
              <a:t> </a:t>
            </a:r>
            <a:r>
              <a:rPr lang="sk-SK" sz="3200" b="1" i="1" dirty="0" smtClean="0"/>
              <a:t>chcieť </a:t>
            </a:r>
            <a:endParaRPr lang="sk-SK" sz="3200" b="1" i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58" y="1995879"/>
            <a:ext cx="3829050" cy="3857625"/>
          </a:xfrm>
        </p:spPr>
      </p:pic>
      <p:sp>
        <p:nvSpPr>
          <p:cNvPr id="5" name="BlokTextu 4"/>
          <p:cNvSpPr txBox="1"/>
          <p:nvPr/>
        </p:nvSpPr>
        <p:spPr>
          <a:xfrm>
            <a:off x="838200" y="3789903"/>
            <a:ext cx="3649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chcelo sa mi +</a:t>
            </a:r>
            <a:endParaRPr lang="sk-SK" sz="2800" dirty="0"/>
          </a:p>
        </p:txBody>
      </p:sp>
      <p:sp>
        <p:nvSpPr>
          <p:cNvPr id="6" name="BlokTextu 5"/>
          <p:cNvSpPr txBox="1"/>
          <p:nvPr/>
        </p:nvSpPr>
        <p:spPr>
          <a:xfrm>
            <a:off x="8063345" y="2909028"/>
            <a:ext cx="3165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 smtClean="0"/>
              <a:t>psychofyziologické</a:t>
            </a:r>
            <a:r>
              <a:rPr lang="sk-SK" b="1" dirty="0" smtClean="0"/>
              <a:t> </a:t>
            </a:r>
            <a:r>
              <a:rPr lang="sk-SK" b="1" dirty="0" err="1" smtClean="0"/>
              <a:t>verbá</a:t>
            </a:r>
            <a:endParaRPr lang="sk-SK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psychosomatický stav, ktorý nie je stimulovaný vôľou, ale fyzickým alebo psychickým stavom človeka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aj primárne komunikačné a pohybové </a:t>
            </a:r>
            <a:r>
              <a:rPr lang="sk-SK" dirty="0" err="1" smtClean="0"/>
              <a:t>verbá</a:t>
            </a:r>
            <a:endParaRPr lang="sk-S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 smtClean="0"/>
              <a:t>(</a:t>
            </a:r>
            <a:r>
              <a:rPr lang="sk-SK" b="1" dirty="0" err="1" smtClean="0"/>
              <a:t>ne</a:t>
            </a:r>
            <a:r>
              <a:rPr lang="sk-SK" b="1" dirty="0" smtClean="0"/>
              <a:t>)existenčné </a:t>
            </a:r>
            <a:r>
              <a:rPr lang="sk-SK" b="1" dirty="0" err="1" smtClean="0"/>
              <a:t>verbá</a:t>
            </a:r>
            <a:r>
              <a:rPr lang="sk-SK" b="1" dirty="0" smtClean="0"/>
              <a:t>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841143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508308-6B0A-BE34-8052-0E6DBEF7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5 Chyba </a:t>
            </a:r>
            <a:r>
              <a:rPr lang="sk-SK" sz="3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sz="3600" b="1" dirty="0"/>
              <a:t>slovo navyše</a:t>
            </a:r>
            <a:endParaRPr lang="sk-SK" sz="36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EF15D67-B22C-F97D-5FD5-2762B527F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ma</a:t>
            </a:r>
            <a:endParaRPr lang="sk-SK" b="1" dirty="0"/>
          </a:p>
          <a:p>
            <a:r>
              <a:rPr lang="sk-SK" dirty="0" smtClean="0"/>
              <a:t>môžem </a:t>
            </a:r>
            <a:r>
              <a:rPr lang="sk-SK" dirty="0"/>
              <a:t>iba </a:t>
            </a:r>
            <a:r>
              <a:rPr lang="sk-SK" dirty="0" err="1" smtClean="0"/>
              <a:t>výmenovať</a:t>
            </a:r>
            <a:r>
              <a:rPr lang="sk-SK" dirty="0" smtClean="0"/>
              <a:t> základne body a </a:t>
            </a:r>
            <a:r>
              <a:rPr lang="sk-SK" dirty="0"/>
              <a:t>vlastnosti </a:t>
            </a:r>
            <a:r>
              <a:rPr lang="sk-SK" dirty="0" err="1" smtClean="0"/>
              <a:t>ľudi</a:t>
            </a:r>
            <a:r>
              <a:rPr lang="sk-SK" dirty="0" smtClean="0"/>
              <a:t>, ktoré </a:t>
            </a:r>
            <a:r>
              <a:rPr lang="sk-SK" b="1" dirty="0" smtClean="0"/>
              <a:t>ma obdivujú </a:t>
            </a:r>
          </a:p>
          <a:p>
            <a:endParaRPr lang="sk-SK" dirty="0" smtClean="0"/>
          </a:p>
          <a:p>
            <a:r>
              <a:rPr lang="sk-SK" dirty="0" smtClean="0"/>
              <a:t>problém pri vyjadrení reciprocity</a:t>
            </a:r>
          </a:p>
          <a:p>
            <a:pPr lvl="1"/>
            <a:r>
              <a:rPr lang="sk-SK" dirty="0" smtClean="0"/>
              <a:t>ja obdivujem niekoho, niečo</a:t>
            </a:r>
          </a:p>
          <a:p>
            <a:pPr lvl="1"/>
            <a:r>
              <a:rPr lang="sk-SK" dirty="0" smtClean="0"/>
              <a:t>niekto obdivuje mňa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9394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ED2BF2-7FBA-A550-83E8-6411B1CDB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5 Chyba </a:t>
            </a:r>
            <a:r>
              <a:rPr lang="sk-SK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b="1" dirty="0"/>
              <a:t>slovo navyše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4D2CAA-DB45-58F8-78AE-3E799582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701" y="1690688"/>
            <a:ext cx="10600114" cy="5084185"/>
          </a:xfrm>
        </p:spPr>
        <p:txBody>
          <a:bodyPr>
            <a:normAutofit fontScale="70000" lnSpcReduction="20000"/>
          </a:bodyPr>
          <a:lstStyle/>
          <a:p>
            <a:r>
              <a:rPr lang="sk-SK" b="1" dirty="0" smtClean="0"/>
              <a:t>nám</a:t>
            </a:r>
            <a:endParaRPr lang="sk-SK" b="1" dirty="0"/>
          </a:p>
          <a:p>
            <a:r>
              <a:rPr lang="sk-SK" dirty="0"/>
              <a:t>Aj preto </a:t>
            </a:r>
            <a:r>
              <a:rPr lang="sk-SK" b="1" dirty="0" err="1" smtClean="0">
                <a:solidFill>
                  <a:srgbClr val="0070C0"/>
                </a:solidFill>
              </a:rPr>
              <a:t>nam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r>
              <a:rPr lang="sk-SK" b="1" dirty="0" err="1" smtClean="0">
                <a:solidFill>
                  <a:srgbClr val="0070C0"/>
                </a:solidFill>
              </a:rPr>
              <a:t>potrebn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r>
              <a:rPr lang="sk-SK" dirty="0" smtClean="0"/>
              <a:t>vážne </a:t>
            </a:r>
            <a:r>
              <a:rPr lang="sk-SK" dirty="0"/>
              <a:t>sa zamyslieť </a:t>
            </a:r>
            <a:r>
              <a:rPr lang="sk-SK" dirty="0" smtClean="0"/>
              <a:t>o výchove, najprv </a:t>
            </a:r>
            <a:r>
              <a:rPr lang="sk-SK" dirty="0"/>
              <a:t>seba a potom svojich </a:t>
            </a:r>
            <a:r>
              <a:rPr lang="sk-SK" dirty="0" smtClean="0"/>
              <a:t>detí.</a:t>
            </a:r>
          </a:p>
          <a:p>
            <a:r>
              <a:rPr lang="sk-SK" dirty="0" smtClean="0"/>
              <a:t>Aj preto sa </a:t>
            </a:r>
            <a:r>
              <a:rPr lang="sk-SK" b="1" dirty="0" smtClean="0">
                <a:solidFill>
                  <a:srgbClr val="C00000"/>
                </a:solidFill>
              </a:rPr>
              <a:t>potrebujeme</a:t>
            </a:r>
            <a:r>
              <a:rPr lang="sk-SK" dirty="0" smtClean="0"/>
              <a:t> vážne zamyslieť nad výchovou...</a:t>
            </a:r>
          </a:p>
          <a:p>
            <a:endParaRPr lang="sk-SK" dirty="0"/>
          </a:p>
          <a:p>
            <a:r>
              <a:rPr lang="ru-RU" b="1" dirty="0">
                <a:solidFill>
                  <a:srgbClr val="0070C0"/>
                </a:solidFill>
              </a:rPr>
              <a:t>Нам</a:t>
            </a:r>
            <a:r>
              <a:rPr lang="ru-RU" dirty="0"/>
              <a:t> саме такий і </a:t>
            </a:r>
            <a:r>
              <a:rPr lang="ru-RU" b="1" dirty="0" smtClean="0">
                <a:solidFill>
                  <a:srgbClr val="0070C0"/>
                </a:solidFill>
              </a:rPr>
              <a:t>потрібен</a:t>
            </a:r>
            <a:r>
              <a:rPr lang="ru-RU" dirty="0" smtClean="0"/>
              <a:t>.</a:t>
            </a:r>
            <a:endParaRPr lang="sk-SK" dirty="0" smtClean="0"/>
          </a:p>
          <a:p>
            <a:r>
              <a:rPr lang="sk-SK" dirty="0"/>
              <a:t>Práve takého </a:t>
            </a:r>
            <a:r>
              <a:rPr lang="sk-SK" b="1" dirty="0" smtClean="0">
                <a:solidFill>
                  <a:srgbClr val="C00000"/>
                </a:solidFill>
              </a:rPr>
              <a:t>potrebujeme</a:t>
            </a:r>
            <a:r>
              <a:rPr lang="sk-SK" dirty="0"/>
              <a:t>. </a:t>
            </a:r>
            <a:r>
              <a:rPr lang="sk-SK" baseline="30000" dirty="0" err="1"/>
              <a:t>Ščerbak</a:t>
            </a:r>
            <a:r>
              <a:rPr lang="sk-SK" baseline="30000" dirty="0"/>
              <a:t>, </a:t>
            </a:r>
            <a:r>
              <a:rPr lang="sk-SK" baseline="30000" dirty="0" err="1"/>
              <a:t>Jurij</a:t>
            </a:r>
            <a:r>
              <a:rPr lang="sk-SK" baseline="30000" dirty="0"/>
              <a:t>: Besnota. Bratislava: Pravda 1989. 304 s. Preklad: Nataša </a:t>
            </a:r>
            <a:r>
              <a:rPr lang="sk-SK" baseline="30000" dirty="0" err="1"/>
              <a:t>Pavuľaková</a:t>
            </a:r>
            <a:r>
              <a:rPr lang="sk-SK" baseline="30000" dirty="0" smtClean="0"/>
              <a:t>.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Нам</a:t>
            </a:r>
            <a:r>
              <a:rPr lang="ru-RU" b="1" dirty="0" smtClean="0"/>
              <a:t> </a:t>
            </a:r>
            <a:r>
              <a:rPr lang="ru-RU" b="1" dirty="0">
                <a:solidFill>
                  <a:srgbClr val="0070C0"/>
                </a:solidFill>
              </a:rPr>
              <a:t>потрібні</a:t>
            </a:r>
            <a:r>
              <a:rPr lang="ru-RU" b="1" dirty="0"/>
              <a:t> </a:t>
            </a:r>
            <a:r>
              <a:rPr lang="ru-RU" dirty="0"/>
              <a:t>лише твої папери </a:t>
            </a:r>
            <a:r>
              <a:rPr lang="ru-RU" dirty="0" smtClean="0"/>
              <a:t>.</a:t>
            </a:r>
            <a:endParaRPr lang="sk-SK" dirty="0"/>
          </a:p>
          <a:p>
            <a:r>
              <a:rPr lang="sk-SK" b="1" dirty="0" smtClean="0">
                <a:solidFill>
                  <a:srgbClr val="C00000"/>
                </a:solidFill>
              </a:rPr>
              <a:t>Potrebujeme</a:t>
            </a:r>
            <a:r>
              <a:rPr lang="sk-SK" dirty="0" smtClean="0"/>
              <a:t> </a:t>
            </a:r>
            <a:r>
              <a:rPr lang="sk-SK" dirty="0"/>
              <a:t>len </a:t>
            </a:r>
            <a:r>
              <a:rPr lang="sk-SK" dirty="0" smtClean="0"/>
              <a:t>papiere! </a:t>
            </a:r>
            <a:r>
              <a:rPr lang="sk-SK" baseline="30000" dirty="0" err="1"/>
              <a:t>Malyk</a:t>
            </a:r>
            <a:r>
              <a:rPr lang="sk-SK" baseline="30000" dirty="0"/>
              <a:t>, </a:t>
            </a:r>
            <a:r>
              <a:rPr lang="sk-SK" baseline="30000" dirty="0" err="1"/>
              <a:t>Volodymyr</a:t>
            </a:r>
            <a:r>
              <a:rPr lang="sk-SK" baseline="30000" dirty="0"/>
              <a:t>: Hodvábna šnúra. Bratislava: Mladé letá 1982. 254 s. Preklad: Andrej </a:t>
            </a:r>
            <a:r>
              <a:rPr lang="sk-SK" baseline="30000" dirty="0" err="1"/>
              <a:t>Pestremenko</a:t>
            </a:r>
            <a:r>
              <a:rPr lang="sk-SK" baseline="30000" dirty="0"/>
              <a:t>. 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Нам </a:t>
            </a:r>
            <a:r>
              <a:rPr lang="ru-RU" b="1" dirty="0">
                <a:solidFill>
                  <a:srgbClr val="0070C0"/>
                </a:solidFill>
              </a:rPr>
              <a:t>потрібна </a:t>
            </a:r>
            <a:r>
              <a:rPr lang="ru-RU" dirty="0"/>
              <a:t>ваша </a:t>
            </a:r>
            <a:r>
              <a:rPr lang="ru-RU" dirty="0" smtClean="0"/>
              <a:t>допомога</a:t>
            </a:r>
            <a:r>
              <a:rPr lang="sk-SK" dirty="0" smtClean="0"/>
              <a:t>.</a:t>
            </a:r>
          </a:p>
          <a:p>
            <a:r>
              <a:rPr lang="sk-SK" b="1" dirty="0">
                <a:solidFill>
                  <a:srgbClr val="C00000"/>
                </a:solidFill>
              </a:rPr>
              <a:t>Potrebujeme</a:t>
            </a:r>
            <a:r>
              <a:rPr lang="sk-SK" dirty="0"/>
              <a:t> vašu </a:t>
            </a:r>
            <a:r>
              <a:rPr lang="sk-SK" dirty="0" smtClean="0"/>
              <a:t>pomoc. </a:t>
            </a:r>
            <a:r>
              <a:rPr lang="sk-SK" baseline="30000" dirty="0" err="1" smtClean="0"/>
              <a:t>Doľd-Michajlik</a:t>
            </a:r>
            <a:r>
              <a:rPr lang="sk-SK" baseline="30000" dirty="0"/>
              <a:t>, </a:t>
            </a:r>
            <a:r>
              <a:rPr lang="sk-SK" baseline="30000" dirty="0" err="1"/>
              <a:t>Jurij</a:t>
            </a:r>
            <a:r>
              <a:rPr lang="sk-SK" baseline="30000" dirty="0"/>
              <a:t>: Sám vojak v poli. Bratislava: </a:t>
            </a:r>
            <a:r>
              <a:rPr lang="sk-SK" baseline="30000" dirty="0" smtClean="0"/>
              <a:t>VPL </a:t>
            </a:r>
            <a:r>
              <a:rPr lang="sk-SK" baseline="30000" dirty="0"/>
              <a:t>1963. </a:t>
            </a:r>
            <a:r>
              <a:rPr lang="sk-SK" baseline="30000" dirty="0" smtClean="0"/>
              <a:t>Preklad</a:t>
            </a:r>
            <a:r>
              <a:rPr lang="sk-SK" baseline="30000" dirty="0"/>
              <a:t>: Ružena Jamrichová. </a:t>
            </a:r>
            <a:endParaRPr lang="sk-SK" dirty="0" smtClean="0"/>
          </a:p>
          <a:p>
            <a:r>
              <a:rPr lang="sk-SK" dirty="0" smtClean="0"/>
              <a:t>zdroj príkladov: prvá </a:t>
            </a:r>
            <a:r>
              <a:rPr lang="sk-SK" dirty="0"/>
              <a:t>verzia</a:t>
            </a:r>
            <a:r>
              <a:rPr lang="sk-SK" b="1" dirty="0"/>
              <a:t> par-skuk-1.0</a:t>
            </a:r>
            <a:r>
              <a:rPr lang="sk-SK" dirty="0"/>
              <a:t> slovensko-ukrajinského paralelného korpusu</a:t>
            </a:r>
            <a:endParaRPr lang="sk-SK" dirty="0" smtClean="0"/>
          </a:p>
          <a:p>
            <a:endParaRPr lang="sk-SK" b="1" dirty="0" smtClean="0"/>
          </a:p>
          <a:p>
            <a:r>
              <a:rPr lang="uk-UA" dirty="0" smtClean="0"/>
              <a:t>Нам </a:t>
            </a:r>
            <a:r>
              <a:rPr lang="uk-UA" dirty="0"/>
              <a:t>потрібен </a:t>
            </a:r>
            <a:r>
              <a:rPr lang="uk-UA" dirty="0" smtClean="0"/>
              <a:t>план</a:t>
            </a:r>
            <a:r>
              <a:rPr lang="sk-SK" dirty="0" smtClean="0"/>
              <a:t>, </a:t>
            </a:r>
            <a:r>
              <a:rPr lang="uk-UA" dirty="0"/>
              <a:t>нам потрібен </a:t>
            </a:r>
            <a:r>
              <a:rPr lang="uk-UA" dirty="0" smtClean="0"/>
              <a:t>мир</a:t>
            </a:r>
            <a:r>
              <a:rPr lang="sk-SK" dirty="0" smtClean="0"/>
              <a:t>, </a:t>
            </a:r>
            <a:r>
              <a:rPr lang="uk-UA" dirty="0"/>
              <a:t>нам потрібен </a:t>
            </a:r>
            <a:r>
              <a:rPr lang="uk-UA" dirty="0" smtClean="0"/>
              <a:t>результат</a:t>
            </a:r>
            <a:r>
              <a:rPr lang="sk-SK" dirty="0" smtClean="0"/>
              <a:t>, </a:t>
            </a:r>
            <a:r>
              <a:rPr lang="uk-UA" dirty="0"/>
              <a:t>Зараз нам потрібен </a:t>
            </a:r>
            <a:r>
              <a:rPr lang="uk-UA" dirty="0" smtClean="0"/>
              <a:t>прогрес</a:t>
            </a:r>
            <a:r>
              <a:rPr lang="sk-SK" dirty="0" smtClean="0"/>
              <a:t>... </a:t>
            </a:r>
            <a:r>
              <a:rPr lang="uk-UA" dirty="0" smtClean="0"/>
              <a:t> </a:t>
            </a:r>
            <a:endParaRPr lang="uk-UA" dirty="0"/>
          </a:p>
          <a:p>
            <a:endParaRPr lang="uk-UA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95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Záver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 príčiny chyby „slovo navyše“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ako konektor študenti s L1 používajú zámeno namiesto kategórie </a:t>
            </a:r>
            <a:r>
              <a:rPr lang="sk-SK" dirty="0" err="1" smtClean="0"/>
              <a:t>konguencie</a:t>
            </a:r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negatívna interferencia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2 akvizičný korpus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2000" b="1" dirty="0" smtClean="0"/>
              <a:t>nová </a:t>
            </a:r>
            <a:r>
              <a:rPr lang="sk-SK" sz="2000" b="1" dirty="0"/>
              <a:t>etapa </a:t>
            </a:r>
            <a:r>
              <a:rPr lang="sk-SK" sz="2000" dirty="0"/>
              <a:t>aj pre výskum kognitívnych procesov učenia (sa) slovenčiny ako cudzieho jazyka i didaktiku </a:t>
            </a:r>
          </a:p>
          <a:p>
            <a:pPr lvl="1"/>
            <a:r>
              <a:rPr lang="sk-SK" sz="1800" dirty="0"/>
              <a:t>založenú nie na intuícii a profesijnej skúsenosti, ale na dátach veľkého </a:t>
            </a:r>
            <a:r>
              <a:rPr lang="sk-SK" sz="1800" dirty="0" smtClean="0"/>
              <a:t>rozsahu</a:t>
            </a:r>
          </a:p>
          <a:p>
            <a:pPr lvl="1"/>
            <a:r>
              <a:rPr lang="sk-SK" sz="1800" dirty="0" err="1" smtClean="0"/>
              <a:t>personalizované</a:t>
            </a:r>
            <a:r>
              <a:rPr lang="sk-SK" sz="1800" dirty="0" smtClean="0"/>
              <a:t> vyučovanie</a:t>
            </a:r>
          </a:p>
          <a:p>
            <a:pPr lvl="1"/>
            <a:r>
              <a:rPr lang="sk-SK" sz="1800" dirty="0" smtClean="0"/>
              <a:t>orientácia na študenta</a:t>
            </a:r>
            <a:endParaRPr lang="sk-SK" sz="18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863601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1301</Words>
  <Application>Microsoft Office PowerPoint</Application>
  <PresentationFormat>Širokouhlá</PresentationFormat>
  <Paragraphs>183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MinionPro-Regular</vt:lpstr>
      <vt:lpstr>Times New Roman</vt:lpstr>
      <vt:lpstr>Motív Office</vt:lpstr>
      <vt:lpstr>Slovenčina ukrajinských študentov vo svetle akvizičného korpusu alebo výskum SJakoCJ do 15. júna 2023 a po ňom </vt:lpstr>
      <vt:lpstr>errkorp-1.0 </vt:lpstr>
      <vt:lpstr>15. jún 2023</vt:lpstr>
      <vt:lpstr>errkorp-1.0</vt:lpstr>
      <vt:lpstr>Načo je to dobré?</vt:lpstr>
      <vt:lpstr>Možnosti práce</vt:lpstr>
      <vt:lpstr> 1 Je pre ukrajinských študentov slovenčina ťažká?</vt:lpstr>
      <vt:lpstr>Ktoré sú najčastejšie chyby študentov s L1 ukrajinčina?</vt:lpstr>
      <vt:lpstr>2 Ktoré sú najčastejšie chyby študentov s L1 ukrajinčina?</vt:lpstr>
      <vt:lpstr>3 Najmenej časté chyby študentov s L1 ukrajinčina</vt:lpstr>
      <vt:lpstr>4 Na ktorých úrovniach robia študenti s L1=ukrajinčina najviac chýb?</vt:lpstr>
      <vt:lpstr>4 Na ktorých úrovniach robia študenti s L1=ukrajinčina najviac chýb?</vt:lpstr>
      <vt:lpstr>5 Robia viac chýb dievčatá alebo chlapci? </vt:lpstr>
      <vt:lpstr>5 Robia viac chýb dievčatá alebo chlapci? </vt:lpstr>
      <vt:lpstr>5 Chyba word1 = slovo navyše</vt:lpstr>
      <vt:lpstr>5 Chyba word1 = slovo navyše</vt:lpstr>
      <vt:lpstr>5 Chyba word1 = slovo navyše</vt:lpstr>
      <vt:lpstr>5 Chyba word1 = slovo navyše</vt:lpstr>
      <vt:lpstr>5 Chyba word1 = slovo navyše</vt:lpstr>
      <vt:lpstr>Kolokačná paradigma  bezsubjektového zvratného tvaru verba chcieť </vt:lpstr>
      <vt:lpstr>5 Chyba word1 = slovo navyše</vt:lpstr>
      <vt:lpstr>5 Chyba word1 = slovo navyše</vt:lpstr>
      <vt:lpstr>Záver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36</cp:revision>
  <dcterms:created xsi:type="dcterms:W3CDTF">2024-01-30T22:42:45Z</dcterms:created>
  <dcterms:modified xsi:type="dcterms:W3CDTF">2024-02-26T17:01:24Z</dcterms:modified>
</cp:coreProperties>
</file>