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61" r:id="rId4"/>
    <p:sldId id="263" r:id="rId5"/>
    <p:sldId id="262" r:id="rId6"/>
    <p:sldId id="265" r:id="rId7"/>
    <p:sldId id="264" r:id="rId8"/>
    <p:sldId id="266" r:id="rId9"/>
    <p:sldId id="267" r:id="rId10"/>
    <p:sldId id="258" r:id="rId11"/>
    <p:sldId id="269" r:id="rId12"/>
    <p:sldId id="272" r:id="rId13"/>
    <p:sldId id="275" r:id="rId14"/>
    <p:sldId id="276" r:id="rId15"/>
    <p:sldId id="273" r:id="rId16"/>
    <p:sldId id="278" r:id="rId17"/>
    <p:sldId id="274" r:id="rId18"/>
    <p:sldId id="277" r:id="rId19"/>
    <p:sldId id="279" r:id="rId20"/>
    <p:sldId id="271" r:id="rId21"/>
  </p:sldIdLst>
  <p:sldSz cx="12192000" cy="6858000"/>
  <p:notesSz cx="6797675" cy="9928225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11" autoAdjust="0"/>
    <p:restoredTop sz="86427" autoAdjust="0"/>
  </p:normalViewPr>
  <p:slideViewPr>
    <p:cSldViewPr snapToGrid="0">
      <p:cViewPr varScale="1">
        <p:scale>
          <a:sx n="100" d="100"/>
          <a:sy n="100" d="100"/>
        </p:scale>
        <p:origin x="1236" y="78"/>
      </p:cViewPr>
      <p:guideLst/>
    </p:cSldViewPr>
  </p:slideViewPr>
  <p:outlineViewPr>
    <p:cViewPr>
      <p:scale>
        <a:sx n="33" d="100"/>
        <a:sy n="33" d="100"/>
      </p:scale>
      <p:origin x="0" y="-18696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51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Upravte štýl predlohy podnadpisov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24224-EE2E-40B0-9BC9-CB5DF9442C39}" type="datetimeFigureOut">
              <a:rPr lang="sk-SK" smtClean="0"/>
              <a:t>30. 4. 2023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05D6A-F4B1-4C0B-89EB-C2BF8471BEE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48724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24224-EE2E-40B0-9BC9-CB5DF9442C39}" type="datetimeFigureOut">
              <a:rPr lang="sk-SK" smtClean="0"/>
              <a:t>30. 4. 2023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05D6A-F4B1-4C0B-89EB-C2BF8471BEE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48401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24224-EE2E-40B0-9BC9-CB5DF9442C39}" type="datetimeFigureOut">
              <a:rPr lang="sk-SK" smtClean="0"/>
              <a:t>30. 4. 2023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05D6A-F4B1-4C0B-89EB-C2BF8471BEE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23244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24224-EE2E-40B0-9BC9-CB5DF9442C39}" type="datetimeFigureOut">
              <a:rPr lang="sk-SK" smtClean="0"/>
              <a:t>30. 4. 2023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05D6A-F4B1-4C0B-89EB-C2BF8471BEE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16972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24224-EE2E-40B0-9BC9-CB5DF9442C39}" type="datetimeFigureOut">
              <a:rPr lang="sk-SK" smtClean="0"/>
              <a:t>30. 4. 2023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05D6A-F4B1-4C0B-89EB-C2BF8471BEE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79900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24224-EE2E-40B0-9BC9-CB5DF9442C39}" type="datetimeFigureOut">
              <a:rPr lang="sk-SK" smtClean="0"/>
              <a:t>30. 4. 2023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05D6A-F4B1-4C0B-89EB-C2BF8471BEE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51551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24224-EE2E-40B0-9BC9-CB5DF9442C39}" type="datetimeFigureOut">
              <a:rPr lang="sk-SK" smtClean="0"/>
              <a:t>30. 4. 2023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05D6A-F4B1-4C0B-89EB-C2BF8471BEE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58712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24224-EE2E-40B0-9BC9-CB5DF9442C39}" type="datetimeFigureOut">
              <a:rPr lang="sk-SK" smtClean="0"/>
              <a:t>30. 4. 2023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05D6A-F4B1-4C0B-89EB-C2BF8471BEE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35674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24224-EE2E-40B0-9BC9-CB5DF9442C39}" type="datetimeFigureOut">
              <a:rPr lang="sk-SK" smtClean="0"/>
              <a:t>30. 4. 2023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05D6A-F4B1-4C0B-89EB-C2BF8471BEE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911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24224-EE2E-40B0-9BC9-CB5DF9442C39}" type="datetimeFigureOut">
              <a:rPr lang="sk-SK" smtClean="0"/>
              <a:t>30. 4. 2023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05D6A-F4B1-4C0B-89EB-C2BF8471BEE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509861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24224-EE2E-40B0-9BC9-CB5DF9442C39}" type="datetimeFigureOut">
              <a:rPr lang="sk-SK" smtClean="0"/>
              <a:t>30. 4. 2023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05D6A-F4B1-4C0B-89EB-C2BF8471BEE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02774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124224-EE2E-40B0-9BC9-CB5DF9442C39}" type="datetimeFigureOut">
              <a:rPr lang="sk-SK" smtClean="0"/>
              <a:t>30. 4. 2023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005D6A-F4B1-4C0B-89EB-C2BF8471BEE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99062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k-SK" dirty="0"/>
              <a:t>Skloňovanie neutier</a:t>
            </a:r>
            <a:br>
              <a:rPr lang="sk-SK" dirty="0"/>
            </a:br>
            <a:r>
              <a:rPr lang="sk-SK" sz="3100" dirty="0"/>
              <a:t>(podstatných mien stredného rodu)</a:t>
            </a:r>
            <a:br>
              <a:rPr lang="sk-SK" sz="3100" dirty="0"/>
            </a:br>
            <a:r>
              <a:rPr lang="sk-SK" sz="3100" dirty="0"/>
              <a:t>1. časť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endParaRPr lang="sk-SK" dirty="0"/>
          </a:p>
          <a:p>
            <a:r>
              <a:rPr lang="sk-SK" dirty="0" err="1"/>
              <a:t>mesto_mestečko_múzeum</a:t>
            </a:r>
            <a:endParaRPr lang="sk-SK" dirty="0"/>
          </a:p>
          <a:p>
            <a:r>
              <a:rPr lang="sk-SK"/>
              <a:t>https://tlacovespravy.sme.sk/c/22824342/20-minutove-mesta-mesta-v-ktorych-chcete-zit.html?utm_source=index-titulka&amp;utm_medium=widget&amp;utm_campaign=tlacove-spravy#rf=wg-p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549784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864525" y="1122363"/>
            <a:ext cx="10507286" cy="2387600"/>
          </a:xfrm>
        </p:spPr>
        <p:txBody>
          <a:bodyPr>
            <a:normAutofit/>
          </a:bodyPr>
          <a:lstStyle/>
          <a:p>
            <a:r>
              <a:rPr lang="sk-SK" sz="3200" dirty="0"/>
              <a:t>1. Prečítajte si text o mestách, </a:t>
            </a:r>
            <a:br>
              <a:rPr lang="sk-SK" sz="3200" dirty="0"/>
            </a:br>
            <a:r>
              <a:rPr lang="sk-SK" sz="3200" dirty="0"/>
              <a:t>ktoré mladí ľudia do 30 rokov považujú za najlepšie na život.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sk-SK" dirty="0"/>
              <a:t>2. Z textu vypíšte všetky slovíčka, ktoré sú pre </a:t>
            </a:r>
            <a:r>
              <a:rPr lang="sk-SK"/>
              <a:t>Vás nové, </a:t>
            </a:r>
            <a:r>
              <a:rPr lang="sk-SK" dirty="0"/>
              <a:t>a preložte ich do ukrajinčiny. Vysvetlenie významu si overíte aj vo výkladovom slovníku slovenčiny tu: </a:t>
            </a:r>
          </a:p>
          <a:p>
            <a:r>
              <a:rPr lang="sk-SK" sz="3600" b="1" dirty="0"/>
              <a:t>https://slovnik.juls.savba.sk/ </a:t>
            </a:r>
          </a:p>
        </p:txBody>
      </p:sp>
    </p:spTree>
    <p:extLst>
      <p:ext uri="{BB962C8B-B14F-4D97-AF65-F5344CB8AC3E}">
        <p14:creationId xmlns:p14="http://schemas.microsoft.com/office/powerpoint/2010/main" val="343206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b="1" dirty="0"/>
              <a:t>5 európskych miest ideálnych na život pred tridsiatkou 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199" y="1825625"/>
            <a:ext cx="11015749" cy="4351338"/>
          </a:xfrm>
        </p:spPr>
        <p:txBody>
          <a:bodyPr>
            <a:normAutofit/>
          </a:bodyPr>
          <a:lstStyle/>
          <a:p>
            <a:r>
              <a:rPr lang="sk-SK" dirty="0"/>
              <a:t>Dnes je cestovanie oveľa dostupnejšie ako kedykoľvek predtým. Študenti majú možnosť odísť na univerzity do hociktorého mesta a časy svojej mladosti stráviť aj na druhom konci sveta. </a:t>
            </a:r>
          </a:p>
          <a:p>
            <a:r>
              <a:rPr lang="sk-SK" dirty="0"/>
              <a:t>Web ponúkajúci apartmány v Európe zostavil tabuľku najobľúbenejších miest podľa ľudí do 30 rokov. Hodnotili ich podľa niekoľkých kritérií: životné náklady, pracovné príležitosti či dostupnosť verejnej dopravy. Kvalitu života v meste však posudzovali aj podľa rýchlosti internetu, dostupnosti piva, rodovej rovnosti či dokonca počtu obchodov </a:t>
            </a:r>
            <a:r>
              <a:rPr lang="sk-SK" i="1" dirty="0"/>
              <a:t>Apple</a:t>
            </a:r>
            <a:r>
              <a:rPr lang="sk-SK" dirty="0"/>
              <a:t> na jedného obyvateľa. </a:t>
            </a:r>
          </a:p>
          <a:p>
            <a:r>
              <a:rPr lang="sk-SK" dirty="0"/>
              <a:t>Tu sú prvé 3 mestá ideálne na život podľa ľudí do tridsiatky. 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7424635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6214" y="1554480"/>
            <a:ext cx="7166289" cy="4788131"/>
          </a:xfrm>
        </p:spPr>
      </p:pic>
    </p:spTree>
    <p:extLst>
      <p:ext uri="{BB962C8B-B14F-4D97-AF65-F5344CB8AC3E}">
        <p14:creationId xmlns:p14="http://schemas.microsoft.com/office/powerpoint/2010/main" val="884580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Na 3. mieste sa umiestnil </a:t>
            </a:r>
            <a:r>
              <a:rPr lang="sk-SK" b="1" i="1" dirty="0"/>
              <a:t>Lisabon</a:t>
            </a:r>
            <a:r>
              <a:rPr lang="sk-SK" dirty="0"/>
              <a:t>.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k-SK" dirty="0"/>
              <a:t>Lisabon je hlavné a najväčšie mesto Portugalska. </a:t>
            </a:r>
          </a:p>
          <a:p>
            <a:r>
              <a:rPr lang="sk-SK" dirty="0"/>
              <a:t>Má približne 500 tisíc obyvateľov. </a:t>
            </a:r>
          </a:p>
          <a:p>
            <a:r>
              <a:rPr lang="sk-SK" dirty="0"/>
              <a:t>Táto metropola je obľúbenou destináciou študentov, </a:t>
            </a:r>
          </a:p>
          <a:p>
            <a:pPr lvl="1"/>
            <a:r>
              <a:rPr lang="sk-SK" dirty="0"/>
              <a:t>ktorí odchádzajú na </a:t>
            </a:r>
            <a:r>
              <a:rPr lang="sk-SK" i="1" dirty="0"/>
              <a:t>Erasmus</a:t>
            </a:r>
            <a:r>
              <a:rPr lang="sk-SK" dirty="0"/>
              <a:t>. </a:t>
            </a:r>
          </a:p>
          <a:p>
            <a:r>
              <a:rPr lang="sk-SK" dirty="0"/>
              <a:t>Vyraziť sem však môžeš aj </a:t>
            </a:r>
            <a:r>
              <a:rPr lang="sk-SK" i="1" dirty="0"/>
              <a:t>na vlastnú päsť</a:t>
            </a:r>
            <a:r>
              <a:rPr lang="sk-SK" dirty="0"/>
              <a:t>. </a:t>
            </a:r>
          </a:p>
          <a:p>
            <a:r>
              <a:rPr lang="sk-SK" dirty="0"/>
              <a:t>Na jednom mieste máš mestský životný štýl, </a:t>
            </a:r>
          </a:p>
          <a:p>
            <a:pPr lvl="1"/>
            <a:r>
              <a:rPr lang="sk-SK" dirty="0"/>
              <a:t>more aj uvoľnenú atmosféru. </a:t>
            </a:r>
          </a:p>
          <a:p>
            <a:r>
              <a:rPr lang="sk-SK" dirty="0"/>
              <a:t>Letisko v Lisabone je zvláštne tým, že sa nachádza v centre </a:t>
            </a:r>
            <a:r>
              <a:rPr lang="sk-SK" dirty="0" smtClean="0"/>
              <a:t>mesta</a:t>
            </a:r>
            <a:r>
              <a:rPr lang="sk-SK" dirty="0"/>
              <a:t>. </a:t>
            </a:r>
            <a:endParaRPr lang="sk-SK" dirty="0" smtClean="0"/>
          </a:p>
          <a:p>
            <a:r>
              <a:rPr lang="sk-SK" dirty="0" smtClean="0"/>
              <a:t>Ale </a:t>
            </a:r>
            <a:r>
              <a:rPr lang="sk-SK" dirty="0"/>
              <a:t>po prílete už môžete chodiť po meste pešo </a:t>
            </a:r>
            <a:r>
              <a:rPr lang="sk-SK" dirty="0" smtClean="0"/>
              <a:t>alebo </a:t>
            </a:r>
            <a:r>
              <a:rPr lang="sk-SK" dirty="0"/>
              <a:t>sa previezť magickou starodávnou žltou električkou.</a:t>
            </a:r>
          </a:p>
          <a:p>
            <a:endParaRPr lang="sk-SK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4371" y="174569"/>
            <a:ext cx="2733897" cy="3483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993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5867" y="4339244"/>
            <a:ext cx="3595993" cy="2236124"/>
          </a:xfr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111" y="2032029"/>
            <a:ext cx="6685575" cy="3653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900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Na 2. mieste sa umiestnil </a:t>
            </a:r>
            <a:r>
              <a:rPr lang="sk-SK" b="1" i="1" dirty="0"/>
              <a:t>Berlín</a:t>
            </a:r>
            <a:r>
              <a:rPr lang="sk-SK" dirty="0"/>
              <a:t>.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200" y="1825625"/>
            <a:ext cx="10799618" cy="4351338"/>
          </a:xfrm>
        </p:spPr>
        <p:txBody>
          <a:bodyPr>
            <a:normAutofit fontScale="92500"/>
          </a:bodyPr>
          <a:lstStyle/>
          <a:p>
            <a:r>
              <a:rPr lang="sk-SK" dirty="0"/>
              <a:t>Berlín je hlavné mesto Nemecka. </a:t>
            </a:r>
          </a:p>
          <a:p>
            <a:r>
              <a:rPr lang="sk-SK" dirty="0"/>
              <a:t>Po zjednotení východnej a západnej časti mesta patrí k najväčším mestám v Európe. Mesto sa môže pochváliť kvalitnými univerzitami, dobrým pivom a rušným nočným životom. </a:t>
            </a:r>
          </a:p>
          <a:p>
            <a:r>
              <a:rPr lang="sk-SK" dirty="0"/>
              <a:t>Vrcholom kultúrnej sezóny je </a:t>
            </a:r>
            <a:r>
              <a:rPr lang="sk-SK" i="1" dirty="0"/>
              <a:t>Berlínsky filmový festival</a:t>
            </a:r>
            <a:r>
              <a:rPr lang="sk-SK" dirty="0"/>
              <a:t>, na ktorom sa už od roku 1951 udeľuje ocenenie </a:t>
            </a:r>
            <a:r>
              <a:rPr lang="sk-SK" i="1" dirty="0"/>
              <a:t>Zlatý medveď</a:t>
            </a:r>
            <a:r>
              <a:rPr lang="sk-SK" dirty="0"/>
              <a:t>.</a:t>
            </a:r>
          </a:p>
          <a:p>
            <a:r>
              <a:rPr lang="sk-SK" dirty="0"/>
              <a:t>Berlín je lákavé mesto pre život, prácu aj niekoľkodenný výlet. </a:t>
            </a:r>
          </a:p>
          <a:p>
            <a:r>
              <a:rPr lang="sk-SK" dirty="0"/>
              <a:t>V centre je mnoho pamiatok a múzeí, ale aj zelených plôch na odpočinok. </a:t>
            </a:r>
          </a:p>
          <a:p>
            <a:r>
              <a:rPr lang="sk-SK" dirty="0"/>
              <a:t>Nemci sú na svoje mesto hrdí a hovoria: </a:t>
            </a:r>
            <a:r>
              <a:rPr lang="sk-SK" i="1" dirty="0"/>
              <a:t>„Nepozeraj na vzdialenosť, Berlín vždy za tú cestu stojí!“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555426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3030" y="2036618"/>
            <a:ext cx="6461908" cy="3593451"/>
          </a:xfrm>
        </p:spPr>
      </p:pic>
    </p:spTree>
    <p:extLst>
      <p:ext uri="{BB962C8B-B14F-4D97-AF65-F5344CB8AC3E}">
        <p14:creationId xmlns:p14="http://schemas.microsoft.com/office/powerpoint/2010/main" val="3833390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200" dirty="0"/>
              <a:t>Na 1. mieste sa umiestnilo mesto bicyklov, tulipánov a vodných kanálov. </a:t>
            </a:r>
            <a:r>
              <a:rPr lang="sk-SK" sz="3200" b="1" dirty="0"/>
              <a:t>Amsterdam</a:t>
            </a:r>
            <a:r>
              <a:rPr lang="sk-SK" sz="3200" dirty="0"/>
              <a:t>.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V Amsterdame žije vyše 850 000 obyvateľov 180 národností, čo z mesta robí jedno z</a:t>
            </a:r>
            <a:r>
              <a:rPr lang="sk-SK" b="1" dirty="0"/>
              <a:t> </a:t>
            </a:r>
            <a:r>
              <a:rPr lang="sk-SK" dirty="0"/>
              <a:t>najmultikultúrnejších na svete</a:t>
            </a:r>
            <a:r>
              <a:rPr lang="sk-SK" b="1" dirty="0"/>
              <a:t>. </a:t>
            </a:r>
          </a:p>
          <a:p>
            <a:r>
              <a:rPr lang="sk-SK" dirty="0"/>
              <a:t>Ulicami mesta vedie</a:t>
            </a:r>
            <a:r>
              <a:rPr lang="sk-SK" b="1" dirty="0"/>
              <a:t> </a:t>
            </a:r>
            <a:r>
              <a:rPr lang="sk-SK" dirty="0"/>
              <a:t>viac než 100 kilometrov kanálov</a:t>
            </a:r>
            <a:r>
              <a:rPr lang="sk-SK" b="1" dirty="0"/>
              <a:t>,</a:t>
            </a:r>
            <a:r>
              <a:rPr lang="sk-SK" dirty="0"/>
              <a:t> vďaka ktorým je Amsterdam často prirovnávaný k Benátkam. </a:t>
            </a:r>
          </a:p>
          <a:p>
            <a:r>
              <a:rPr lang="sk-SK" dirty="0"/>
              <a:t>Státisíce turistov navštevujú mesto kvôli </a:t>
            </a:r>
            <a:r>
              <a:rPr lang="sk-SK" dirty="0" err="1"/>
              <a:t>coffe</a:t>
            </a:r>
            <a:r>
              <a:rPr lang="sk-SK" dirty="0"/>
              <a:t> </a:t>
            </a:r>
            <a:r>
              <a:rPr lang="sk-SK" dirty="0" err="1"/>
              <a:t>shopom</a:t>
            </a:r>
            <a:r>
              <a:rPr lang="sk-SK" dirty="0"/>
              <a:t>. V posledných rokoch holandská vláda presadila viacero opatrení, ktorými sa snaží drogový turizmus obmedziť. </a:t>
            </a:r>
          </a:p>
          <a:p>
            <a:r>
              <a:rPr lang="sk-SK" dirty="0"/>
              <a:t>Nájdete tu napríklad van </a:t>
            </a:r>
            <a:r>
              <a:rPr lang="sk-SK" dirty="0" err="1"/>
              <a:t>Goghovo</a:t>
            </a:r>
            <a:r>
              <a:rPr lang="sk-SK" dirty="0"/>
              <a:t> múzeum alebo Dom Anny Frankovej.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81114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2800" dirty="0"/>
              <a:t>Odpovedzte na otázky.</a:t>
            </a:r>
            <a:endParaRPr lang="sk-SK" sz="2800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r>
              <a:rPr lang="sk-SK" dirty="0"/>
              <a:t>1 Ktoré sú najobľúbenejšie európske (mesto) na život do tridsiatky? </a:t>
            </a:r>
          </a:p>
          <a:p>
            <a:pPr marL="0" indent="0">
              <a:buNone/>
            </a:pPr>
            <a:r>
              <a:rPr lang="sk-SK" dirty="0"/>
              <a:t>2 V ktorom (mesto) by ste sa dobre cítili vy?</a:t>
            </a:r>
          </a:p>
          <a:p>
            <a:pPr marL="0" indent="0">
              <a:buNone/>
            </a:pPr>
            <a:r>
              <a:rPr lang="sk-SK" dirty="0"/>
              <a:t>3 Povedzte jednu zaujímavosť o (mesto), ktoré ste si vybrali?</a:t>
            </a:r>
          </a:p>
          <a:p>
            <a:pPr marL="0" indent="0">
              <a:buNone/>
            </a:pPr>
            <a:r>
              <a:rPr lang="sk-SK" dirty="0"/>
              <a:t>4 Čo je pre vás osobne </a:t>
            </a:r>
            <a:r>
              <a:rPr lang="sk-SK" b="1" i="1" dirty="0"/>
              <a:t>dobré mesto na život</a:t>
            </a:r>
            <a:r>
              <a:rPr lang="sk-SK" dirty="0"/>
              <a:t>?</a:t>
            </a:r>
          </a:p>
          <a:p>
            <a:endParaRPr lang="sk-SK" dirty="0"/>
          </a:p>
          <a:p>
            <a:pPr marL="0" indent="0">
              <a:buNone/>
            </a:pPr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086503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V texte sa často opakuje slovo </a:t>
            </a:r>
            <a:r>
              <a:rPr lang="sk-SK" b="1" i="1" dirty="0"/>
              <a:t>mesto</a:t>
            </a:r>
            <a:r>
              <a:rPr lang="sk-SK" dirty="0"/>
              <a:t>, </a:t>
            </a:r>
            <a:r>
              <a:rPr lang="sk-SK" b="1" i="1" dirty="0"/>
              <a:t>mestečko</a:t>
            </a:r>
            <a:r>
              <a:rPr lang="sk-SK" dirty="0"/>
              <a:t>, </a:t>
            </a:r>
            <a:r>
              <a:rPr lang="sk-SK" b="1" i="1" dirty="0"/>
              <a:t>múzeum</a:t>
            </a:r>
            <a:r>
              <a:rPr lang="sk-SK" dirty="0"/>
              <a:t>.</a:t>
            </a:r>
          </a:p>
          <a:p>
            <a:r>
              <a:rPr lang="sk-SK" dirty="0"/>
              <a:t>Prečítajte si nahlas, ako sa uvedené slová skloňujú.</a:t>
            </a:r>
          </a:p>
          <a:p>
            <a:r>
              <a:rPr lang="sk-SK" dirty="0"/>
              <a:t>Tvary vzorov si zapíšte do poznámok.</a:t>
            </a:r>
          </a:p>
          <a:p>
            <a:r>
              <a:rPr lang="sk-SK" dirty="0"/>
              <a:t>Vyznačte tvary, ktoré sú v ukrajinčine odlišné od slovenčiny.</a:t>
            </a:r>
          </a:p>
        </p:txBody>
      </p:sp>
    </p:spTree>
    <p:extLst>
      <p:ext uri="{BB962C8B-B14F-4D97-AF65-F5344CB8AC3E}">
        <p14:creationId xmlns:p14="http://schemas.microsoft.com/office/powerpoint/2010/main" val="1489726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b="1" dirty="0">
                <a:solidFill>
                  <a:srgbClr val="00B050"/>
                </a:solidFill>
              </a:rPr>
              <a:t>mesto</a:t>
            </a:r>
            <a:r>
              <a:rPr lang="sk-SK" b="1" dirty="0"/>
              <a:t/>
            </a:r>
            <a:br>
              <a:rPr lang="sk-SK" b="1" dirty="0"/>
            </a:br>
            <a:endParaRPr lang="sk-SK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838200" y="1331354"/>
            <a:ext cx="5181600" cy="4351338"/>
          </a:xfrm>
        </p:spPr>
        <p:txBody>
          <a:bodyPr/>
          <a:lstStyle/>
          <a:p>
            <a:r>
              <a:rPr lang="sk-SK" b="1" dirty="0"/>
              <a:t>singulár</a:t>
            </a:r>
          </a:p>
          <a:p>
            <a:r>
              <a:rPr lang="sk-SK" dirty="0"/>
              <a:t>N mest-o</a:t>
            </a:r>
            <a:r>
              <a:rPr lang="uk-UA" dirty="0"/>
              <a:t>		місто</a:t>
            </a:r>
            <a:r>
              <a:rPr lang="sk-SK" dirty="0"/>
              <a:t>	</a:t>
            </a:r>
          </a:p>
          <a:p>
            <a:r>
              <a:rPr lang="sk-SK" dirty="0"/>
              <a:t>G mest-a</a:t>
            </a:r>
            <a:r>
              <a:rPr lang="uk-UA" dirty="0"/>
              <a:t>		міста</a:t>
            </a:r>
            <a:endParaRPr lang="sk-SK" dirty="0"/>
          </a:p>
          <a:p>
            <a:r>
              <a:rPr lang="sk-SK" dirty="0"/>
              <a:t>D mest-u</a:t>
            </a:r>
            <a:r>
              <a:rPr lang="uk-UA" dirty="0"/>
              <a:t>		місту</a:t>
            </a:r>
            <a:endParaRPr lang="sk-SK" dirty="0"/>
          </a:p>
          <a:p>
            <a:r>
              <a:rPr lang="sk-SK" dirty="0"/>
              <a:t>A mest-o</a:t>
            </a:r>
            <a:r>
              <a:rPr lang="uk-UA" dirty="0"/>
              <a:t>		місто</a:t>
            </a:r>
            <a:endParaRPr lang="sk-SK" dirty="0"/>
          </a:p>
          <a:p>
            <a:r>
              <a:rPr lang="sk-SK" dirty="0"/>
              <a:t>L o mest-e</a:t>
            </a:r>
            <a:r>
              <a:rPr lang="uk-UA" dirty="0"/>
              <a:t>		місті </a:t>
            </a:r>
            <a:endParaRPr lang="sk-SK" dirty="0"/>
          </a:p>
          <a:p>
            <a:r>
              <a:rPr lang="sk-SK" dirty="0"/>
              <a:t>I mest-om</a:t>
            </a:r>
            <a:r>
              <a:rPr lang="uk-UA" dirty="0"/>
              <a:t>		містом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252929" y="1324359"/>
            <a:ext cx="4337485" cy="4351338"/>
          </a:xfrm>
        </p:spPr>
        <p:txBody>
          <a:bodyPr/>
          <a:lstStyle/>
          <a:p>
            <a:r>
              <a:rPr lang="sk-SK" b="1" dirty="0"/>
              <a:t>plurál</a:t>
            </a:r>
          </a:p>
          <a:p>
            <a:r>
              <a:rPr lang="sk-SK" dirty="0"/>
              <a:t>N mest-á	</a:t>
            </a:r>
            <a:r>
              <a:rPr lang="uk-UA" dirty="0"/>
              <a:t>	міста</a:t>
            </a:r>
            <a:endParaRPr lang="sk-SK" dirty="0"/>
          </a:p>
          <a:p>
            <a:r>
              <a:rPr lang="sk-SK" dirty="0"/>
              <a:t>G miest-0</a:t>
            </a:r>
            <a:r>
              <a:rPr lang="uk-UA" dirty="0"/>
              <a:t>		міст</a:t>
            </a:r>
            <a:r>
              <a:rPr lang="sk-SK" dirty="0"/>
              <a:t>	</a:t>
            </a:r>
          </a:p>
          <a:p>
            <a:r>
              <a:rPr lang="sk-SK" dirty="0"/>
              <a:t>D mest-ám</a:t>
            </a:r>
            <a:r>
              <a:rPr lang="uk-UA" dirty="0"/>
              <a:t>	         </a:t>
            </a:r>
            <a:r>
              <a:rPr lang="sk-SK" dirty="0"/>
              <a:t>  </a:t>
            </a:r>
            <a:r>
              <a:rPr lang="uk-UA" dirty="0"/>
              <a:t>містам</a:t>
            </a:r>
            <a:endParaRPr lang="sk-SK" dirty="0"/>
          </a:p>
          <a:p>
            <a:r>
              <a:rPr lang="sk-SK" dirty="0"/>
              <a:t>A mest-á</a:t>
            </a:r>
            <a:r>
              <a:rPr lang="uk-UA" dirty="0"/>
              <a:t>		міста</a:t>
            </a:r>
            <a:endParaRPr lang="sk-SK" dirty="0"/>
          </a:p>
          <a:p>
            <a:r>
              <a:rPr lang="sk-SK" dirty="0"/>
              <a:t>L o </a:t>
            </a:r>
            <a:r>
              <a:rPr lang="sk-SK" dirty="0" err="1"/>
              <a:t>mest</a:t>
            </a:r>
            <a:r>
              <a:rPr lang="sk-SK" dirty="0"/>
              <a:t>-ách</a:t>
            </a:r>
            <a:r>
              <a:rPr lang="uk-UA" dirty="0"/>
              <a:t>       </a:t>
            </a:r>
            <a:r>
              <a:rPr lang="sk-SK" dirty="0"/>
              <a:t> </a:t>
            </a:r>
            <a:r>
              <a:rPr lang="uk-UA" dirty="0"/>
              <a:t>містах</a:t>
            </a:r>
            <a:endParaRPr lang="sk-SK" dirty="0"/>
          </a:p>
          <a:p>
            <a:r>
              <a:rPr lang="sk-SK" dirty="0"/>
              <a:t>I mest-ami</a:t>
            </a:r>
            <a:r>
              <a:rPr lang="uk-UA" dirty="0"/>
              <a:t>	        </a:t>
            </a:r>
            <a:r>
              <a:rPr lang="sk-SK" dirty="0"/>
              <a:t>   </a:t>
            </a:r>
            <a:r>
              <a:rPr lang="uk-UA" dirty="0"/>
              <a:t>містами</a:t>
            </a:r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32325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b="1" dirty="0">
                <a:solidFill>
                  <a:srgbClr val="00B050"/>
                </a:solidFill>
              </a:rPr>
              <a:t>mesto</a:t>
            </a:r>
            <a:r>
              <a:rPr lang="sk-SK" b="1" dirty="0"/>
              <a:t/>
            </a:r>
            <a:br>
              <a:rPr lang="sk-SK" b="1" dirty="0"/>
            </a:br>
            <a:endParaRPr lang="sk-SK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838200" y="1331354"/>
            <a:ext cx="5181600" cy="4351338"/>
          </a:xfrm>
        </p:spPr>
        <p:txBody>
          <a:bodyPr/>
          <a:lstStyle/>
          <a:p>
            <a:r>
              <a:rPr lang="sk-SK" b="1" dirty="0"/>
              <a:t>singulár</a:t>
            </a:r>
          </a:p>
          <a:p>
            <a:r>
              <a:rPr lang="sk-SK" dirty="0"/>
              <a:t>N mest-o</a:t>
            </a:r>
            <a:r>
              <a:rPr lang="uk-UA" dirty="0"/>
              <a:t>		місто</a:t>
            </a:r>
            <a:r>
              <a:rPr lang="sk-SK" dirty="0"/>
              <a:t>	</a:t>
            </a:r>
          </a:p>
          <a:p>
            <a:r>
              <a:rPr lang="sk-SK" dirty="0"/>
              <a:t>G mest-a</a:t>
            </a:r>
            <a:r>
              <a:rPr lang="uk-UA" dirty="0"/>
              <a:t>		міста</a:t>
            </a:r>
            <a:endParaRPr lang="sk-SK" dirty="0"/>
          </a:p>
          <a:p>
            <a:r>
              <a:rPr lang="sk-SK" dirty="0"/>
              <a:t>D mest-u</a:t>
            </a:r>
            <a:r>
              <a:rPr lang="uk-UA" dirty="0"/>
              <a:t>		місту</a:t>
            </a:r>
            <a:endParaRPr lang="sk-SK" dirty="0"/>
          </a:p>
          <a:p>
            <a:r>
              <a:rPr lang="sk-SK" dirty="0"/>
              <a:t>A mest-o</a:t>
            </a:r>
            <a:r>
              <a:rPr lang="uk-UA" dirty="0"/>
              <a:t>		місто</a:t>
            </a:r>
            <a:endParaRPr lang="sk-SK" dirty="0"/>
          </a:p>
          <a:p>
            <a:r>
              <a:rPr lang="sk-SK" dirty="0"/>
              <a:t>L o mest-</a:t>
            </a:r>
            <a:r>
              <a:rPr lang="sk-SK" dirty="0">
                <a:solidFill>
                  <a:srgbClr val="FF0000"/>
                </a:solidFill>
              </a:rPr>
              <a:t>e</a:t>
            </a:r>
            <a:r>
              <a:rPr lang="uk-UA" dirty="0"/>
              <a:t>		міст</a:t>
            </a:r>
            <a:r>
              <a:rPr lang="uk-UA" dirty="0">
                <a:solidFill>
                  <a:srgbClr val="FF0000"/>
                </a:solidFill>
              </a:rPr>
              <a:t>і</a:t>
            </a:r>
            <a:r>
              <a:rPr lang="uk-UA" dirty="0"/>
              <a:t> </a:t>
            </a:r>
            <a:endParaRPr lang="sk-SK" dirty="0"/>
          </a:p>
          <a:p>
            <a:r>
              <a:rPr lang="sk-SK" dirty="0"/>
              <a:t>I mest-om</a:t>
            </a:r>
            <a:r>
              <a:rPr lang="uk-UA" dirty="0"/>
              <a:t>		містом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252929" y="1324359"/>
            <a:ext cx="4337485" cy="4351338"/>
          </a:xfrm>
        </p:spPr>
        <p:txBody>
          <a:bodyPr/>
          <a:lstStyle/>
          <a:p>
            <a:r>
              <a:rPr lang="sk-SK" b="1" dirty="0"/>
              <a:t>plurál</a:t>
            </a:r>
          </a:p>
          <a:p>
            <a:r>
              <a:rPr lang="sk-SK" dirty="0"/>
              <a:t>N mest-</a:t>
            </a:r>
            <a:r>
              <a:rPr lang="sk-SK" dirty="0">
                <a:solidFill>
                  <a:srgbClr val="FF0000"/>
                </a:solidFill>
              </a:rPr>
              <a:t>á</a:t>
            </a:r>
            <a:r>
              <a:rPr lang="sk-SK" dirty="0"/>
              <a:t>	</a:t>
            </a:r>
            <a:r>
              <a:rPr lang="uk-UA" dirty="0"/>
              <a:t>	міста</a:t>
            </a:r>
            <a:endParaRPr lang="sk-SK" dirty="0"/>
          </a:p>
          <a:p>
            <a:r>
              <a:rPr lang="sk-SK" dirty="0"/>
              <a:t>G m</a:t>
            </a:r>
            <a:r>
              <a:rPr lang="sk-SK" dirty="0">
                <a:solidFill>
                  <a:srgbClr val="FF0000"/>
                </a:solidFill>
              </a:rPr>
              <a:t>ie</a:t>
            </a:r>
            <a:r>
              <a:rPr lang="sk-SK" dirty="0"/>
              <a:t>st-0</a:t>
            </a:r>
            <a:r>
              <a:rPr lang="uk-UA" dirty="0"/>
              <a:t>		міст</a:t>
            </a:r>
            <a:r>
              <a:rPr lang="sk-SK" dirty="0"/>
              <a:t>	</a:t>
            </a:r>
          </a:p>
          <a:p>
            <a:r>
              <a:rPr lang="sk-SK" dirty="0"/>
              <a:t>D mest-</a:t>
            </a:r>
            <a:r>
              <a:rPr lang="sk-SK" dirty="0">
                <a:solidFill>
                  <a:srgbClr val="FF0000"/>
                </a:solidFill>
              </a:rPr>
              <a:t>á</a:t>
            </a:r>
            <a:r>
              <a:rPr lang="sk-SK" dirty="0"/>
              <a:t>m</a:t>
            </a:r>
            <a:r>
              <a:rPr lang="uk-UA" dirty="0"/>
              <a:t>	         </a:t>
            </a:r>
            <a:r>
              <a:rPr lang="sk-SK" dirty="0"/>
              <a:t>  </a:t>
            </a:r>
            <a:r>
              <a:rPr lang="uk-UA" dirty="0"/>
              <a:t>містам</a:t>
            </a:r>
            <a:endParaRPr lang="sk-SK" dirty="0"/>
          </a:p>
          <a:p>
            <a:r>
              <a:rPr lang="sk-SK" dirty="0"/>
              <a:t>A mest-</a:t>
            </a:r>
            <a:r>
              <a:rPr lang="sk-SK" dirty="0">
                <a:solidFill>
                  <a:srgbClr val="FF0000"/>
                </a:solidFill>
              </a:rPr>
              <a:t>á</a:t>
            </a:r>
            <a:r>
              <a:rPr lang="uk-UA" dirty="0"/>
              <a:t>		міста</a:t>
            </a:r>
            <a:endParaRPr lang="sk-SK" dirty="0"/>
          </a:p>
          <a:p>
            <a:r>
              <a:rPr lang="sk-SK" dirty="0"/>
              <a:t>L o </a:t>
            </a:r>
            <a:r>
              <a:rPr lang="sk-SK" dirty="0" err="1"/>
              <a:t>mest</a:t>
            </a:r>
            <a:r>
              <a:rPr lang="sk-SK" dirty="0"/>
              <a:t>-</a:t>
            </a:r>
            <a:r>
              <a:rPr lang="sk-SK" dirty="0">
                <a:solidFill>
                  <a:srgbClr val="FF0000"/>
                </a:solidFill>
              </a:rPr>
              <a:t>á</a:t>
            </a:r>
            <a:r>
              <a:rPr lang="sk-SK" dirty="0"/>
              <a:t>ch</a:t>
            </a:r>
            <a:r>
              <a:rPr lang="uk-UA" dirty="0"/>
              <a:t>       </a:t>
            </a:r>
            <a:r>
              <a:rPr lang="sk-SK" dirty="0"/>
              <a:t> </a:t>
            </a:r>
            <a:r>
              <a:rPr lang="uk-UA" dirty="0"/>
              <a:t>містах</a:t>
            </a:r>
            <a:endParaRPr lang="sk-SK" dirty="0"/>
          </a:p>
          <a:p>
            <a:r>
              <a:rPr lang="sk-SK" dirty="0"/>
              <a:t>I mest-ami</a:t>
            </a:r>
            <a:r>
              <a:rPr lang="uk-UA" dirty="0"/>
              <a:t>	        </a:t>
            </a:r>
            <a:r>
              <a:rPr lang="sk-SK" dirty="0"/>
              <a:t>   </a:t>
            </a:r>
            <a:r>
              <a:rPr lang="uk-UA" dirty="0"/>
              <a:t>містами</a:t>
            </a:r>
            <a:endParaRPr lang="sk-SK" dirty="0"/>
          </a:p>
          <a:p>
            <a:endParaRPr lang="sk-SK" dirty="0"/>
          </a:p>
        </p:txBody>
      </p:sp>
      <p:sp>
        <p:nvSpPr>
          <p:cNvPr id="5" name="Nadpis 1"/>
          <p:cNvSpPr txBox="1">
            <a:spLocks/>
          </p:cNvSpPr>
          <p:nvPr/>
        </p:nvSpPr>
        <p:spPr>
          <a:xfrm>
            <a:off x="762000" y="537323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sz="2400" dirty="0"/>
              <a:t>divadlo, lietadlo, auto, vozidlo, leto, telo, meno, koleno, koleso, svetlo, prvenstvo </a:t>
            </a:r>
          </a:p>
        </p:txBody>
      </p:sp>
    </p:spTree>
    <p:extLst>
      <p:ext uri="{BB962C8B-B14F-4D97-AF65-F5344CB8AC3E}">
        <p14:creationId xmlns:p14="http://schemas.microsoft.com/office/powerpoint/2010/main" val="2697880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b="1" dirty="0">
                <a:solidFill>
                  <a:srgbClr val="00B050"/>
                </a:solidFill>
              </a:rPr>
              <a:t>mestečko</a:t>
            </a:r>
            <a:r>
              <a:rPr lang="sk-SK" b="1" dirty="0"/>
              <a:t/>
            </a:r>
            <a:br>
              <a:rPr lang="sk-SK" b="1" dirty="0"/>
            </a:br>
            <a:endParaRPr lang="sk-SK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838200" y="1331354"/>
            <a:ext cx="5181600" cy="4351338"/>
          </a:xfrm>
        </p:spPr>
        <p:txBody>
          <a:bodyPr/>
          <a:lstStyle/>
          <a:p>
            <a:r>
              <a:rPr lang="sk-SK" b="1" dirty="0"/>
              <a:t>singulár</a:t>
            </a:r>
          </a:p>
          <a:p>
            <a:r>
              <a:rPr lang="sk-SK" dirty="0"/>
              <a:t>N mestečk-o</a:t>
            </a:r>
            <a:r>
              <a:rPr lang="uk-UA" dirty="0"/>
              <a:t>	містечко</a:t>
            </a:r>
            <a:endParaRPr lang="sk-SK" dirty="0"/>
          </a:p>
          <a:p>
            <a:r>
              <a:rPr lang="sk-SK" dirty="0"/>
              <a:t>G mestečk-a</a:t>
            </a:r>
            <a:r>
              <a:rPr lang="uk-UA" dirty="0"/>
              <a:t>	містечка</a:t>
            </a:r>
            <a:endParaRPr lang="sk-SK" dirty="0"/>
          </a:p>
          <a:p>
            <a:r>
              <a:rPr lang="sk-SK" dirty="0"/>
              <a:t>D mestečk-u</a:t>
            </a:r>
            <a:r>
              <a:rPr lang="uk-UA" dirty="0"/>
              <a:t>	містечку</a:t>
            </a:r>
            <a:endParaRPr lang="sk-SK" dirty="0"/>
          </a:p>
          <a:p>
            <a:r>
              <a:rPr lang="sk-SK" dirty="0"/>
              <a:t>A mestečk-o</a:t>
            </a:r>
            <a:r>
              <a:rPr lang="uk-UA" dirty="0"/>
              <a:t>	містечко</a:t>
            </a:r>
            <a:endParaRPr lang="sk-SK" dirty="0"/>
          </a:p>
          <a:p>
            <a:r>
              <a:rPr lang="sk-SK" dirty="0"/>
              <a:t>L v mestečk-u</a:t>
            </a:r>
            <a:r>
              <a:rPr lang="uk-UA" dirty="0"/>
              <a:t>	містечку</a:t>
            </a:r>
            <a:endParaRPr lang="sk-SK" dirty="0"/>
          </a:p>
          <a:p>
            <a:r>
              <a:rPr lang="sk-SK" dirty="0"/>
              <a:t>I mestečk-om</a:t>
            </a:r>
            <a:r>
              <a:rPr lang="uk-UA" dirty="0"/>
              <a:t>	містечком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522158" y="1374979"/>
            <a:ext cx="5207100" cy="4351338"/>
          </a:xfrm>
        </p:spPr>
        <p:txBody>
          <a:bodyPr/>
          <a:lstStyle/>
          <a:p>
            <a:r>
              <a:rPr lang="sk-SK" b="1" dirty="0"/>
              <a:t>plurál</a:t>
            </a:r>
          </a:p>
          <a:p>
            <a:r>
              <a:rPr lang="sk-SK" dirty="0"/>
              <a:t>N mestečk-á</a:t>
            </a:r>
            <a:r>
              <a:rPr lang="uk-UA" dirty="0"/>
              <a:t>	містечка</a:t>
            </a:r>
            <a:endParaRPr lang="sk-SK" dirty="0"/>
          </a:p>
          <a:p>
            <a:r>
              <a:rPr lang="sk-SK" dirty="0"/>
              <a:t>G mestečiek</a:t>
            </a:r>
            <a:r>
              <a:rPr lang="uk-UA" dirty="0"/>
              <a:t>	містечок</a:t>
            </a:r>
            <a:endParaRPr lang="sk-SK" dirty="0"/>
          </a:p>
          <a:p>
            <a:r>
              <a:rPr lang="sk-SK" dirty="0"/>
              <a:t>D mestečk-ám</a:t>
            </a:r>
            <a:r>
              <a:rPr lang="uk-UA" dirty="0"/>
              <a:t>	містечкам</a:t>
            </a:r>
            <a:endParaRPr lang="sk-SK" dirty="0"/>
          </a:p>
          <a:p>
            <a:r>
              <a:rPr lang="sk-SK" dirty="0"/>
              <a:t>A mestečk-á</a:t>
            </a:r>
            <a:r>
              <a:rPr lang="uk-UA" dirty="0"/>
              <a:t>	містечка</a:t>
            </a:r>
            <a:endParaRPr lang="sk-SK" dirty="0"/>
          </a:p>
          <a:p>
            <a:r>
              <a:rPr lang="sk-SK" dirty="0"/>
              <a:t>L v mestečk-ách</a:t>
            </a:r>
            <a:r>
              <a:rPr lang="uk-UA" dirty="0"/>
              <a:t>	містечках</a:t>
            </a:r>
            <a:endParaRPr lang="sk-SK" dirty="0"/>
          </a:p>
          <a:p>
            <a:r>
              <a:rPr lang="sk-SK" dirty="0"/>
              <a:t>I mestečk-ami</a:t>
            </a:r>
            <a:r>
              <a:rPr lang="uk-UA" dirty="0"/>
              <a:t>	містечками</a:t>
            </a:r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239337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b="1" dirty="0">
                <a:solidFill>
                  <a:srgbClr val="00B050"/>
                </a:solidFill>
              </a:rPr>
              <a:t>mestečko</a:t>
            </a:r>
            <a:r>
              <a:rPr lang="sk-SK" b="1" dirty="0"/>
              <a:t/>
            </a:r>
            <a:br>
              <a:rPr lang="sk-SK" b="1" dirty="0"/>
            </a:br>
            <a:endParaRPr lang="sk-SK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838200" y="1331354"/>
            <a:ext cx="5181600" cy="4351338"/>
          </a:xfrm>
        </p:spPr>
        <p:txBody>
          <a:bodyPr/>
          <a:lstStyle/>
          <a:p>
            <a:r>
              <a:rPr lang="sk-SK" b="1" dirty="0"/>
              <a:t>singulár</a:t>
            </a:r>
          </a:p>
          <a:p>
            <a:r>
              <a:rPr lang="sk-SK" dirty="0"/>
              <a:t>N mestečk-o</a:t>
            </a:r>
            <a:r>
              <a:rPr lang="uk-UA" dirty="0"/>
              <a:t>	містечко</a:t>
            </a:r>
            <a:endParaRPr lang="sk-SK" dirty="0"/>
          </a:p>
          <a:p>
            <a:r>
              <a:rPr lang="sk-SK" dirty="0"/>
              <a:t>G mestečk-a</a:t>
            </a:r>
            <a:r>
              <a:rPr lang="uk-UA" dirty="0"/>
              <a:t>	містечка</a:t>
            </a:r>
            <a:endParaRPr lang="sk-SK" dirty="0"/>
          </a:p>
          <a:p>
            <a:r>
              <a:rPr lang="sk-SK" dirty="0"/>
              <a:t>D mestečk-u</a:t>
            </a:r>
            <a:r>
              <a:rPr lang="uk-UA" dirty="0"/>
              <a:t>	містечку</a:t>
            </a:r>
            <a:endParaRPr lang="sk-SK" dirty="0"/>
          </a:p>
          <a:p>
            <a:r>
              <a:rPr lang="sk-SK" dirty="0"/>
              <a:t>A mestečk-o</a:t>
            </a:r>
            <a:r>
              <a:rPr lang="uk-UA" dirty="0"/>
              <a:t>	містечко</a:t>
            </a:r>
            <a:endParaRPr lang="sk-SK" dirty="0"/>
          </a:p>
          <a:p>
            <a:r>
              <a:rPr lang="sk-SK" dirty="0"/>
              <a:t>L v mestečk-u</a:t>
            </a:r>
            <a:r>
              <a:rPr lang="uk-UA" dirty="0"/>
              <a:t>	містечку</a:t>
            </a:r>
            <a:endParaRPr lang="sk-SK" dirty="0"/>
          </a:p>
          <a:p>
            <a:r>
              <a:rPr lang="sk-SK" dirty="0"/>
              <a:t>I mestečk-om</a:t>
            </a:r>
            <a:r>
              <a:rPr lang="uk-UA" dirty="0"/>
              <a:t>	містечком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522158" y="1374979"/>
            <a:ext cx="5207100" cy="4351338"/>
          </a:xfrm>
        </p:spPr>
        <p:txBody>
          <a:bodyPr/>
          <a:lstStyle/>
          <a:p>
            <a:r>
              <a:rPr lang="sk-SK" b="1" dirty="0"/>
              <a:t>plurál</a:t>
            </a:r>
          </a:p>
          <a:p>
            <a:r>
              <a:rPr lang="sk-SK" dirty="0"/>
              <a:t>N mestečk-</a:t>
            </a:r>
            <a:r>
              <a:rPr lang="sk-SK" dirty="0">
                <a:solidFill>
                  <a:srgbClr val="FF0000"/>
                </a:solidFill>
              </a:rPr>
              <a:t>á</a:t>
            </a:r>
            <a:r>
              <a:rPr lang="uk-UA" dirty="0"/>
              <a:t>	містечка</a:t>
            </a:r>
            <a:endParaRPr lang="sk-SK" dirty="0"/>
          </a:p>
          <a:p>
            <a:r>
              <a:rPr lang="sk-SK" dirty="0"/>
              <a:t>G mesteč</a:t>
            </a:r>
            <a:r>
              <a:rPr lang="sk-SK" dirty="0">
                <a:solidFill>
                  <a:srgbClr val="FF0000"/>
                </a:solidFill>
              </a:rPr>
              <a:t>ie</a:t>
            </a:r>
            <a:r>
              <a:rPr lang="sk-SK" dirty="0"/>
              <a:t>k</a:t>
            </a:r>
            <a:r>
              <a:rPr lang="uk-UA" dirty="0"/>
              <a:t>	містечок</a:t>
            </a:r>
            <a:endParaRPr lang="sk-SK" dirty="0"/>
          </a:p>
          <a:p>
            <a:r>
              <a:rPr lang="sk-SK" dirty="0"/>
              <a:t>D mestečk-</a:t>
            </a:r>
            <a:r>
              <a:rPr lang="sk-SK" dirty="0">
                <a:solidFill>
                  <a:srgbClr val="FF0000"/>
                </a:solidFill>
              </a:rPr>
              <a:t>á</a:t>
            </a:r>
            <a:r>
              <a:rPr lang="sk-SK" dirty="0"/>
              <a:t>m</a:t>
            </a:r>
            <a:r>
              <a:rPr lang="uk-UA" dirty="0"/>
              <a:t>	містечкам</a:t>
            </a:r>
            <a:endParaRPr lang="sk-SK" dirty="0"/>
          </a:p>
          <a:p>
            <a:r>
              <a:rPr lang="sk-SK" dirty="0"/>
              <a:t>A mestečk-</a:t>
            </a:r>
            <a:r>
              <a:rPr lang="sk-SK" dirty="0">
                <a:solidFill>
                  <a:srgbClr val="FF0000"/>
                </a:solidFill>
              </a:rPr>
              <a:t>á</a:t>
            </a:r>
            <a:r>
              <a:rPr lang="uk-UA" dirty="0"/>
              <a:t>	містечка</a:t>
            </a:r>
            <a:endParaRPr lang="sk-SK" dirty="0"/>
          </a:p>
          <a:p>
            <a:r>
              <a:rPr lang="sk-SK" dirty="0"/>
              <a:t>L v mestečk-</a:t>
            </a:r>
            <a:r>
              <a:rPr lang="sk-SK" dirty="0">
                <a:solidFill>
                  <a:srgbClr val="FF0000"/>
                </a:solidFill>
              </a:rPr>
              <a:t>á</a:t>
            </a:r>
            <a:r>
              <a:rPr lang="sk-SK" dirty="0"/>
              <a:t>ch</a:t>
            </a:r>
            <a:r>
              <a:rPr lang="uk-UA" dirty="0"/>
              <a:t>	містечках</a:t>
            </a:r>
            <a:endParaRPr lang="sk-SK" dirty="0"/>
          </a:p>
          <a:p>
            <a:r>
              <a:rPr lang="sk-SK" dirty="0"/>
              <a:t>I mestečk-ami</a:t>
            </a:r>
            <a:r>
              <a:rPr lang="uk-UA" dirty="0"/>
              <a:t>	містечками</a:t>
            </a:r>
            <a:endParaRPr lang="sk-SK" dirty="0"/>
          </a:p>
          <a:p>
            <a:endParaRPr lang="sk-SK" dirty="0"/>
          </a:p>
        </p:txBody>
      </p:sp>
      <p:sp>
        <p:nvSpPr>
          <p:cNvPr id="5" name="Nadpis 1"/>
          <p:cNvSpPr txBox="1">
            <a:spLocks/>
          </p:cNvSpPr>
          <p:nvPr/>
        </p:nvSpPr>
        <p:spPr>
          <a:xfrm>
            <a:off x="762000" y="541060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sz="2400" dirty="0"/>
              <a:t>sídlisko, ihrisko, letisko, parkovisko</a:t>
            </a:r>
          </a:p>
          <a:p>
            <a:r>
              <a:rPr lang="sk-SK" sz="2400" dirty="0"/>
              <a:t>Slovensko, Poľsko, Nemecko, Rakúsko</a:t>
            </a:r>
          </a:p>
          <a:p>
            <a:r>
              <a:rPr lang="sk-SK" sz="2400" dirty="0"/>
              <a:t>mango, brucho</a:t>
            </a:r>
          </a:p>
        </p:txBody>
      </p:sp>
    </p:spTree>
    <p:extLst>
      <p:ext uri="{BB962C8B-B14F-4D97-AF65-F5344CB8AC3E}">
        <p14:creationId xmlns:p14="http://schemas.microsoft.com/office/powerpoint/2010/main" val="3396695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  <a:p>
            <a:endParaRPr lang="sk-SK" dirty="0"/>
          </a:p>
          <a:p>
            <a:r>
              <a:rPr lang="sk-SK" dirty="0"/>
              <a:t>Čo je lepšie: žiť v malom mestečku, alebo vo väčšom meste, alebo vo veľkomeste?</a:t>
            </a:r>
          </a:p>
        </p:txBody>
      </p:sp>
    </p:spTree>
    <p:extLst>
      <p:ext uri="{BB962C8B-B14F-4D97-AF65-F5344CB8AC3E}">
        <p14:creationId xmlns:p14="http://schemas.microsoft.com/office/powerpoint/2010/main" val="1128862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b="1" dirty="0">
                <a:solidFill>
                  <a:srgbClr val="00B050"/>
                </a:solidFill>
              </a:rPr>
              <a:t>múzeum</a:t>
            </a:r>
            <a:br>
              <a:rPr lang="sk-SK" b="1" dirty="0">
                <a:solidFill>
                  <a:srgbClr val="00B050"/>
                </a:solidFill>
              </a:rPr>
            </a:br>
            <a:endParaRPr lang="sk-SK" b="1" dirty="0">
              <a:solidFill>
                <a:srgbClr val="00B050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838200" y="1331354"/>
            <a:ext cx="5181600" cy="4351338"/>
          </a:xfrm>
        </p:spPr>
        <p:txBody>
          <a:bodyPr/>
          <a:lstStyle/>
          <a:p>
            <a:r>
              <a:rPr lang="sk-SK" b="1" dirty="0"/>
              <a:t>singulár</a:t>
            </a:r>
          </a:p>
          <a:p>
            <a:r>
              <a:rPr lang="sk-SK" dirty="0"/>
              <a:t>N múzeum</a:t>
            </a:r>
            <a:r>
              <a:rPr lang="uk-UA" dirty="0"/>
              <a:t>		музей</a:t>
            </a:r>
            <a:endParaRPr lang="sk-SK" dirty="0"/>
          </a:p>
          <a:p>
            <a:r>
              <a:rPr lang="sk-SK" dirty="0"/>
              <a:t>G múze-a</a:t>
            </a:r>
            <a:r>
              <a:rPr lang="uk-UA" dirty="0"/>
              <a:t>		музею</a:t>
            </a:r>
            <a:endParaRPr lang="sk-SK" dirty="0"/>
          </a:p>
          <a:p>
            <a:r>
              <a:rPr lang="sk-SK" dirty="0"/>
              <a:t>D múze-u</a:t>
            </a:r>
            <a:r>
              <a:rPr lang="uk-UA" dirty="0"/>
              <a:t>		музею/музеєві</a:t>
            </a:r>
            <a:endParaRPr lang="sk-SK" dirty="0"/>
          </a:p>
          <a:p>
            <a:r>
              <a:rPr lang="sk-SK" dirty="0"/>
              <a:t>A múzeum</a:t>
            </a:r>
            <a:r>
              <a:rPr lang="uk-UA" dirty="0"/>
              <a:t>		музей</a:t>
            </a:r>
            <a:endParaRPr lang="sk-SK" dirty="0"/>
          </a:p>
          <a:p>
            <a:r>
              <a:rPr lang="sk-SK" dirty="0"/>
              <a:t>L v múze-u</a:t>
            </a:r>
            <a:r>
              <a:rPr lang="uk-UA" dirty="0"/>
              <a:t>		музеї</a:t>
            </a:r>
            <a:endParaRPr lang="sk-SK" dirty="0"/>
          </a:p>
          <a:p>
            <a:r>
              <a:rPr lang="sk-SK" dirty="0"/>
              <a:t>I múze-om</a:t>
            </a:r>
            <a:r>
              <a:rPr lang="uk-UA" dirty="0"/>
              <a:t>		музеєм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7104049" y="1331354"/>
            <a:ext cx="3927390" cy="4351338"/>
          </a:xfrm>
        </p:spPr>
        <p:txBody>
          <a:bodyPr/>
          <a:lstStyle/>
          <a:p>
            <a:r>
              <a:rPr lang="sk-SK" b="1" dirty="0"/>
              <a:t>plurál</a:t>
            </a:r>
          </a:p>
          <a:p>
            <a:r>
              <a:rPr lang="sk-SK" dirty="0"/>
              <a:t>N múze-á</a:t>
            </a:r>
            <a:r>
              <a:rPr lang="uk-UA" dirty="0"/>
              <a:t>		музеї</a:t>
            </a:r>
            <a:endParaRPr lang="sk-SK" dirty="0"/>
          </a:p>
          <a:p>
            <a:r>
              <a:rPr lang="sk-SK" dirty="0"/>
              <a:t>G múze-í</a:t>
            </a:r>
            <a:r>
              <a:rPr lang="uk-UA" dirty="0"/>
              <a:t>		музеїв</a:t>
            </a:r>
            <a:endParaRPr lang="sk-SK" dirty="0"/>
          </a:p>
          <a:p>
            <a:r>
              <a:rPr lang="sk-SK" dirty="0"/>
              <a:t>D múze-ám</a:t>
            </a:r>
            <a:r>
              <a:rPr lang="uk-UA" dirty="0"/>
              <a:t>         музеям</a:t>
            </a:r>
            <a:endParaRPr lang="sk-SK" dirty="0"/>
          </a:p>
          <a:p>
            <a:r>
              <a:rPr lang="sk-SK" dirty="0"/>
              <a:t>A múze-á</a:t>
            </a:r>
            <a:r>
              <a:rPr lang="uk-UA" dirty="0"/>
              <a:t>		музеї</a:t>
            </a:r>
            <a:endParaRPr lang="sk-SK" dirty="0"/>
          </a:p>
          <a:p>
            <a:r>
              <a:rPr lang="sk-SK" dirty="0"/>
              <a:t>L o múze-ách</a:t>
            </a:r>
            <a:r>
              <a:rPr lang="uk-UA" dirty="0"/>
              <a:t>      музеях</a:t>
            </a:r>
            <a:endParaRPr lang="sk-SK" dirty="0"/>
          </a:p>
          <a:p>
            <a:r>
              <a:rPr lang="sk-SK" dirty="0"/>
              <a:t>I múze-ami</a:t>
            </a:r>
            <a:r>
              <a:rPr lang="uk-UA" dirty="0"/>
              <a:t>	       музеями</a:t>
            </a:r>
            <a:endParaRPr lang="sk-SK" dirty="0"/>
          </a:p>
          <a:p>
            <a:endParaRPr lang="sk-SK" dirty="0"/>
          </a:p>
        </p:txBody>
      </p:sp>
      <p:sp>
        <p:nvSpPr>
          <p:cNvPr id="5" name="Nadpis 1"/>
          <p:cNvSpPr txBox="1">
            <a:spLocks/>
          </p:cNvSpPr>
          <p:nvPr/>
        </p:nvSpPr>
        <p:spPr>
          <a:xfrm>
            <a:off x="838200" y="501991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k-SK" sz="3200" dirty="0"/>
          </a:p>
        </p:txBody>
      </p:sp>
    </p:spTree>
    <p:extLst>
      <p:ext uri="{BB962C8B-B14F-4D97-AF65-F5344CB8AC3E}">
        <p14:creationId xmlns:p14="http://schemas.microsoft.com/office/powerpoint/2010/main" val="2401442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b="1" dirty="0">
                <a:solidFill>
                  <a:srgbClr val="00B050"/>
                </a:solidFill>
              </a:rPr>
              <a:t>múzeum</a:t>
            </a:r>
            <a:br>
              <a:rPr lang="sk-SK" b="1" dirty="0">
                <a:solidFill>
                  <a:srgbClr val="00B050"/>
                </a:solidFill>
              </a:rPr>
            </a:br>
            <a:endParaRPr lang="sk-SK" b="1" dirty="0">
              <a:solidFill>
                <a:srgbClr val="00B050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838200" y="1331354"/>
            <a:ext cx="5181600" cy="4351338"/>
          </a:xfrm>
        </p:spPr>
        <p:txBody>
          <a:bodyPr/>
          <a:lstStyle/>
          <a:p>
            <a:r>
              <a:rPr lang="sk-SK" b="1" dirty="0"/>
              <a:t>singulár</a:t>
            </a:r>
          </a:p>
          <a:p>
            <a:r>
              <a:rPr lang="sk-SK" dirty="0"/>
              <a:t>N </a:t>
            </a:r>
            <a:r>
              <a:rPr lang="sk-SK" dirty="0">
                <a:solidFill>
                  <a:schemeClr val="accent5"/>
                </a:solidFill>
              </a:rPr>
              <a:t>múzeum</a:t>
            </a:r>
            <a:r>
              <a:rPr lang="uk-UA" dirty="0"/>
              <a:t>		музей</a:t>
            </a:r>
            <a:endParaRPr lang="sk-SK" dirty="0"/>
          </a:p>
          <a:p>
            <a:r>
              <a:rPr lang="sk-SK" dirty="0"/>
              <a:t>G </a:t>
            </a:r>
            <a:r>
              <a:rPr lang="sk-SK" dirty="0">
                <a:solidFill>
                  <a:schemeClr val="accent5"/>
                </a:solidFill>
              </a:rPr>
              <a:t>múze-a</a:t>
            </a:r>
            <a:r>
              <a:rPr lang="uk-UA" dirty="0"/>
              <a:t>		музею</a:t>
            </a:r>
            <a:endParaRPr lang="sk-SK" dirty="0"/>
          </a:p>
          <a:p>
            <a:r>
              <a:rPr lang="sk-SK" dirty="0"/>
              <a:t>D </a:t>
            </a:r>
            <a:r>
              <a:rPr lang="sk-SK" dirty="0">
                <a:solidFill>
                  <a:schemeClr val="accent5"/>
                </a:solidFill>
              </a:rPr>
              <a:t>múze-u</a:t>
            </a:r>
            <a:r>
              <a:rPr lang="uk-UA" dirty="0"/>
              <a:t>		музею/музеєві</a:t>
            </a:r>
            <a:endParaRPr lang="sk-SK" dirty="0"/>
          </a:p>
          <a:p>
            <a:r>
              <a:rPr lang="sk-SK" dirty="0"/>
              <a:t>A </a:t>
            </a:r>
            <a:r>
              <a:rPr lang="sk-SK" dirty="0">
                <a:solidFill>
                  <a:schemeClr val="accent5"/>
                </a:solidFill>
              </a:rPr>
              <a:t>múzeum</a:t>
            </a:r>
            <a:r>
              <a:rPr lang="uk-UA" dirty="0"/>
              <a:t>		музей</a:t>
            </a:r>
            <a:endParaRPr lang="sk-SK" dirty="0"/>
          </a:p>
          <a:p>
            <a:r>
              <a:rPr lang="sk-SK" dirty="0"/>
              <a:t>L v </a:t>
            </a:r>
            <a:r>
              <a:rPr lang="sk-SK" dirty="0">
                <a:solidFill>
                  <a:schemeClr val="accent5"/>
                </a:solidFill>
              </a:rPr>
              <a:t>múze-u</a:t>
            </a:r>
            <a:r>
              <a:rPr lang="uk-UA" dirty="0"/>
              <a:t>		музеї</a:t>
            </a:r>
            <a:endParaRPr lang="sk-SK" dirty="0"/>
          </a:p>
          <a:p>
            <a:r>
              <a:rPr lang="sk-SK" dirty="0"/>
              <a:t>I </a:t>
            </a:r>
            <a:r>
              <a:rPr lang="sk-SK" dirty="0">
                <a:solidFill>
                  <a:schemeClr val="accent5"/>
                </a:solidFill>
              </a:rPr>
              <a:t>múze-om</a:t>
            </a:r>
            <a:r>
              <a:rPr lang="uk-UA" dirty="0"/>
              <a:t>		музеєм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7104049" y="1331354"/>
            <a:ext cx="3927390" cy="4351338"/>
          </a:xfrm>
        </p:spPr>
        <p:txBody>
          <a:bodyPr/>
          <a:lstStyle/>
          <a:p>
            <a:r>
              <a:rPr lang="sk-SK" b="1" dirty="0"/>
              <a:t>plurál</a:t>
            </a:r>
          </a:p>
          <a:p>
            <a:r>
              <a:rPr lang="sk-SK" dirty="0"/>
              <a:t>N </a:t>
            </a:r>
            <a:r>
              <a:rPr lang="sk-SK" dirty="0">
                <a:solidFill>
                  <a:schemeClr val="accent5"/>
                </a:solidFill>
              </a:rPr>
              <a:t>múze-á</a:t>
            </a:r>
            <a:r>
              <a:rPr lang="uk-UA" dirty="0"/>
              <a:t>		музеї</a:t>
            </a:r>
            <a:endParaRPr lang="sk-SK" dirty="0"/>
          </a:p>
          <a:p>
            <a:r>
              <a:rPr lang="sk-SK" dirty="0"/>
              <a:t>G </a:t>
            </a:r>
            <a:r>
              <a:rPr lang="sk-SK" dirty="0">
                <a:solidFill>
                  <a:schemeClr val="accent5"/>
                </a:solidFill>
              </a:rPr>
              <a:t>múze-í</a:t>
            </a:r>
            <a:r>
              <a:rPr lang="uk-UA" dirty="0"/>
              <a:t>		музеїв</a:t>
            </a:r>
            <a:endParaRPr lang="sk-SK" dirty="0"/>
          </a:p>
          <a:p>
            <a:r>
              <a:rPr lang="sk-SK" dirty="0"/>
              <a:t>D </a:t>
            </a:r>
            <a:r>
              <a:rPr lang="sk-SK" dirty="0">
                <a:solidFill>
                  <a:schemeClr val="accent5"/>
                </a:solidFill>
              </a:rPr>
              <a:t>múze-ám</a:t>
            </a:r>
            <a:r>
              <a:rPr lang="uk-UA" dirty="0"/>
              <a:t>         музеям</a:t>
            </a:r>
            <a:endParaRPr lang="sk-SK" dirty="0"/>
          </a:p>
          <a:p>
            <a:r>
              <a:rPr lang="sk-SK" dirty="0"/>
              <a:t>A </a:t>
            </a:r>
            <a:r>
              <a:rPr lang="sk-SK" dirty="0">
                <a:solidFill>
                  <a:schemeClr val="accent5"/>
                </a:solidFill>
              </a:rPr>
              <a:t>múze-á</a:t>
            </a:r>
            <a:r>
              <a:rPr lang="uk-UA" dirty="0"/>
              <a:t>		музеї</a:t>
            </a:r>
            <a:endParaRPr lang="sk-SK" dirty="0"/>
          </a:p>
          <a:p>
            <a:r>
              <a:rPr lang="sk-SK" dirty="0"/>
              <a:t>L o </a:t>
            </a:r>
            <a:r>
              <a:rPr lang="sk-SK" dirty="0">
                <a:solidFill>
                  <a:schemeClr val="accent5"/>
                </a:solidFill>
              </a:rPr>
              <a:t>múze-ách</a:t>
            </a:r>
            <a:r>
              <a:rPr lang="uk-UA" dirty="0"/>
              <a:t>      музеях</a:t>
            </a:r>
            <a:endParaRPr lang="sk-SK" dirty="0"/>
          </a:p>
          <a:p>
            <a:r>
              <a:rPr lang="sk-SK" dirty="0"/>
              <a:t>I </a:t>
            </a:r>
            <a:r>
              <a:rPr lang="sk-SK" dirty="0">
                <a:solidFill>
                  <a:schemeClr val="accent5"/>
                </a:solidFill>
              </a:rPr>
              <a:t>múze-ami</a:t>
            </a:r>
            <a:r>
              <a:rPr lang="uk-UA" dirty="0"/>
              <a:t>	       музеями</a:t>
            </a:r>
            <a:endParaRPr lang="sk-SK" dirty="0"/>
          </a:p>
          <a:p>
            <a:endParaRPr lang="sk-SK" dirty="0"/>
          </a:p>
        </p:txBody>
      </p:sp>
      <p:sp>
        <p:nvSpPr>
          <p:cNvPr id="5" name="Nadpis 1"/>
          <p:cNvSpPr txBox="1">
            <a:spLocks/>
          </p:cNvSpPr>
          <p:nvPr/>
        </p:nvSpPr>
        <p:spPr>
          <a:xfrm>
            <a:off x="838200" y="501991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k-SK" sz="3200" dirty="0"/>
          </a:p>
        </p:txBody>
      </p:sp>
      <p:sp>
        <p:nvSpPr>
          <p:cNvPr id="6" name="Nadpis 1"/>
          <p:cNvSpPr txBox="1">
            <a:spLocks/>
          </p:cNvSpPr>
          <p:nvPr/>
        </p:nvSpPr>
        <p:spPr>
          <a:xfrm>
            <a:off x="623904" y="5469422"/>
            <a:ext cx="10515600" cy="8760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sz="2800" b="1" dirty="0"/>
              <a:t>štúdium, </a:t>
            </a:r>
            <a:r>
              <a:rPr lang="sk-SK" sz="2800" dirty="0"/>
              <a:t>kritérium, gymnázium, pódium, médium </a:t>
            </a:r>
          </a:p>
        </p:txBody>
      </p:sp>
    </p:spTree>
    <p:extLst>
      <p:ext uri="{BB962C8B-B14F-4D97-AF65-F5344CB8AC3E}">
        <p14:creationId xmlns:p14="http://schemas.microsoft.com/office/powerpoint/2010/main" val="1093022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ĺžnik 3"/>
          <p:cNvSpPr/>
          <p:nvPr/>
        </p:nvSpPr>
        <p:spPr>
          <a:xfrm>
            <a:off x="790575" y="552451"/>
            <a:ext cx="11106150" cy="55444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spcAft>
                <a:spcPts val="0"/>
              </a:spcAft>
            </a:pPr>
            <a:r>
              <a:rPr lang="sk-SK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Internetové stránky dvoch slovenských </a:t>
            </a:r>
            <a:r>
              <a:rPr lang="sk-SK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ministerstvo</a:t>
            </a:r>
            <a:r>
              <a:rPr lang="sk-SK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napadli hackeri.</a:t>
            </a:r>
            <a:endParaRPr lang="sk-SK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  <a:spcAft>
                <a:spcPts val="0"/>
              </a:spcAft>
            </a:pPr>
            <a:r>
              <a:rPr lang="sk-SK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Pripravili sme špeciálnu stránku prinášajúcu informácie z </a:t>
            </a:r>
            <a:r>
              <a:rPr lang="sk-SK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majstrovstvá</a:t>
            </a:r>
            <a:r>
              <a:rPr lang="sk-SK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sveta vo futbale.</a:t>
            </a:r>
            <a:endParaRPr lang="sk-SK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  <a:spcAft>
                <a:spcPts val="0"/>
              </a:spcAft>
            </a:pPr>
            <a:r>
              <a:rPr lang="sk-SK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O lete, o zážitkoch a </a:t>
            </a:r>
            <a:r>
              <a:rPr lang="sk-SK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dobrodružstvo</a:t>
            </a:r>
            <a:r>
              <a:rPr lang="sk-SK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je nová kniha cestovateľa Borisa </a:t>
            </a:r>
            <a:r>
              <a:rPr lang="sk-SK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Filana</a:t>
            </a:r>
            <a:r>
              <a:rPr lang="sk-SK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sk-SK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  <a:spcAft>
                <a:spcPts val="0"/>
              </a:spcAft>
            </a:pPr>
            <a:r>
              <a:rPr lang="sk-SK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 Jedným z veľkých </a:t>
            </a:r>
            <a:r>
              <a:rPr lang="sk-SK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tajomstvo</a:t>
            </a:r>
            <a:r>
              <a:rPr lang="sk-SK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minulosti sú staré mapy.</a:t>
            </a:r>
            <a:endParaRPr lang="sk-SK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  <a:spcAft>
                <a:spcPts val="0"/>
              </a:spcAft>
            </a:pPr>
            <a:r>
              <a:rPr lang="sk-SK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 V Prešove sa uskutočnil Festival ľudových </a:t>
            </a:r>
            <a:r>
              <a:rPr lang="sk-SK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remeslo.</a:t>
            </a:r>
            <a:r>
              <a:rPr lang="sk-SK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sk-SK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  <a:spcAft>
                <a:spcPts val="0"/>
              </a:spcAft>
            </a:pPr>
            <a:r>
              <a:rPr lang="sk-SK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 Tohtoročným kráľom </a:t>
            </a:r>
            <a:r>
              <a:rPr lang="sk-SK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remeslo</a:t>
            </a:r>
            <a:r>
              <a:rPr lang="sk-SK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je výrobca fujár z Banskej Bystrice.</a:t>
            </a:r>
            <a:endParaRPr lang="sk-SK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  <a:spcAft>
                <a:spcPts val="0"/>
              </a:spcAft>
            </a:pPr>
            <a:r>
              <a:rPr lang="sk-SK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 Stavba jazierka podlieha presným </a:t>
            </a:r>
            <a:r>
              <a:rPr lang="sk-SK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pravidlo.</a:t>
            </a:r>
            <a:endParaRPr lang="sk-SK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  <a:spcAft>
                <a:spcPts val="0"/>
              </a:spcAft>
            </a:pPr>
            <a:r>
              <a:rPr lang="sk-SK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 Všetky informácie o </a:t>
            </a:r>
            <a:r>
              <a:rPr lang="sk-SK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divadlo</a:t>
            </a:r>
            <a:r>
              <a:rPr lang="sk-SK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 premiérach ponúka mesačník. </a:t>
            </a:r>
            <a:endParaRPr lang="sk-SK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  <a:spcAft>
                <a:spcPts val="0"/>
              </a:spcAft>
            </a:pPr>
            <a:r>
              <a:rPr lang="sk-SK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 Mali sme poškodené auto - rozbité zadné </a:t>
            </a:r>
            <a:r>
              <a:rPr lang="sk-SK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sklo</a:t>
            </a:r>
            <a:r>
              <a:rPr lang="sk-SK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aj zadné </a:t>
            </a:r>
            <a:r>
              <a:rPr lang="sk-SK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svetlo.</a:t>
            </a:r>
            <a:endParaRPr lang="sk-SK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93576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Domáca úloha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Cvičenie: doplňte tvary slov podľa vzoru mesto, mestečko, múzeum</a:t>
            </a:r>
          </a:p>
          <a:p>
            <a:endParaRPr lang="sk-SK" dirty="0"/>
          </a:p>
          <a:p>
            <a:r>
              <a:rPr lang="sk-SK" dirty="0"/>
              <a:t>Preložte text o múzeu do slovenčiny</a:t>
            </a:r>
          </a:p>
          <a:p>
            <a:endParaRPr lang="sk-SK" dirty="0"/>
          </a:p>
          <a:p>
            <a:r>
              <a:rPr lang="sk-SK" dirty="0"/>
              <a:t>Povedzte svoj názor na múzeum moderného umenia </a:t>
            </a:r>
            <a:r>
              <a:rPr lang="sk-SK" dirty="0" err="1"/>
              <a:t>Danubiana</a:t>
            </a:r>
            <a:r>
              <a:rPr lang="sk-SK" dirty="0"/>
              <a:t> podľa </a:t>
            </a:r>
            <a:r>
              <a:rPr lang="sk-SK" dirty="0" err="1"/>
              <a:t>videoukážky</a:t>
            </a:r>
            <a:r>
              <a:rPr lang="sk-SK"/>
              <a:t>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959372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554</TotalTime>
  <Words>627</Words>
  <Application>Microsoft Office PowerPoint</Application>
  <PresentationFormat>Širokouhlá</PresentationFormat>
  <Paragraphs>157</Paragraphs>
  <Slides>20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Times New Roman</vt:lpstr>
      <vt:lpstr>Motív Office</vt:lpstr>
      <vt:lpstr>Skloňovanie neutier (podstatných mien stredného rodu) 1. časť</vt:lpstr>
      <vt:lpstr>1. Prečítajte si text o mestách,  ktoré mladí ľudia do 30 rokov považujú za najlepšie na život.</vt:lpstr>
      <vt:lpstr>5 európskych miest ideálnych na život pred tridsiatkou </vt:lpstr>
      <vt:lpstr>Prezentácia programu PowerPoint</vt:lpstr>
      <vt:lpstr>Na 3. mieste sa umiestnil Lisabon.</vt:lpstr>
      <vt:lpstr>Prezentácia programu PowerPoint</vt:lpstr>
      <vt:lpstr>Na 2. mieste sa umiestnil Berlín.</vt:lpstr>
      <vt:lpstr>Prezentácia programu PowerPoint</vt:lpstr>
      <vt:lpstr>Na 1. mieste sa umiestnilo mesto bicyklov, tulipánov a vodných kanálov. Amsterdam.</vt:lpstr>
      <vt:lpstr>Odpovedzte na otázky.</vt:lpstr>
      <vt:lpstr>Prezentácia programu PowerPoint</vt:lpstr>
      <vt:lpstr>mesto </vt:lpstr>
      <vt:lpstr>mesto </vt:lpstr>
      <vt:lpstr>mestečko </vt:lpstr>
      <vt:lpstr>mestečko </vt:lpstr>
      <vt:lpstr>Prezentácia programu PowerPoint</vt:lpstr>
      <vt:lpstr>múzeum </vt:lpstr>
      <vt:lpstr>múzeum </vt:lpstr>
      <vt:lpstr>Prezentácia programu PowerPoint</vt:lpstr>
      <vt:lpstr>Domáca úloha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Skloňovanie neutier</dc:title>
  <dc:creator>user</dc:creator>
  <cp:lastModifiedBy>Kesselová Jana</cp:lastModifiedBy>
  <cp:revision>38</cp:revision>
  <cp:lastPrinted>2023-04-30T16:17:41Z</cp:lastPrinted>
  <dcterms:created xsi:type="dcterms:W3CDTF">2019-02-19T17:40:53Z</dcterms:created>
  <dcterms:modified xsi:type="dcterms:W3CDTF">2023-04-30T16:22:13Z</dcterms:modified>
</cp:coreProperties>
</file>