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7" r:id="rId10"/>
    <p:sldId id="264" r:id="rId11"/>
  </p:sldIdLst>
  <p:sldSz cx="12192000" cy="6858000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25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1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E6D52B8-CA63-438F-ADF9-19D9E4E3531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k-SK"/>
              <a:t>Kliknutím upravte štýl predlohy nadpisu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56314C3F-B9E1-4115-8D99-535F0A9AFCE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k-SK"/>
              <a:t>Kliknutím upravte štýl predlohy podnadpisu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13F9D24E-C0A1-45DC-A74E-264E8EAF02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F3701F-3B33-4FB4-976A-E0C7A25336E8}" type="datetimeFigureOut">
              <a:rPr lang="sk-SK" smtClean="0"/>
              <a:t>19. 2. 2025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868F36A3-F310-42CB-8E01-371629ECF4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4A420CCE-E496-4C28-BF07-856DD8930D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B2A065-3EF0-4466-A527-845A58E858C8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9126667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5DF4864-F2F1-49BD-A416-BFED1F15E0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254EAF2A-0EE3-40F7-8AB5-8587E80222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9E640EF1-992A-4D75-A292-2D7C12DAA3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F3701F-3B33-4FB4-976A-E0C7A25336E8}" type="datetimeFigureOut">
              <a:rPr lang="sk-SK" smtClean="0"/>
              <a:t>19. 2. 2025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B8DFD7E0-D1DA-4B55-B4CE-37BFAB8095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CB071D1A-C3FF-4038-8CB6-43E80C749C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B2A065-3EF0-4466-A527-845A58E858C8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1377726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6567276-86D4-4EA3-ABEC-64D423233D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E924C679-2A54-403B-A18C-230E5711FE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65AA1E0E-685E-4DD1-BB3F-63D252FE51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F3701F-3B33-4FB4-976A-E0C7A25336E8}" type="datetimeFigureOut">
              <a:rPr lang="sk-SK" smtClean="0"/>
              <a:t>19. 2. 2025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018D5A02-E8F8-4B8C-AFD0-21B3FAFE2D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439E6C98-1E79-4AE2-893B-0E05C02045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B2A065-3EF0-4466-A527-845A58E858C8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097231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FD456C2-683D-4186-AC98-A77EE844AB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5B9E257B-222B-465E-B220-970F441109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obsah 3">
            <a:extLst>
              <a:ext uri="{FF2B5EF4-FFF2-40B4-BE49-F238E27FC236}">
                <a16:creationId xmlns:a16="http://schemas.microsoft.com/office/drawing/2014/main" id="{7DC85F92-4050-4C5D-ABF5-9F3CF0E9C5D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5" name="Zástupný objekt pre dátum 4">
            <a:extLst>
              <a:ext uri="{FF2B5EF4-FFF2-40B4-BE49-F238E27FC236}">
                <a16:creationId xmlns:a16="http://schemas.microsoft.com/office/drawing/2014/main" id="{2A5C9CCB-0725-4E49-AE18-2EC3A0265B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F3701F-3B33-4FB4-976A-E0C7A25336E8}" type="datetimeFigureOut">
              <a:rPr lang="sk-SK" smtClean="0"/>
              <a:t>19. 2. 2025</a:t>
            </a:fld>
            <a:endParaRPr lang="sk-SK"/>
          </a:p>
        </p:txBody>
      </p:sp>
      <p:sp>
        <p:nvSpPr>
          <p:cNvPr id="6" name="Zástupný objekt pre pätu 5">
            <a:extLst>
              <a:ext uri="{FF2B5EF4-FFF2-40B4-BE49-F238E27FC236}">
                <a16:creationId xmlns:a16="http://schemas.microsoft.com/office/drawing/2014/main" id="{B38465CF-7517-4113-8A67-25712CE344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>
            <a:extLst>
              <a:ext uri="{FF2B5EF4-FFF2-40B4-BE49-F238E27FC236}">
                <a16:creationId xmlns:a16="http://schemas.microsoft.com/office/drawing/2014/main" id="{24A13FCE-FC92-45F3-8E35-DDE7713FA8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B2A065-3EF0-4466-A527-845A58E858C8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947882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B2CAA0A-9020-464C-862C-EBF1667B41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9D5BCC4B-0F81-4E63-AE63-9C5E717334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4" name="Zástupný objekt pre obsah 3">
            <a:extLst>
              <a:ext uri="{FF2B5EF4-FFF2-40B4-BE49-F238E27FC236}">
                <a16:creationId xmlns:a16="http://schemas.microsoft.com/office/drawing/2014/main" id="{625BB697-2BB0-4DD7-88DB-E5DC40E7C1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8F7C55DB-22F7-4561-8035-E7F1F88C6E8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6" name="Zástupný objekt pre obsah 5">
            <a:extLst>
              <a:ext uri="{FF2B5EF4-FFF2-40B4-BE49-F238E27FC236}">
                <a16:creationId xmlns:a16="http://schemas.microsoft.com/office/drawing/2014/main" id="{48393386-0F3D-4581-9289-28C5C2F97F9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7" name="Zástupný objekt pre dátum 6">
            <a:extLst>
              <a:ext uri="{FF2B5EF4-FFF2-40B4-BE49-F238E27FC236}">
                <a16:creationId xmlns:a16="http://schemas.microsoft.com/office/drawing/2014/main" id="{99461142-4BDE-4552-A6CB-A88C3E617F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F3701F-3B33-4FB4-976A-E0C7A25336E8}" type="datetimeFigureOut">
              <a:rPr lang="sk-SK" smtClean="0"/>
              <a:t>19. 2. 2025</a:t>
            </a:fld>
            <a:endParaRPr lang="sk-SK"/>
          </a:p>
        </p:txBody>
      </p:sp>
      <p:sp>
        <p:nvSpPr>
          <p:cNvPr id="8" name="Zástupný objekt pre pätu 7">
            <a:extLst>
              <a:ext uri="{FF2B5EF4-FFF2-40B4-BE49-F238E27FC236}">
                <a16:creationId xmlns:a16="http://schemas.microsoft.com/office/drawing/2014/main" id="{B5F314A1-ED1C-4CE8-AC72-0E96909898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Zástupný objekt pre číslo snímky 8">
            <a:extLst>
              <a:ext uri="{FF2B5EF4-FFF2-40B4-BE49-F238E27FC236}">
                <a16:creationId xmlns:a16="http://schemas.microsoft.com/office/drawing/2014/main" id="{EDACE17A-650F-4A8A-A2E3-F816A0EECF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B2A065-3EF0-4466-A527-845A58E858C8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5168583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6EE82CE-2640-4021-B3CD-2F6D9ACF28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dátum 2">
            <a:extLst>
              <a:ext uri="{FF2B5EF4-FFF2-40B4-BE49-F238E27FC236}">
                <a16:creationId xmlns:a16="http://schemas.microsoft.com/office/drawing/2014/main" id="{593CB112-10E8-4E5E-A519-B0581B5DC1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F3701F-3B33-4FB4-976A-E0C7A25336E8}" type="datetimeFigureOut">
              <a:rPr lang="sk-SK" smtClean="0"/>
              <a:t>19. 2. 2025</a:t>
            </a:fld>
            <a:endParaRPr lang="sk-SK"/>
          </a:p>
        </p:txBody>
      </p:sp>
      <p:sp>
        <p:nvSpPr>
          <p:cNvPr id="4" name="Zástupný objekt pre pätu 3">
            <a:extLst>
              <a:ext uri="{FF2B5EF4-FFF2-40B4-BE49-F238E27FC236}">
                <a16:creationId xmlns:a16="http://schemas.microsoft.com/office/drawing/2014/main" id="{992B2068-EC6D-4508-8B3F-A7C4DE3417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Zástupný objekt pre číslo snímky 4">
            <a:extLst>
              <a:ext uri="{FF2B5EF4-FFF2-40B4-BE49-F238E27FC236}">
                <a16:creationId xmlns:a16="http://schemas.microsoft.com/office/drawing/2014/main" id="{59EFDD93-7238-451D-9DE6-D7593EE27E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B2A065-3EF0-4466-A527-845A58E858C8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7957924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dátum 1">
            <a:extLst>
              <a:ext uri="{FF2B5EF4-FFF2-40B4-BE49-F238E27FC236}">
                <a16:creationId xmlns:a16="http://schemas.microsoft.com/office/drawing/2014/main" id="{D2A8EB70-85AD-447C-8362-77CA02C6DD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F3701F-3B33-4FB4-976A-E0C7A25336E8}" type="datetimeFigureOut">
              <a:rPr lang="sk-SK" smtClean="0"/>
              <a:t>19. 2. 2025</a:t>
            </a:fld>
            <a:endParaRPr lang="sk-SK"/>
          </a:p>
        </p:txBody>
      </p:sp>
      <p:sp>
        <p:nvSpPr>
          <p:cNvPr id="3" name="Zástupný objekt pre pätu 2">
            <a:extLst>
              <a:ext uri="{FF2B5EF4-FFF2-40B4-BE49-F238E27FC236}">
                <a16:creationId xmlns:a16="http://schemas.microsoft.com/office/drawing/2014/main" id="{868ADDAC-9270-40B4-954B-0AF558CE3E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objekt pre číslo snímky 3">
            <a:extLst>
              <a:ext uri="{FF2B5EF4-FFF2-40B4-BE49-F238E27FC236}">
                <a16:creationId xmlns:a16="http://schemas.microsoft.com/office/drawing/2014/main" id="{6DAC6B7F-4582-4B21-9F61-DAF29038C0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B2A065-3EF0-4466-A527-845A58E858C8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9397544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3EA6766-AE0F-4011-8240-03FCDF7EA5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E886590B-DF97-46EA-B865-3C2B95912C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5B55BD54-7FEA-40AC-8597-72EA4347AEC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5" name="Zástupný objekt pre dátum 4">
            <a:extLst>
              <a:ext uri="{FF2B5EF4-FFF2-40B4-BE49-F238E27FC236}">
                <a16:creationId xmlns:a16="http://schemas.microsoft.com/office/drawing/2014/main" id="{5863A15C-E3A5-4BAF-83AF-B945A68DBB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F3701F-3B33-4FB4-976A-E0C7A25336E8}" type="datetimeFigureOut">
              <a:rPr lang="sk-SK" smtClean="0"/>
              <a:t>19. 2. 2025</a:t>
            </a:fld>
            <a:endParaRPr lang="sk-SK"/>
          </a:p>
        </p:txBody>
      </p:sp>
      <p:sp>
        <p:nvSpPr>
          <p:cNvPr id="6" name="Zástupný objekt pre pätu 5">
            <a:extLst>
              <a:ext uri="{FF2B5EF4-FFF2-40B4-BE49-F238E27FC236}">
                <a16:creationId xmlns:a16="http://schemas.microsoft.com/office/drawing/2014/main" id="{9CF409B6-E20A-460D-AB68-4C5A2EB4BD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>
            <a:extLst>
              <a:ext uri="{FF2B5EF4-FFF2-40B4-BE49-F238E27FC236}">
                <a16:creationId xmlns:a16="http://schemas.microsoft.com/office/drawing/2014/main" id="{0C8EDF6D-E9F1-45CB-86D2-E4175384FC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B2A065-3EF0-4466-A527-845A58E858C8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2069255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D5356F0-3B37-482D-8FA2-830CC4D59A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obrázok 2">
            <a:extLst>
              <a:ext uri="{FF2B5EF4-FFF2-40B4-BE49-F238E27FC236}">
                <a16:creationId xmlns:a16="http://schemas.microsoft.com/office/drawing/2014/main" id="{74F6A117-01EB-4D20-86EC-7377A088F6E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k-SK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4695B94C-2FF0-42DB-B5EB-A184084B3BD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5" name="Zástupný objekt pre dátum 4">
            <a:extLst>
              <a:ext uri="{FF2B5EF4-FFF2-40B4-BE49-F238E27FC236}">
                <a16:creationId xmlns:a16="http://schemas.microsoft.com/office/drawing/2014/main" id="{9B7AA8D2-924A-4EFC-B5F7-DA048D8CCE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F3701F-3B33-4FB4-976A-E0C7A25336E8}" type="datetimeFigureOut">
              <a:rPr lang="sk-SK" smtClean="0"/>
              <a:t>19. 2. 2025</a:t>
            </a:fld>
            <a:endParaRPr lang="sk-SK"/>
          </a:p>
        </p:txBody>
      </p:sp>
      <p:sp>
        <p:nvSpPr>
          <p:cNvPr id="6" name="Zástupný objekt pre pätu 5">
            <a:extLst>
              <a:ext uri="{FF2B5EF4-FFF2-40B4-BE49-F238E27FC236}">
                <a16:creationId xmlns:a16="http://schemas.microsoft.com/office/drawing/2014/main" id="{E4C45A55-217B-441C-92DA-3DCEAA49B4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>
            <a:extLst>
              <a:ext uri="{FF2B5EF4-FFF2-40B4-BE49-F238E27FC236}">
                <a16:creationId xmlns:a16="http://schemas.microsoft.com/office/drawing/2014/main" id="{B3A235C0-DC75-47CD-951E-0084FC7810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B2A065-3EF0-4466-A527-845A58E858C8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266739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3C3A03A-A79E-4033-BF5F-3D1F9299D3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zvislý text 2">
            <a:extLst>
              <a:ext uri="{FF2B5EF4-FFF2-40B4-BE49-F238E27FC236}">
                <a16:creationId xmlns:a16="http://schemas.microsoft.com/office/drawing/2014/main" id="{4E7311CB-4392-4BA9-A949-8CA3A3B12EF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36C43FFC-F421-46CA-858E-54C9FD81FD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F3701F-3B33-4FB4-976A-E0C7A25336E8}" type="datetimeFigureOut">
              <a:rPr lang="sk-SK" smtClean="0"/>
              <a:t>19. 2. 2025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DA7F6386-951B-4B22-8962-7AAEC0CDB7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55C4540E-5864-4483-BFBF-9A3D4A4CE1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B2A065-3EF0-4466-A527-845A58E858C8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0109685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>
            <a:extLst>
              <a:ext uri="{FF2B5EF4-FFF2-40B4-BE49-F238E27FC236}">
                <a16:creationId xmlns:a16="http://schemas.microsoft.com/office/drawing/2014/main" id="{3ED792E6-ADEF-45B8-948F-2CE39A0DDA3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zvislý text 2">
            <a:extLst>
              <a:ext uri="{FF2B5EF4-FFF2-40B4-BE49-F238E27FC236}">
                <a16:creationId xmlns:a16="http://schemas.microsoft.com/office/drawing/2014/main" id="{E08BE0EC-EAF4-440A-8C23-366749FA260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BCCCB87E-B05D-4A19-AAF5-69FBDDA3A8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F3701F-3B33-4FB4-976A-E0C7A25336E8}" type="datetimeFigureOut">
              <a:rPr lang="sk-SK" smtClean="0"/>
              <a:t>19. 2. 2025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F6E73E5C-D2A2-4ED6-9AAE-54E130EDA6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649E083F-A2A4-4786-8800-B44BDFD9B1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B2A065-3EF0-4466-A527-845A58E858C8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2850777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nadpis 1">
            <a:extLst>
              <a:ext uri="{FF2B5EF4-FFF2-40B4-BE49-F238E27FC236}">
                <a16:creationId xmlns:a16="http://schemas.microsoft.com/office/drawing/2014/main" id="{A6D9C504-C89B-4D40-A6B7-4139AFFAF4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032E9EF2-F794-4A28-87BF-6F903BB2D5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3BD1D8DF-A3B7-4CB2-8AFE-272E40A5FA6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F3701F-3B33-4FB4-976A-E0C7A25336E8}" type="datetimeFigureOut">
              <a:rPr lang="sk-SK" smtClean="0"/>
              <a:t>19. 2. 2025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DBF9C3D6-3445-4EF0-AF50-E33F6F0DC1A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E0DEB1CA-EDF7-42AB-98E4-C8501B37AB6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B2A065-3EF0-4466-A527-845A58E858C8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3195676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.jp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19E619F-A3C6-4F4F-ABF8-30DBAD54735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k-SK" b="1" dirty="0"/>
              <a:t>Internát </a:t>
            </a:r>
            <a:r>
              <a:rPr lang="sk-SK" dirty="0"/>
              <a:t/>
            </a:r>
            <a:br>
              <a:rPr lang="sk-SK" dirty="0"/>
            </a:br>
            <a:r>
              <a:rPr lang="sk-SK" sz="3200" dirty="0"/>
              <a:t>je druhý domov študenta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E936024F-AF45-4A4C-8060-0CFD841A9D9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6972581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DA0E81C-31E4-4B26-B474-2D676FA174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sz="3200" b="1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Vysokoškolský internát – druhý domov študenta</a:t>
            </a:r>
            <a:endParaRPr lang="sk-SK" sz="3200" b="1" dirty="0">
              <a:latin typeface="+mn-lt"/>
            </a:endParaRP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0305C534-EFBF-40C4-B0CD-524ED4B09D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sk-SK" sz="20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Študenti a študentky Prešovskej univerzity v Prešove sa môžu ubytovať v izbách, ktoré sú dvojlôžkové, trojlôžkové alebo štvorlôžkové. Na internáte je bunkový systém. To znamená, že dve izby majú spoločnú vstupnú chodbu, teda tvoria jednu bunku. Každá bunka má vlastnú kúpeľňu a toaletu.</a:t>
            </a:r>
            <a:endParaRPr lang="sk-SK" sz="20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sk-SK" sz="20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Na Ulici 17. novembra majú študenti dve možnosti bývania. Internát, ktorý všetci poznajú ako nový internát, má jedenásť poschodí. Nachádza sa bližšie pri univerzite a zvonku má sivozelenú farbu. Druhý internát, ktorý študenti volajú starý internát, má svetlooranžovú farbu a má len štyri poschodia. Nemá však výťah.</a:t>
            </a:r>
            <a:endParaRPr lang="sk-SK" sz="20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sk-SK" sz="20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Ďalšie dva internáty sa nenachádzajú vo vysokoškolskom areáli. Jeden z nich je na Námestí mládeže pri Štátnej vedeckej knižnici blízko hlavnej cesty a druhý neďaleko obchodného centra Max na Exnárovej ulici. Od univerzity k nemu pravidelne chodí trolejbus číslo 38.</a:t>
            </a:r>
            <a:endParaRPr lang="sk-SK" sz="20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9573597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6EDA79-7104-495B-86EA-C0F9EB14DB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sz="2800" b="1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Vysokoškolský internát – druhý domov študenta</a:t>
            </a:r>
            <a:endParaRPr lang="sk-SK" sz="2800" dirty="0">
              <a:latin typeface="+mn-lt"/>
            </a:endParaRP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B4A8AD7A-9025-400A-9C1A-87030096BE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758055"/>
          </a:xfrm>
        </p:spPr>
        <p:txBody>
          <a:bodyPr>
            <a:normAutofit fontScale="55000" lnSpcReduction="20000"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sk-SK" sz="36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Študent, ktorý býva na internáte, vlastní ubytovací preukaz. Na preukaze je fotka, meno, priezvisko študenta a číslo izby. Túto identifikačnú kartu je potrebné mať vždy pri vstupe do internátu, kontroluje ju študentská polícia. Vysokoškoláci môžu na internátoch využívať aj spoločenskú miestnosť. V nej trávia svoj voľný čas, stretávajú sa so spolužiakmi, spolubývajúcimi či kamarátmi. Na chodbách často organizujú párty, ktorú volajú „</a:t>
            </a:r>
            <a:r>
              <a:rPr lang="sk-SK" sz="3600" dirty="0" err="1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chodbovica</a:t>
            </a:r>
            <a:r>
              <a:rPr lang="sk-SK" sz="36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“.</a:t>
            </a:r>
            <a:endParaRPr lang="sk-SK" sz="36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sk-SK" sz="36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Na novom internáte sa nachádza zdravotné stredisko (lekár a zubár), ale aj kaderníctvo, kozmetika, manikúra a pedikúra. Na starom internáte vysiela vysokoškolské internátne Rádio </a:t>
            </a:r>
            <a:r>
              <a:rPr lang="sk-SK" sz="3600" dirty="0" err="1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PaF</a:t>
            </a:r>
            <a:r>
              <a:rPr lang="sk-SK" sz="36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, ktoré môžu študenti počúvať na izbách. Tí, ktorí majú radi umenie, sa môžu prísť pozrieť na predstavenia do Študentského divadla Prešovskej univerzity v suteréne starého internátu. Talentovaní herci majú možnosť zúčastniť sa konkurzu a byť súčasťou divadelného súboru. Tanečníkov, spevákov a hudobníkov zas privíta univerzitný folklórny súbor Torysa, ktorý tiež nacvičuje na prízemí starého internátu.</a:t>
            </a:r>
            <a:endParaRPr lang="sk-SK" sz="36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sk-SK" sz="36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Študentský domov sa tak počas celého obdobia štúdia stáva pre vysokoškolákov ich druhým domovom.</a:t>
            </a:r>
            <a:endParaRPr lang="sk-SK" sz="36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sk-SK" sz="3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9172155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704BBCC-03BD-46B8-A1B8-0DAAA48C26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sz="3200" b="1" dirty="0">
                <a:latin typeface="+mn-lt"/>
              </a:rPr>
              <a:t>Lexika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78DD250B-AE0F-45DE-A624-DE3BF3CFAE5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78179" y="1825625"/>
            <a:ext cx="5795773" cy="4351338"/>
          </a:xfrm>
        </p:spPr>
        <p:txBody>
          <a:bodyPr>
            <a:normAutofit/>
          </a:bodyPr>
          <a:lstStyle/>
          <a:p>
            <a:r>
              <a:rPr lang="sk-SK" sz="2400" b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bunka</a:t>
            </a:r>
            <a:r>
              <a:rPr lang="sk-SK" sz="24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 – bývať v bunke</a:t>
            </a:r>
            <a:endParaRPr lang="sk-SK" sz="24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sk-SK" sz="2400" b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domov</a:t>
            </a:r>
            <a:r>
              <a:rPr lang="sk-SK" sz="24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– bývať v študentskom domove (v internáte)</a:t>
            </a:r>
            <a:endParaRPr lang="sk-SK" sz="24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sk-SK" sz="2400" b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domov</a:t>
            </a:r>
            <a:r>
              <a:rPr lang="sk-SK" sz="24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, iba </a:t>
            </a:r>
            <a:r>
              <a:rPr lang="sk-SK" sz="2400" dirty="0" err="1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sing</a:t>
            </a:r>
            <a:r>
              <a:rPr lang="sk-SK" sz="24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. – Ukrajina je môj domov</a:t>
            </a:r>
            <a:endParaRPr lang="sk-SK" sz="24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sk-SK" sz="2400" b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chodba</a:t>
            </a:r>
            <a:r>
              <a:rPr lang="sk-SK" sz="24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, chodby (</a:t>
            </a:r>
            <a:r>
              <a:rPr lang="sk-SK" sz="2400" dirty="0" err="1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plur</a:t>
            </a:r>
            <a:r>
              <a:rPr lang="sk-SK" sz="24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.) – čakať na chodbe</a:t>
            </a:r>
            <a:endParaRPr lang="sk-SK" sz="24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sk-SK" sz="2400" b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lôžko</a:t>
            </a:r>
            <a:r>
              <a:rPr lang="sk-SK" sz="24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, lôžka (</a:t>
            </a:r>
            <a:r>
              <a:rPr lang="sk-SK" sz="2400" dirty="0" err="1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plur</a:t>
            </a:r>
            <a:r>
              <a:rPr lang="sk-SK" sz="24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.) – dvojlôžková izba</a:t>
            </a:r>
            <a:endParaRPr lang="sk-SK" sz="24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sk-SK" dirty="0"/>
          </a:p>
        </p:txBody>
      </p:sp>
      <p:pic>
        <p:nvPicPr>
          <p:cNvPr id="6" name="Zástupný objekt pre obsah 5">
            <a:extLst>
              <a:ext uri="{FF2B5EF4-FFF2-40B4-BE49-F238E27FC236}">
                <a16:creationId xmlns:a16="http://schemas.microsoft.com/office/drawing/2014/main" id="{91DA2C9B-99AA-49C2-9A15-0D7C8949E2A2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2974" y="1506569"/>
            <a:ext cx="2555747" cy="1922431"/>
          </a:xfrm>
        </p:spPr>
      </p:pic>
      <p:pic>
        <p:nvPicPr>
          <p:cNvPr id="8" name="Obrázok 7">
            <a:extLst>
              <a:ext uri="{FF2B5EF4-FFF2-40B4-BE49-F238E27FC236}">
                <a16:creationId xmlns:a16="http://schemas.microsoft.com/office/drawing/2014/main" id="{D68CB824-972E-48A6-A796-9573715F3C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2667" y="3581038"/>
            <a:ext cx="2167127" cy="1506044"/>
          </a:xfrm>
          <a:prstGeom prst="rect">
            <a:avLst/>
          </a:prstGeom>
        </p:spPr>
      </p:pic>
      <p:pic>
        <p:nvPicPr>
          <p:cNvPr id="9" name="Obrázok 8">
            <a:extLst>
              <a:ext uri="{FF2B5EF4-FFF2-40B4-BE49-F238E27FC236}">
                <a16:creationId xmlns:a16="http://schemas.microsoft.com/office/drawing/2014/main" id="{FEADB2A6-F27C-4EEB-BB0D-6A75644BC2B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70847" y="3581038"/>
            <a:ext cx="2167127" cy="1506044"/>
          </a:xfrm>
          <a:prstGeom prst="rect">
            <a:avLst/>
          </a:prstGeom>
        </p:spPr>
      </p:pic>
      <p:pic>
        <p:nvPicPr>
          <p:cNvPr id="13" name="Obrázok 12">
            <a:extLst>
              <a:ext uri="{FF2B5EF4-FFF2-40B4-BE49-F238E27FC236}">
                <a16:creationId xmlns:a16="http://schemas.microsoft.com/office/drawing/2014/main" id="{1ED32AF9-A2FD-4A8B-A669-207DFA9C7DF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9817" y="5087082"/>
            <a:ext cx="2085023" cy="1543514"/>
          </a:xfrm>
          <a:prstGeom prst="rect">
            <a:avLst/>
          </a:prstGeom>
        </p:spPr>
      </p:pic>
      <p:pic>
        <p:nvPicPr>
          <p:cNvPr id="15" name="Obrázok 14">
            <a:extLst>
              <a:ext uri="{FF2B5EF4-FFF2-40B4-BE49-F238E27FC236}">
                <a16:creationId xmlns:a16="http://schemas.microsoft.com/office/drawing/2014/main" id="{826DC6F9-33E8-40EC-B09C-638C097C6D7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6858" y="5087082"/>
            <a:ext cx="1975104" cy="1521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86268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5DAA4D0-2A48-4A8B-9DA7-F75FCE6222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sz="3200" b="1" dirty="0">
                <a:latin typeface="+mn-lt"/>
              </a:rPr>
              <a:t>Lexika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FFD9BFB6-B108-4733-803E-895A3082D2C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399032"/>
            <a:ext cx="5580888" cy="5330952"/>
          </a:xfrm>
        </p:spPr>
        <p:txBody>
          <a:bodyPr>
            <a:normAutofit fontScale="77500" lnSpcReduction="20000"/>
          </a:bodyPr>
          <a:lstStyle/>
          <a:p>
            <a:r>
              <a:rPr lang="sk-SK" sz="2600" b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vysokoškolský areál</a:t>
            </a:r>
            <a:r>
              <a:rPr lang="sk-SK" sz="26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lvl="1"/>
            <a:r>
              <a:rPr lang="sk-SK" sz="22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vysokoškolské areály (</a:t>
            </a:r>
            <a:r>
              <a:rPr lang="sk-SK" sz="2200" dirty="0" err="1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plur</a:t>
            </a:r>
            <a:r>
              <a:rPr lang="sk-SK" sz="22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.) </a:t>
            </a:r>
          </a:p>
          <a:p>
            <a:pPr lvl="1"/>
            <a:r>
              <a:rPr lang="sk-SK" sz="22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prechádzať sa vo vysokoškolskom areáli</a:t>
            </a:r>
          </a:p>
          <a:p>
            <a:endParaRPr lang="sk-SK" sz="2600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sk-SK" sz="26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výťah</a:t>
            </a:r>
            <a:r>
              <a:rPr lang="sk-SK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lvl="1"/>
            <a:r>
              <a:rPr lang="sk-SK" sz="22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výťahy (</a:t>
            </a:r>
            <a:r>
              <a:rPr lang="sk-SK" sz="22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plur</a:t>
            </a:r>
            <a:r>
              <a:rPr lang="sk-SK" sz="22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.) – privolať výťah</a:t>
            </a:r>
          </a:p>
          <a:p>
            <a:endParaRPr lang="sk-SK" sz="2600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sk-SK" sz="2600" b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poschodie</a:t>
            </a:r>
            <a:r>
              <a:rPr lang="sk-SK" sz="26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lvl="1"/>
            <a:r>
              <a:rPr lang="sk-SK" sz="22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poschodia (</a:t>
            </a:r>
            <a:r>
              <a:rPr lang="sk-SK" sz="2200" dirty="0" err="1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plur</a:t>
            </a:r>
            <a:r>
              <a:rPr lang="sk-SK" sz="22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.)  </a:t>
            </a:r>
          </a:p>
          <a:p>
            <a:pPr lvl="1"/>
            <a:r>
              <a:rPr lang="sk-SK" sz="22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bývať na prvom poschodí</a:t>
            </a:r>
            <a:endParaRPr lang="sk-SK" sz="22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sk-SK" sz="26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sk-SK" sz="2600" b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prízemie</a:t>
            </a:r>
            <a:r>
              <a:rPr lang="sk-SK" sz="26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	</a:t>
            </a:r>
          </a:p>
          <a:p>
            <a:pPr lvl="1"/>
            <a:r>
              <a:rPr lang="sk-SK" sz="22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prízemia (</a:t>
            </a:r>
            <a:r>
              <a:rPr lang="sk-SK" sz="2200" dirty="0" err="1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plur</a:t>
            </a:r>
            <a:r>
              <a:rPr lang="sk-SK" sz="22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.) </a:t>
            </a:r>
          </a:p>
          <a:p>
            <a:pPr lvl="1"/>
            <a:r>
              <a:rPr lang="sk-SK" sz="22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bývať na prízemí</a:t>
            </a:r>
            <a:endParaRPr lang="sk-SK" sz="22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sk-SK" sz="26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sk-SK" sz="2600" b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suterén</a:t>
            </a:r>
            <a:r>
              <a:rPr lang="sk-SK" sz="26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	</a:t>
            </a:r>
          </a:p>
          <a:p>
            <a:pPr lvl="1"/>
            <a:r>
              <a:rPr lang="sk-SK" sz="22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suterény (</a:t>
            </a:r>
            <a:r>
              <a:rPr lang="sk-SK" sz="2200" dirty="0" err="1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plur</a:t>
            </a:r>
            <a:r>
              <a:rPr lang="sk-SK" sz="22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.) </a:t>
            </a:r>
          </a:p>
          <a:p>
            <a:pPr lvl="1"/>
            <a:r>
              <a:rPr lang="sk-SK" sz="22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ísť do suterénu</a:t>
            </a:r>
            <a:endParaRPr lang="sk-SK" sz="22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sk-SK" dirty="0"/>
          </a:p>
        </p:txBody>
      </p:sp>
      <p:pic>
        <p:nvPicPr>
          <p:cNvPr id="6" name="Zástupný objekt pre obsah 5">
            <a:extLst>
              <a:ext uri="{FF2B5EF4-FFF2-40B4-BE49-F238E27FC236}">
                <a16:creationId xmlns:a16="http://schemas.microsoft.com/office/drawing/2014/main" id="{FDC8D10F-3504-477F-9B24-4EEB24BE8763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9268" y="4412705"/>
            <a:ext cx="2025396" cy="2445295"/>
          </a:xfrm>
        </p:spPr>
      </p:pic>
      <p:pic>
        <p:nvPicPr>
          <p:cNvPr id="8" name="Obrázok 7">
            <a:extLst>
              <a:ext uri="{FF2B5EF4-FFF2-40B4-BE49-F238E27FC236}">
                <a16:creationId xmlns:a16="http://schemas.microsoft.com/office/drawing/2014/main" id="{A7DF364A-745A-4518-826F-A85472F4CFA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9290" y="2481872"/>
            <a:ext cx="4886325" cy="1943100"/>
          </a:xfrm>
          <a:prstGeom prst="rect">
            <a:avLst/>
          </a:prstGeom>
        </p:spPr>
      </p:pic>
      <p:pic>
        <p:nvPicPr>
          <p:cNvPr id="10" name="Obrázok 9">
            <a:extLst>
              <a:ext uri="{FF2B5EF4-FFF2-40B4-BE49-F238E27FC236}">
                <a16:creationId xmlns:a16="http://schemas.microsoft.com/office/drawing/2014/main" id="{AA70AEB8-BD80-4E15-8498-1818B89294E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8672" y="48844"/>
            <a:ext cx="4087559" cy="24315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37971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2462C7A-719C-4E7E-B0D3-A735C75BE3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sz="2400" i="1" dirty="0">
                <a:solidFill>
                  <a:srgbClr val="FF0000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dvaja</a:t>
            </a:r>
            <a:r>
              <a:rPr lang="sk-SK" sz="2400" i="1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– </a:t>
            </a:r>
            <a:r>
              <a:rPr lang="sk-SK" sz="2400" i="1" dirty="0">
                <a:solidFill>
                  <a:srgbClr val="FF0000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ubytovací preukaz </a:t>
            </a:r>
            <a:r>
              <a:rPr lang="sk-SK" sz="2400" i="1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– </a:t>
            </a:r>
            <a:r>
              <a:rPr lang="sk-SK" sz="2400" i="1" dirty="0">
                <a:solidFill>
                  <a:srgbClr val="FF0000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študentský domov </a:t>
            </a:r>
            <a:r>
              <a:rPr lang="sk-SK" sz="2400" i="1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–</a:t>
            </a:r>
            <a:r>
              <a:rPr lang="sk-SK" sz="2400" i="1" dirty="0">
                <a:solidFill>
                  <a:srgbClr val="FF0000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tri </a:t>
            </a:r>
            <a:r>
              <a:rPr lang="sk-SK" sz="2400" i="1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– </a:t>
            </a:r>
            <a:r>
              <a:rPr lang="sk-SK" sz="2400" i="1" dirty="0">
                <a:solidFill>
                  <a:srgbClr val="FF0000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štvorlôžkovej</a:t>
            </a:r>
            <a:r>
              <a:rPr lang="sk-SK" sz="2400" i="1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– </a:t>
            </a:r>
            <a:r>
              <a:rPr lang="sk-SK" sz="2400" i="1" dirty="0">
                <a:solidFill>
                  <a:srgbClr val="FF0000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dve</a:t>
            </a:r>
            <a:r>
              <a:rPr lang="sk-SK" sz="2400" i="1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– </a:t>
            </a:r>
            <a:r>
              <a:rPr lang="sk-SK" sz="2400" i="1" dirty="0">
                <a:solidFill>
                  <a:srgbClr val="FF0000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starý</a:t>
            </a:r>
            <a:r>
              <a:rPr lang="sk-SK" sz="2400" i="1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– </a:t>
            </a:r>
            <a:r>
              <a:rPr lang="sk-SK" sz="2400" i="1" dirty="0">
                <a:solidFill>
                  <a:srgbClr val="FF0000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traja</a:t>
            </a:r>
            <a:r>
              <a:rPr lang="sk-SK" sz="2400" i="1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– </a:t>
            </a:r>
            <a:r>
              <a:rPr lang="sk-SK" sz="2400" i="1" dirty="0">
                <a:solidFill>
                  <a:srgbClr val="FF0000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nový </a:t>
            </a:r>
            <a:endParaRPr lang="sk-SK" sz="2400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8A000B6F-2024-43D7-8906-E0760FB07F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05256" y="1825624"/>
            <a:ext cx="10448544" cy="4667251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07000"/>
              </a:lnSpc>
              <a:spcAft>
                <a:spcPts val="800"/>
              </a:spcAft>
              <a:buNone/>
            </a:pPr>
            <a:endParaRPr lang="sk-SK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sk-SK" sz="2000" b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sk-SK" sz="20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...................................................... Prešovskej univerzity v Prešove má celkovú kapacitu 1 918 miest. </a:t>
            </a:r>
          </a:p>
          <a:p>
            <a:pPr marL="0"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sk-SK" sz="2000" b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sk-SK" sz="20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Vo vysokoškolskom areáli sa nachádzajú dva internáty – študenti ich volajú ........................... a ................................... internát. </a:t>
            </a:r>
          </a:p>
          <a:p>
            <a:pPr marL="0"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sk-SK" sz="2000" b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sk-SK" sz="20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Na dvojlôžkovej izbe môžu bývať ............................ študenti alebo .................... študentky, na trojlôžkovej izbe môžu bývať .............................. študenti alebo ................... študentky a na ......................................... izbe môžu bývať štyria študenti alebo štyri študentky. </a:t>
            </a:r>
          </a:p>
          <a:p>
            <a:pPr marL="0"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sk-SK" sz="2000" b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4 </a:t>
            </a:r>
            <a:r>
              <a:rPr lang="sk-SK" sz="20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Vysokoškoláci, ktorí bývajú na internáte, musia mať ................................................................. . 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sk-SK" sz="20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4391841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846E1B8-A23F-4F22-9950-D4983A20B9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" y="681037"/>
            <a:ext cx="11859768" cy="1325563"/>
          </a:xfrm>
        </p:spPr>
        <p:txBody>
          <a:bodyPr>
            <a:normAutofit/>
          </a:bodyPr>
          <a:lstStyle/>
          <a:p>
            <a:r>
              <a:rPr lang="sk-SK" sz="2400" i="1" dirty="0">
                <a:solidFill>
                  <a:srgbClr val="FF0000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folklórny súbor </a:t>
            </a:r>
            <a:r>
              <a:rPr lang="sk-SK" sz="2400" i="1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– </a:t>
            </a:r>
            <a:r>
              <a:rPr lang="sk-SK" sz="2400" i="1" dirty="0">
                <a:solidFill>
                  <a:srgbClr val="FF0000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voľný čas </a:t>
            </a:r>
            <a:r>
              <a:rPr lang="sk-SK" sz="2400" i="1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– </a:t>
            </a:r>
            <a:r>
              <a:rPr lang="sk-SK" sz="2400" i="1" dirty="0">
                <a:solidFill>
                  <a:srgbClr val="FF0000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študentská polícia </a:t>
            </a:r>
            <a:r>
              <a:rPr lang="sk-SK" sz="2400" i="1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– </a:t>
            </a:r>
            <a:r>
              <a:rPr lang="sk-SK" sz="2400" i="1" dirty="0">
                <a:solidFill>
                  <a:srgbClr val="FF0000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druhý domov </a:t>
            </a:r>
            <a:r>
              <a:rPr lang="sk-SK" sz="2400" i="1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– </a:t>
            </a:r>
            <a:r>
              <a:rPr lang="sk-SK" sz="2400" i="1" dirty="0" err="1">
                <a:solidFill>
                  <a:srgbClr val="FF0000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chodbovice</a:t>
            </a:r>
            <a:r>
              <a:rPr lang="sk-SK" sz="2400" i="1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– </a:t>
            </a:r>
            <a:r>
              <a:rPr lang="sk-SK" sz="2400" i="1" dirty="0">
                <a:solidFill>
                  <a:srgbClr val="FF0000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divadelný súbor</a:t>
            </a:r>
            <a:endParaRPr lang="sk-SK" sz="2400" dirty="0">
              <a:latin typeface="+mn-lt"/>
            </a:endParaRP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8472C952-2A4E-420B-A6A5-D8E32D8BDD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endParaRPr lang="sk-SK" sz="2000" b="1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sk-SK" sz="2000" b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sk-SK" sz="20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Študentov na vrátnici kontroluje ...................................................... . </a:t>
            </a: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sk-SK" sz="2000" b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sk-SK" sz="20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Na internáte je spoločenská miestnosť, kde môžu tráviť svoj ............................................. . </a:t>
            </a: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sk-SK" sz="2000" b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sk-SK" sz="20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V priestoroch internátu pravidelne nacvičuje ............................. a ........................................ Torysa. </a:t>
            </a: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sk-SK" sz="2000" b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sk-SK" sz="20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Ubytovaní študenti často organizujú aj populárne ............................. . </a:t>
            </a: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sk-SK" sz="2000" b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sk-SK" sz="20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Internát je pre študentov ............................................. .</a:t>
            </a:r>
            <a:endParaRPr lang="sk-SK" sz="20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8564088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ADCF1CE-EA8F-49F4-86F5-62F3EBDB2F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6760" y="365125"/>
            <a:ext cx="10515600" cy="1325563"/>
          </a:xfrm>
        </p:spPr>
        <p:txBody>
          <a:bodyPr>
            <a:normAutofit/>
          </a:bodyPr>
          <a:lstStyle/>
          <a:p>
            <a:r>
              <a:rPr lang="sk-SK" sz="3200" b="1" dirty="0">
                <a:latin typeface="+mn-lt"/>
              </a:rPr>
              <a:t>Opravte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9685F884-ADD3-4D12-848C-239E1E4476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66725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k-SK" sz="2000" i="1" dirty="0">
                <a:solidFill>
                  <a:srgbClr val="FF0000"/>
                </a:solidFill>
                <a:effectLst/>
                <a:ea typeface="Calibri" panose="020F0502020204030204" pitchFamily="34" charset="0"/>
              </a:rPr>
              <a:t>1</a:t>
            </a:r>
            <a:r>
              <a:rPr lang="sk-SK" sz="2000" i="1" dirty="0">
                <a:effectLst/>
                <a:ea typeface="Calibri" panose="020F0502020204030204" pitchFamily="34" charset="0"/>
              </a:rPr>
              <a:t> Toto </a:t>
            </a:r>
            <a:r>
              <a:rPr lang="sk-SK" sz="2000" b="1" i="1" dirty="0">
                <a:effectLst/>
                <a:ea typeface="Calibri" panose="020F0502020204030204" pitchFamily="34" charset="0"/>
              </a:rPr>
              <a:t>je/sú</a:t>
            </a:r>
            <a:r>
              <a:rPr lang="sk-SK" sz="2000" i="1" dirty="0">
                <a:effectLst/>
                <a:ea typeface="Calibri" panose="020F0502020204030204" pitchFamily="34" charset="0"/>
              </a:rPr>
              <a:t> izby na novom internáte </a:t>
            </a:r>
            <a:r>
              <a:rPr lang="sk-SK" sz="2000" b="1" i="1" dirty="0">
                <a:effectLst/>
                <a:ea typeface="Calibri" panose="020F0502020204030204" pitchFamily="34" charset="0"/>
              </a:rPr>
              <a:t>na/v</a:t>
            </a:r>
            <a:r>
              <a:rPr lang="sk-SK" sz="2000" i="1" dirty="0">
                <a:effectLst/>
                <a:ea typeface="Calibri" panose="020F0502020204030204" pitchFamily="34" charset="0"/>
              </a:rPr>
              <a:t> Ulici 17. novembra.</a:t>
            </a:r>
          </a:p>
          <a:p>
            <a:pPr marL="0" indent="0">
              <a:buNone/>
            </a:pPr>
            <a:r>
              <a:rPr lang="sk-SK" sz="2000" i="1" dirty="0">
                <a:effectLst/>
                <a:ea typeface="Calibri" panose="020F0502020204030204" pitchFamily="34" charset="0"/>
              </a:rPr>
              <a:t> Toto </a:t>
            </a:r>
            <a:r>
              <a:rPr lang="sk-SK" sz="2000" b="1" i="1" strike="sngStrike" dirty="0">
                <a:effectLst/>
                <a:ea typeface="Calibri" panose="020F0502020204030204" pitchFamily="34" charset="0"/>
              </a:rPr>
              <a:t>je</a:t>
            </a:r>
            <a:r>
              <a:rPr lang="sk-SK" sz="2000" b="1" i="1" dirty="0">
                <a:effectLst/>
                <a:ea typeface="Calibri" panose="020F0502020204030204" pitchFamily="34" charset="0"/>
              </a:rPr>
              <a:t>/sú</a:t>
            </a:r>
            <a:r>
              <a:rPr lang="sk-SK" sz="2000" i="1" dirty="0">
                <a:effectLst/>
                <a:ea typeface="Calibri" panose="020F0502020204030204" pitchFamily="34" charset="0"/>
              </a:rPr>
              <a:t> izby na novom internáte </a:t>
            </a:r>
            <a:r>
              <a:rPr lang="sk-SK" sz="2000" b="1" i="1" dirty="0">
                <a:effectLst/>
                <a:ea typeface="Calibri" panose="020F0502020204030204" pitchFamily="34" charset="0"/>
              </a:rPr>
              <a:t>na/</a:t>
            </a:r>
            <a:r>
              <a:rPr lang="sk-SK" sz="2000" b="1" i="1" strike="sngStrike" dirty="0">
                <a:effectLst/>
                <a:ea typeface="Calibri" panose="020F0502020204030204" pitchFamily="34" charset="0"/>
              </a:rPr>
              <a:t>v</a:t>
            </a:r>
            <a:r>
              <a:rPr lang="sk-SK" sz="2000" i="1" dirty="0">
                <a:effectLst/>
                <a:ea typeface="Calibri" panose="020F0502020204030204" pitchFamily="34" charset="0"/>
              </a:rPr>
              <a:t> Ulici 17. novembra.</a:t>
            </a:r>
          </a:p>
          <a:p>
            <a:pPr marL="0" indent="0">
              <a:buNone/>
            </a:pPr>
            <a:endParaRPr lang="sk-SK" sz="2000" dirty="0">
              <a:solidFill>
                <a:srgbClr val="FF0000"/>
              </a:solidFill>
              <a:effectLst/>
              <a:ea typeface="Calibri" panose="020F0502020204030204" pitchFamily="34" charset="0"/>
            </a:endParaRPr>
          </a:p>
          <a:p>
            <a:pPr marL="0" indent="0">
              <a:buNone/>
            </a:pPr>
            <a:r>
              <a:rPr lang="sk-SK" sz="2000" dirty="0">
                <a:solidFill>
                  <a:srgbClr val="FF0000"/>
                </a:solidFill>
                <a:effectLst/>
                <a:ea typeface="Calibri" panose="020F0502020204030204" pitchFamily="34" charset="0"/>
              </a:rPr>
              <a:t>2</a:t>
            </a:r>
            <a:r>
              <a:rPr lang="sk-SK" sz="2000" dirty="0">
                <a:effectLst/>
                <a:ea typeface="Calibri" panose="020F0502020204030204" pitchFamily="34" charset="0"/>
              </a:rPr>
              <a:t> Jedna izba je dvojlôžková a </a:t>
            </a:r>
            <a:r>
              <a:rPr lang="sk-SK" sz="2000" b="1" dirty="0">
                <a:effectLst/>
                <a:ea typeface="Calibri" panose="020F0502020204030204" pitchFamily="34" charset="0"/>
              </a:rPr>
              <a:t>druhý/druhá</a:t>
            </a:r>
            <a:r>
              <a:rPr lang="sk-SK" sz="2000" dirty="0">
                <a:effectLst/>
                <a:ea typeface="Calibri" panose="020F0502020204030204" pitchFamily="34" charset="0"/>
              </a:rPr>
              <a:t> trojlôžková. </a:t>
            </a:r>
          </a:p>
          <a:p>
            <a:pPr marL="0" indent="0">
              <a:buNone/>
            </a:pPr>
            <a:r>
              <a:rPr lang="sk-SK" sz="2000" dirty="0">
                <a:solidFill>
                  <a:srgbClr val="FF0000"/>
                </a:solidFill>
                <a:effectLst/>
                <a:ea typeface="Calibri" panose="020F0502020204030204" pitchFamily="34" charset="0"/>
              </a:rPr>
              <a:t>3</a:t>
            </a:r>
            <a:r>
              <a:rPr lang="sk-SK" sz="2000" dirty="0">
                <a:effectLst/>
                <a:ea typeface="Calibri" panose="020F0502020204030204" pitchFamily="34" charset="0"/>
              </a:rPr>
              <a:t> V izbách sa nachádzajú dve alebo tri </a:t>
            </a:r>
            <a:r>
              <a:rPr lang="sk-SK" sz="2000" b="1" dirty="0">
                <a:effectLst/>
                <a:ea typeface="Calibri" panose="020F0502020204030204" pitchFamily="34" charset="0"/>
              </a:rPr>
              <a:t>lôžka/postele</a:t>
            </a:r>
            <a:r>
              <a:rPr lang="sk-SK" sz="2000" dirty="0">
                <a:effectLst/>
                <a:ea typeface="Calibri" panose="020F0502020204030204" pitchFamily="34" charset="0"/>
              </a:rPr>
              <a:t> a </a:t>
            </a:r>
            <a:r>
              <a:rPr lang="sk-SK" sz="2000" b="1" dirty="0">
                <a:effectLst/>
                <a:ea typeface="Calibri" panose="020F0502020204030204" pitchFamily="34" charset="0"/>
              </a:rPr>
              <a:t>takže/tiež</a:t>
            </a:r>
            <a:r>
              <a:rPr lang="sk-SK" sz="2000" dirty="0">
                <a:effectLst/>
                <a:ea typeface="Calibri" panose="020F0502020204030204" pitchFamily="34" charset="0"/>
              </a:rPr>
              <a:t> je tu </a:t>
            </a:r>
            <a:r>
              <a:rPr lang="sk-SK" sz="2000" b="1" dirty="0">
                <a:effectLst/>
                <a:ea typeface="Calibri" panose="020F0502020204030204" pitchFamily="34" charset="0"/>
              </a:rPr>
              <a:t>drevený/drevení</a:t>
            </a:r>
            <a:r>
              <a:rPr lang="sk-SK" sz="2000" dirty="0">
                <a:effectLst/>
                <a:ea typeface="Calibri" panose="020F0502020204030204" pitchFamily="34" charset="0"/>
              </a:rPr>
              <a:t> nábytok. </a:t>
            </a:r>
          </a:p>
          <a:p>
            <a:pPr marL="0" indent="0">
              <a:buNone/>
            </a:pPr>
            <a:r>
              <a:rPr lang="sk-SK" sz="2000" dirty="0">
                <a:solidFill>
                  <a:srgbClr val="FF0000"/>
                </a:solidFill>
                <a:effectLst/>
                <a:ea typeface="Calibri" panose="020F0502020204030204" pitchFamily="34" charset="0"/>
              </a:rPr>
              <a:t>4</a:t>
            </a:r>
            <a:r>
              <a:rPr lang="sk-SK" sz="2000" dirty="0">
                <a:effectLst/>
                <a:ea typeface="Calibri" panose="020F0502020204030204" pitchFamily="34" charset="0"/>
              </a:rPr>
              <a:t> V rohu pri dverách je veľká hnedá </a:t>
            </a:r>
            <a:r>
              <a:rPr lang="sk-SK" sz="2000" b="1" dirty="0" err="1">
                <a:effectLst/>
                <a:ea typeface="Calibri" panose="020F0502020204030204" pitchFamily="34" charset="0"/>
              </a:rPr>
              <a:t>skriň</a:t>
            </a:r>
            <a:r>
              <a:rPr lang="sk-SK" sz="2000" b="1" dirty="0">
                <a:effectLst/>
                <a:ea typeface="Calibri" panose="020F0502020204030204" pitchFamily="34" charset="0"/>
              </a:rPr>
              <a:t>/skriňa </a:t>
            </a:r>
            <a:r>
              <a:rPr lang="sk-SK" sz="2000" dirty="0">
                <a:effectLst/>
                <a:ea typeface="Calibri" panose="020F0502020204030204" pitchFamily="34" charset="0"/>
              </a:rPr>
              <a:t>na oblečenie, vedľa nej sú tri </a:t>
            </a:r>
            <a:r>
              <a:rPr lang="sk-SK" sz="2000" b="1" dirty="0">
                <a:effectLst/>
                <a:ea typeface="Calibri" panose="020F0502020204030204" pitchFamily="34" charset="0"/>
              </a:rPr>
              <a:t>skrinky/skrinke</a:t>
            </a:r>
            <a:r>
              <a:rPr lang="sk-SK" sz="2000" dirty="0">
                <a:effectLst/>
                <a:ea typeface="Calibri" panose="020F0502020204030204" pitchFamily="34" charset="0"/>
              </a:rPr>
              <a:t> na kľúč, v strede izby je písací </a:t>
            </a:r>
            <a:r>
              <a:rPr lang="sk-SK" sz="2000" b="1" dirty="0" err="1">
                <a:effectLst/>
                <a:ea typeface="Calibri" panose="020F0502020204030204" pitchFamily="34" charset="0"/>
              </a:rPr>
              <a:t>stol</a:t>
            </a:r>
            <a:r>
              <a:rPr lang="sk-SK" sz="2000" b="1" dirty="0">
                <a:effectLst/>
                <a:ea typeface="Calibri" panose="020F0502020204030204" pitchFamily="34" charset="0"/>
              </a:rPr>
              <a:t>/stôl </a:t>
            </a:r>
            <a:r>
              <a:rPr lang="sk-SK" sz="2000" dirty="0">
                <a:effectLst/>
                <a:ea typeface="Calibri" panose="020F0502020204030204" pitchFamily="34" charset="0"/>
              </a:rPr>
              <a:t>a</a:t>
            </a:r>
            <a:r>
              <a:rPr lang="sk-SK" sz="2000" b="1" dirty="0">
                <a:effectLst/>
                <a:ea typeface="Calibri" panose="020F0502020204030204" pitchFamily="34" charset="0"/>
              </a:rPr>
              <a:t> hnedá/hnedé</a:t>
            </a:r>
            <a:r>
              <a:rPr lang="sk-SK" sz="2000" dirty="0">
                <a:effectLst/>
                <a:ea typeface="Calibri" panose="020F0502020204030204" pitchFamily="34" charset="0"/>
              </a:rPr>
              <a:t> stoličky. </a:t>
            </a:r>
          </a:p>
          <a:p>
            <a:pPr marL="0" indent="0">
              <a:buNone/>
            </a:pPr>
            <a:r>
              <a:rPr lang="sk-SK" sz="2000" dirty="0">
                <a:solidFill>
                  <a:srgbClr val="FF0000"/>
                </a:solidFill>
                <a:effectLst/>
                <a:ea typeface="Calibri" panose="020F0502020204030204" pitchFamily="34" charset="0"/>
              </a:rPr>
              <a:t>5</a:t>
            </a:r>
            <a:r>
              <a:rPr lang="sk-SK" sz="2000" dirty="0">
                <a:effectLst/>
                <a:ea typeface="Calibri" panose="020F0502020204030204" pitchFamily="34" charset="0"/>
              </a:rPr>
              <a:t> Študentom chýbajú vlastné </a:t>
            </a:r>
            <a:r>
              <a:rPr lang="sk-SK" sz="2000" b="1" dirty="0">
                <a:effectLst/>
                <a:ea typeface="Calibri" panose="020F0502020204030204" pitchFamily="34" charset="0"/>
              </a:rPr>
              <a:t>stoly/</a:t>
            </a:r>
            <a:r>
              <a:rPr lang="sk-SK" sz="2000" b="1" dirty="0" err="1">
                <a:effectLst/>
                <a:ea typeface="Calibri" panose="020F0502020204030204" pitchFamily="34" charset="0"/>
              </a:rPr>
              <a:t>stôly</a:t>
            </a:r>
            <a:r>
              <a:rPr lang="sk-SK" sz="2000" dirty="0">
                <a:effectLst/>
                <a:ea typeface="Calibri" panose="020F0502020204030204" pitchFamily="34" charset="0"/>
              </a:rPr>
              <a:t>, v každej izbe je iba jeden, nemajú ani nočný </a:t>
            </a:r>
            <a:r>
              <a:rPr lang="sk-SK" sz="2000" b="1" dirty="0">
                <a:effectLst/>
                <a:ea typeface="Calibri" panose="020F0502020204030204" pitchFamily="34" charset="0"/>
              </a:rPr>
              <a:t>stolík/</a:t>
            </a:r>
            <a:r>
              <a:rPr lang="sk-SK" sz="2000" b="1" dirty="0" err="1">
                <a:effectLst/>
                <a:ea typeface="Calibri" panose="020F0502020204030204" pitchFamily="34" charset="0"/>
              </a:rPr>
              <a:t>stôlík</a:t>
            </a:r>
            <a:r>
              <a:rPr lang="sk-SK" sz="2000" dirty="0">
                <a:effectLst/>
                <a:ea typeface="Calibri" panose="020F0502020204030204" pitchFamily="34" charset="0"/>
              </a:rPr>
              <a:t>.</a:t>
            </a:r>
          </a:p>
          <a:p>
            <a:pPr marL="0" indent="0">
              <a:buNone/>
            </a:pPr>
            <a:r>
              <a:rPr lang="sk-SK" sz="2000" b="1" dirty="0">
                <a:solidFill>
                  <a:srgbClr val="FF0000"/>
                </a:solidFill>
                <a:effectLst/>
                <a:ea typeface="Calibri" panose="020F0502020204030204" pitchFamily="34" charset="0"/>
              </a:rPr>
              <a:t>6</a:t>
            </a:r>
            <a:r>
              <a:rPr lang="sk-SK" sz="2000" b="1" dirty="0">
                <a:effectLst/>
                <a:ea typeface="Calibri" panose="020F0502020204030204" pitchFamily="34" charset="0"/>
              </a:rPr>
              <a:t> Balkóna/Balkón</a:t>
            </a:r>
            <a:r>
              <a:rPr lang="sk-SK" sz="2000" dirty="0">
                <a:effectLst/>
                <a:ea typeface="Calibri" panose="020F0502020204030204" pitchFamily="34" charset="0"/>
              </a:rPr>
              <a:t> je iba v niektorých izbách. </a:t>
            </a:r>
          </a:p>
          <a:p>
            <a:pPr marL="0" indent="0">
              <a:buNone/>
            </a:pPr>
            <a:r>
              <a:rPr lang="sk-SK" sz="2000" dirty="0">
                <a:solidFill>
                  <a:srgbClr val="FF0000"/>
                </a:solidFill>
                <a:effectLst/>
                <a:ea typeface="Calibri" panose="020F0502020204030204" pitchFamily="34" charset="0"/>
              </a:rPr>
              <a:t>7</a:t>
            </a:r>
            <a:r>
              <a:rPr lang="sk-SK" sz="2000" dirty="0">
                <a:effectLst/>
                <a:ea typeface="Calibri" panose="020F0502020204030204" pitchFamily="34" charset="0"/>
              </a:rPr>
              <a:t> Z okna je však pekný </a:t>
            </a:r>
            <a:r>
              <a:rPr lang="sk-SK" sz="2000" b="1" dirty="0">
                <a:effectLst/>
                <a:ea typeface="Calibri" panose="020F0502020204030204" pitchFamily="34" charset="0"/>
              </a:rPr>
              <a:t>výhľad/výzor</a:t>
            </a:r>
            <a:r>
              <a:rPr lang="sk-SK" sz="2000" dirty="0">
                <a:effectLst/>
                <a:ea typeface="Calibri" panose="020F0502020204030204" pitchFamily="34" charset="0"/>
              </a:rPr>
              <a:t> na prešovskú Kalváriu alebo na vysokoškolský areál. </a:t>
            </a:r>
          </a:p>
          <a:p>
            <a:pPr marL="0" indent="0">
              <a:buNone/>
            </a:pPr>
            <a:r>
              <a:rPr lang="sk-SK" sz="2000" dirty="0">
                <a:solidFill>
                  <a:srgbClr val="FF0000"/>
                </a:solidFill>
                <a:effectLst/>
                <a:ea typeface="Calibri" panose="020F0502020204030204" pitchFamily="34" charset="0"/>
              </a:rPr>
              <a:t>8</a:t>
            </a:r>
            <a:r>
              <a:rPr lang="sk-SK" sz="2000" dirty="0">
                <a:effectLst/>
                <a:ea typeface="Calibri" panose="020F0502020204030204" pitchFamily="34" charset="0"/>
              </a:rPr>
              <a:t> Steny sú </a:t>
            </a:r>
            <a:r>
              <a:rPr lang="sk-SK" sz="2000" b="1" dirty="0">
                <a:effectLst/>
                <a:ea typeface="Calibri" panose="020F0502020204030204" pitchFamily="34" charset="0"/>
              </a:rPr>
              <a:t>biele/biely</a:t>
            </a:r>
            <a:r>
              <a:rPr lang="sk-SK" sz="2000" dirty="0">
                <a:effectLst/>
                <a:ea typeface="Calibri" panose="020F0502020204030204" pitchFamily="34" charset="0"/>
              </a:rPr>
              <a:t>, preto je izba svetlá, hoci </a:t>
            </a:r>
            <a:r>
              <a:rPr lang="sk-SK" sz="2000" b="1" dirty="0" err="1">
                <a:effectLst/>
                <a:ea typeface="Calibri" panose="020F0502020204030204" pitchFamily="34" charset="0"/>
              </a:rPr>
              <a:t>nieje</a:t>
            </a:r>
            <a:r>
              <a:rPr lang="sk-SK" sz="2000" b="1" dirty="0">
                <a:effectLst/>
                <a:ea typeface="Calibri" panose="020F0502020204030204" pitchFamily="34" charset="0"/>
              </a:rPr>
              <a:t>/nie je</a:t>
            </a:r>
            <a:r>
              <a:rPr lang="sk-SK" sz="2000" dirty="0">
                <a:effectLst/>
                <a:ea typeface="Calibri" panose="020F0502020204030204" pitchFamily="34" charset="0"/>
              </a:rPr>
              <a:t> priestranná. </a:t>
            </a:r>
          </a:p>
        </p:txBody>
      </p:sp>
    </p:spTree>
    <p:extLst>
      <p:ext uri="{BB962C8B-B14F-4D97-AF65-F5344CB8AC3E}">
        <p14:creationId xmlns:p14="http://schemas.microsoft.com/office/powerpoint/2010/main" val="27720154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D20535E-CB32-4ED5-A900-171CA789AD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F4453CC2-849A-49DA-833B-A81B2A831B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14413" y="615950"/>
            <a:ext cx="5157787" cy="823912"/>
          </a:xfrm>
        </p:spPr>
        <p:txBody>
          <a:bodyPr/>
          <a:lstStyle/>
          <a:p>
            <a:r>
              <a:rPr lang="sk-SK" dirty="0"/>
              <a:t>Kalvária Prešov</a:t>
            </a:r>
          </a:p>
        </p:txBody>
      </p:sp>
      <p:pic>
        <p:nvPicPr>
          <p:cNvPr id="8" name="Zástupný objekt pre obsah 7">
            <a:extLst>
              <a:ext uri="{FF2B5EF4-FFF2-40B4-BE49-F238E27FC236}">
                <a16:creationId xmlns:a16="http://schemas.microsoft.com/office/drawing/2014/main" id="{1F0B2FBA-684C-4911-B20B-BD3596F21C99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2794" y="2097881"/>
            <a:ext cx="3462889" cy="4498975"/>
          </a:xfrm>
        </p:spPr>
      </p:pic>
      <p:sp>
        <p:nvSpPr>
          <p:cNvPr id="5" name="Zástupný text 4">
            <a:extLst>
              <a:ext uri="{FF2B5EF4-FFF2-40B4-BE49-F238E27FC236}">
                <a16:creationId xmlns:a16="http://schemas.microsoft.com/office/drawing/2014/main" id="{9CFB5355-17C6-4E39-8B16-943F1C1BA23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46825" y="615950"/>
            <a:ext cx="5183188" cy="823912"/>
          </a:xfrm>
        </p:spPr>
        <p:txBody>
          <a:bodyPr/>
          <a:lstStyle/>
          <a:p>
            <a:r>
              <a:rPr lang="sk-SK" dirty="0"/>
              <a:t>Kalvária Banská Štiavnica</a:t>
            </a:r>
          </a:p>
        </p:txBody>
      </p:sp>
      <p:pic>
        <p:nvPicPr>
          <p:cNvPr id="10" name="Zástupný objekt pre obsah 9">
            <a:extLst>
              <a:ext uri="{FF2B5EF4-FFF2-40B4-BE49-F238E27FC236}">
                <a16:creationId xmlns:a16="http://schemas.microsoft.com/office/drawing/2014/main" id="{6FEB7256-BB40-43A1-AB24-430AF1FFCE34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9481" y="2097881"/>
            <a:ext cx="2990088" cy="4526980"/>
          </a:xfrm>
        </p:spPr>
      </p:pic>
    </p:spTree>
    <p:extLst>
      <p:ext uri="{BB962C8B-B14F-4D97-AF65-F5344CB8AC3E}">
        <p14:creationId xmlns:p14="http://schemas.microsoft.com/office/powerpoint/2010/main" val="37131781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4439F14-03C2-4D90-B4B6-C04AF897C8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sz="3200" b="1" dirty="0">
                <a:latin typeface="+mn-lt"/>
              </a:rPr>
              <a:t>Opravte</a:t>
            </a:r>
            <a:endParaRPr lang="sk-SK" sz="3200" dirty="0"/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287605ED-A08E-4E79-B207-D3251975BD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792968" cy="4351338"/>
          </a:xfrm>
        </p:spPr>
        <p:txBody>
          <a:bodyPr/>
          <a:lstStyle/>
          <a:p>
            <a:pPr marL="0" indent="0">
              <a:buNone/>
            </a:pPr>
            <a:r>
              <a:rPr lang="sk-SK" sz="2400" dirty="0">
                <a:solidFill>
                  <a:srgbClr val="FF0000"/>
                </a:solidFill>
                <a:effectLst/>
                <a:ea typeface="Calibri" panose="020F0502020204030204" pitchFamily="34" charset="0"/>
              </a:rPr>
              <a:t>1</a:t>
            </a:r>
            <a:r>
              <a:rPr lang="sk-SK" sz="2400" dirty="0">
                <a:effectLst/>
                <a:ea typeface="Calibri" panose="020F0502020204030204" pitchFamily="34" charset="0"/>
              </a:rPr>
              <a:t> Postele </a:t>
            </a:r>
            <a:r>
              <a:rPr lang="sk-SK" sz="2400" b="1" dirty="0" err="1">
                <a:effectLst/>
                <a:ea typeface="Calibri" panose="020F0502020204030204" pitchFamily="34" charset="0"/>
              </a:rPr>
              <a:t>niesú</a:t>
            </a:r>
            <a:r>
              <a:rPr lang="sk-SK" sz="2400" b="1" dirty="0">
                <a:effectLst/>
                <a:ea typeface="Calibri" panose="020F0502020204030204" pitchFamily="34" charset="0"/>
              </a:rPr>
              <a:t>/nie sú</a:t>
            </a:r>
            <a:r>
              <a:rPr lang="sk-SK" sz="2400" dirty="0">
                <a:effectLst/>
                <a:ea typeface="Calibri" panose="020F0502020204030204" pitchFamily="34" charset="0"/>
              </a:rPr>
              <a:t> luxusné, ale sú celkom </a:t>
            </a:r>
            <a:r>
              <a:rPr lang="sk-SK" sz="2400" b="1" dirty="0">
                <a:effectLst/>
                <a:ea typeface="Calibri" panose="020F0502020204030204" pitchFamily="34" charset="0"/>
              </a:rPr>
              <a:t>pohodlní/pohodlné</a:t>
            </a:r>
            <a:r>
              <a:rPr lang="sk-SK" sz="2400" dirty="0">
                <a:effectLst/>
                <a:ea typeface="Calibri" panose="020F0502020204030204" pitchFamily="34" charset="0"/>
              </a:rPr>
              <a:t>. </a:t>
            </a:r>
          </a:p>
          <a:p>
            <a:pPr marL="0" indent="0">
              <a:buNone/>
            </a:pPr>
            <a:r>
              <a:rPr lang="sk-SK" sz="2400" dirty="0">
                <a:solidFill>
                  <a:srgbClr val="FF0000"/>
                </a:solidFill>
                <a:effectLst/>
                <a:ea typeface="Calibri" panose="020F0502020204030204" pitchFamily="34" charset="0"/>
              </a:rPr>
              <a:t>2</a:t>
            </a:r>
            <a:r>
              <a:rPr lang="sk-SK" sz="2400" dirty="0">
                <a:effectLst/>
                <a:ea typeface="Calibri" panose="020F0502020204030204" pitchFamily="34" charset="0"/>
              </a:rPr>
              <a:t> Sú na nich </a:t>
            </a:r>
            <a:r>
              <a:rPr lang="sk-SK" sz="2400" b="1" dirty="0">
                <a:effectLst/>
                <a:ea typeface="Calibri" panose="020F0502020204030204" pitchFamily="34" charset="0"/>
              </a:rPr>
              <a:t>farebný/farebné</a:t>
            </a:r>
            <a:r>
              <a:rPr lang="sk-SK" sz="2400" dirty="0">
                <a:effectLst/>
                <a:ea typeface="Calibri" panose="020F0502020204030204" pitchFamily="34" charset="0"/>
              </a:rPr>
              <a:t> periny – paplón a vankúš. </a:t>
            </a:r>
          </a:p>
          <a:p>
            <a:pPr marL="0" indent="0">
              <a:buNone/>
            </a:pPr>
            <a:r>
              <a:rPr lang="sk-SK" sz="2400" dirty="0">
                <a:solidFill>
                  <a:srgbClr val="FF0000"/>
                </a:solidFill>
                <a:effectLst/>
                <a:ea typeface="Calibri" panose="020F0502020204030204" pitchFamily="34" charset="0"/>
              </a:rPr>
              <a:t>3</a:t>
            </a:r>
            <a:r>
              <a:rPr lang="sk-SK" sz="2400" dirty="0">
                <a:effectLst/>
                <a:ea typeface="Calibri" panose="020F0502020204030204" pitchFamily="34" charset="0"/>
              </a:rPr>
              <a:t> Pri </a:t>
            </a:r>
            <a:r>
              <a:rPr lang="sk-SK" sz="2400" b="1" dirty="0">
                <a:effectLst/>
                <a:ea typeface="Calibri" panose="020F0502020204030204" pitchFamily="34" charset="0"/>
              </a:rPr>
              <a:t>postele/posteli</a:t>
            </a:r>
            <a:r>
              <a:rPr lang="sk-SK" sz="2400" dirty="0">
                <a:effectLst/>
                <a:ea typeface="Calibri" panose="020F0502020204030204" pitchFamily="34" charset="0"/>
              </a:rPr>
              <a:t> pod oknom je radiátor. </a:t>
            </a:r>
          </a:p>
          <a:p>
            <a:pPr marL="0" indent="0">
              <a:buNone/>
            </a:pPr>
            <a:r>
              <a:rPr lang="sk-SK" sz="2400" dirty="0">
                <a:solidFill>
                  <a:srgbClr val="FF0000"/>
                </a:solidFill>
                <a:effectLst/>
                <a:ea typeface="Calibri" panose="020F0502020204030204" pitchFamily="34" charset="0"/>
              </a:rPr>
              <a:t>4</a:t>
            </a:r>
            <a:r>
              <a:rPr lang="sk-SK" sz="2400" dirty="0">
                <a:effectLst/>
                <a:ea typeface="Calibri" panose="020F0502020204030204" pitchFamily="34" charset="0"/>
              </a:rPr>
              <a:t> Nad posteľou sú police na </a:t>
            </a:r>
            <a:r>
              <a:rPr lang="sk-SK" sz="2400" b="1" dirty="0">
                <a:effectLst/>
                <a:ea typeface="Calibri" panose="020F0502020204030204" pitchFamily="34" charset="0"/>
              </a:rPr>
              <a:t>knihy/knižnice</a:t>
            </a:r>
            <a:r>
              <a:rPr lang="sk-SK" sz="2400" dirty="0">
                <a:effectLst/>
                <a:ea typeface="Calibri" panose="020F0502020204030204" pitchFamily="34" charset="0"/>
              </a:rPr>
              <a:t>, ktoré na fotkách </a:t>
            </a:r>
            <a:r>
              <a:rPr lang="sk-SK" sz="2400" b="1" dirty="0">
                <a:effectLst/>
                <a:ea typeface="Calibri" panose="020F0502020204030204" pitchFamily="34" charset="0"/>
              </a:rPr>
              <a:t>nevidíme/</a:t>
            </a:r>
            <a:r>
              <a:rPr lang="sk-SK" sz="2400" b="1" dirty="0" err="1">
                <a:effectLst/>
                <a:ea typeface="Calibri" panose="020F0502020204030204" pitchFamily="34" charset="0"/>
              </a:rPr>
              <a:t>ne</a:t>
            </a:r>
            <a:r>
              <a:rPr lang="sk-SK" sz="2400" b="1" dirty="0">
                <a:effectLst/>
                <a:ea typeface="Calibri" panose="020F0502020204030204" pitchFamily="34" charset="0"/>
              </a:rPr>
              <a:t> vidíme</a:t>
            </a:r>
            <a:r>
              <a:rPr lang="sk-SK" sz="2400" dirty="0">
                <a:effectLst/>
                <a:ea typeface="Calibri" panose="020F0502020204030204" pitchFamily="34" charset="0"/>
              </a:rPr>
              <a:t>. </a:t>
            </a:r>
          </a:p>
          <a:p>
            <a:pPr marL="0" indent="0">
              <a:buNone/>
            </a:pPr>
            <a:r>
              <a:rPr lang="sk-SK" sz="2400" dirty="0">
                <a:solidFill>
                  <a:srgbClr val="FF0000"/>
                </a:solidFill>
                <a:effectLst/>
                <a:ea typeface="Calibri" panose="020F0502020204030204" pitchFamily="34" charset="0"/>
              </a:rPr>
              <a:t>5</a:t>
            </a:r>
            <a:r>
              <a:rPr lang="sk-SK" sz="2400" dirty="0">
                <a:effectLst/>
                <a:ea typeface="Calibri" panose="020F0502020204030204" pitchFamily="34" charset="0"/>
              </a:rPr>
              <a:t> Študenti si zvyčajne vešajú na steny </a:t>
            </a:r>
            <a:r>
              <a:rPr lang="sk-SK" sz="2400" b="1" dirty="0">
                <a:effectLst/>
                <a:ea typeface="Calibri" panose="020F0502020204030204" pitchFamily="34" charset="0"/>
              </a:rPr>
              <a:t>obrázky/obrazy </a:t>
            </a:r>
            <a:r>
              <a:rPr lang="sk-SK" sz="2400" dirty="0">
                <a:effectLst/>
                <a:ea typeface="Calibri" panose="020F0502020204030204" pitchFamily="34" charset="0"/>
              </a:rPr>
              <a:t>alebo si lepia plagáty.  </a:t>
            </a:r>
          </a:p>
          <a:p>
            <a:pPr marL="0" indent="0">
              <a:buNone/>
            </a:pPr>
            <a:r>
              <a:rPr lang="sk-SK" sz="2400" dirty="0">
                <a:solidFill>
                  <a:srgbClr val="FF0000"/>
                </a:solidFill>
                <a:effectLst/>
                <a:ea typeface="Calibri" panose="020F0502020204030204" pitchFamily="34" charset="0"/>
              </a:rPr>
              <a:t>6</a:t>
            </a:r>
            <a:r>
              <a:rPr lang="sk-SK" sz="2400" dirty="0">
                <a:effectLst/>
                <a:ea typeface="Calibri" panose="020F0502020204030204" pitchFamily="34" charset="0"/>
              </a:rPr>
              <a:t> Niektorí si prinesú aj kvety a na okná dajú závesy. </a:t>
            </a:r>
          </a:p>
          <a:p>
            <a:pPr marL="0" indent="0">
              <a:buNone/>
            </a:pPr>
            <a:r>
              <a:rPr lang="sk-SK" sz="2400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7</a:t>
            </a:r>
            <a:r>
              <a:rPr lang="sk-SK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V izbe je </a:t>
            </a:r>
            <a:r>
              <a:rPr lang="sk-SK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podlaha/dlažba</a:t>
            </a:r>
            <a:r>
              <a:rPr lang="sk-SK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, dobre vyzerá aj koberec, je praktický a izba je viac </a:t>
            </a:r>
            <a:r>
              <a:rPr lang="sk-SK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útulné/útulná</a:t>
            </a:r>
            <a:r>
              <a:rPr lang="sk-SK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endParaRPr lang="sk-SK" dirty="0"/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716634602"/>
      </p:ext>
    </p:extLst>
  </p:cSld>
  <p:clrMapOvr>
    <a:masterClrMapping/>
  </p:clrMapOvr>
</p:sld>
</file>

<file path=ppt/theme/theme1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</TotalTime>
  <Words>228</Words>
  <Application>Microsoft Office PowerPoint</Application>
  <PresentationFormat>Širokouhlá</PresentationFormat>
  <Paragraphs>68</Paragraphs>
  <Slides>10</Slides>
  <Notes>0</Notes>
  <HiddenSlides>0</HiddenSlides>
  <MMClips>0</MMClips>
  <ScaleCrop>false</ScaleCrop>
  <HeadingPairs>
    <vt:vector size="6" baseType="variant">
      <vt:variant>
        <vt:lpstr>Použité písma</vt:lpstr>
      </vt:variant>
      <vt:variant>
        <vt:i4>4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10</vt:i4>
      </vt:variant>
    </vt:vector>
  </HeadingPairs>
  <TitlesOfParts>
    <vt:vector size="15" baseType="lpstr">
      <vt:lpstr>Arial</vt:lpstr>
      <vt:lpstr>Calibri</vt:lpstr>
      <vt:lpstr>Calibri Light</vt:lpstr>
      <vt:lpstr>Times New Roman</vt:lpstr>
      <vt:lpstr>Motív Office</vt:lpstr>
      <vt:lpstr>Internát  je druhý domov študenta</vt:lpstr>
      <vt:lpstr>Vysokoškolský internát – druhý domov študenta</vt:lpstr>
      <vt:lpstr>Vysokoškolský internát – druhý domov študenta</vt:lpstr>
      <vt:lpstr>Lexika</vt:lpstr>
      <vt:lpstr>Lexika</vt:lpstr>
      <vt:lpstr>dvaja – ubytovací preukaz – študentský domov –tri – štvorlôžkovej – dve – starý – traja – nový </vt:lpstr>
      <vt:lpstr>folklórny súbor – voľný čas – študentská polícia – druhý domov – chodbovice – divadelný súbor</vt:lpstr>
      <vt:lpstr>Opravte</vt:lpstr>
      <vt:lpstr>Prezentácia programu PowerPoint</vt:lpstr>
      <vt:lpstr>Opravte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Internát  je druhý domov študenta</dc:title>
  <dc:creator>Jana Kesselova</dc:creator>
  <cp:lastModifiedBy>Kesselová Jana</cp:lastModifiedBy>
  <cp:revision>3</cp:revision>
  <dcterms:created xsi:type="dcterms:W3CDTF">2022-02-06T19:16:11Z</dcterms:created>
  <dcterms:modified xsi:type="dcterms:W3CDTF">2025-02-19T18:09:10Z</dcterms:modified>
</cp:coreProperties>
</file>