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3" r:id="rId8"/>
    <p:sldId id="268" r:id="rId9"/>
    <p:sldId id="267" r:id="rId10"/>
    <p:sldId id="266" r:id="rId11"/>
    <p:sldId id="261" r:id="rId12"/>
    <p:sldId id="262" r:id="rId13"/>
    <p:sldId id="264" r:id="rId1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82D1-C2C1-4061-A891-BDBA2CA43E30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67A17-F576-4210-8478-4BAC8989C3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3690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82D1-C2C1-4061-A891-BDBA2CA43E30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67A17-F576-4210-8478-4BAC8989C3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6292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82D1-C2C1-4061-A891-BDBA2CA43E30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67A17-F576-4210-8478-4BAC8989C3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7383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82D1-C2C1-4061-A891-BDBA2CA43E30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67A17-F576-4210-8478-4BAC8989C3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95553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82D1-C2C1-4061-A891-BDBA2CA43E30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67A17-F576-4210-8478-4BAC8989C3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6866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82D1-C2C1-4061-A891-BDBA2CA43E30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67A17-F576-4210-8478-4BAC8989C3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841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82D1-C2C1-4061-A891-BDBA2CA43E30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67A17-F576-4210-8478-4BAC8989C3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4377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82D1-C2C1-4061-A891-BDBA2CA43E30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67A17-F576-4210-8478-4BAC8989C3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72945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82D1-C2C1-4061-A891-BDBA2CA43E30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67A17-F576-4210-8478-4BAC8989C3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0194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82D1-C2C1-4061-A891-BDBA2CA43E30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67A17-F576-4210-8478-4BAC8989C3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85295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82D1-C2C1-4061-A891-BDBA2CA43E30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67A17-F576-4210-8478-4BAC8989C3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6539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C82D1-C2C1-4061-A891-BDBA2CA43E30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67A17-F576-4210-8478-4BAC8989C36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0894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DgZP62zVDI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udovakultura.sk/encyklopedia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Veľkonočné sviatky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0076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Veľkonočné sviatky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4"/>
            <a:ext cx="10882745" cy="4957561"/>
          </a:xfrm>
        </p:spPr>
        <p:txBody>
          <a:bodyPr>
            <a:normAutofit fontScale="77500" lnSpcReduction="20000"/>
          </a:bodyPr>
          <a:lstStyle/>
          <a:p>
            <a:r>
              <a:rPr lang="sk-SK" b="1" dirty="0" smtClean="0"/>
              <a:t>Kvetná nedeľa</a:t>
            </a:r>
          </a:p>
          <a:p>
            <a:pPr lvl="1"/>
            <a:r>
              <a:rPr lang="sk-SK" dirty="0" smtClean="0"/>
              <a:t>názov je odvodený od kvetov, ktorými ľudia nadšene vítali Ježiša </a:t>
            </a:r>
          </a:p>
          <a:p>
            <a:pPr lvl="1"/>
            <a:r>
              <a:rPr lang="sk-SK" dirty="0" smtClean="0"/>
              <a:t>na Slovensku majú podobu vŕbových prútikov – bahniatok  </a:t>
            </a:r>
          </a:p>
          <a:p>
            <a:r>
              <a:rPr lang="sk-SK" b="1" dirty="0" smtClean="0"/>
              <a:t>Zelený štvrtok</a:t>
            </a:r>
          </a:p>
          <a:p>
            <a:pPr lvl="1"/>
            <a:r>
              <a:rPr lang="sk-SK" dirty="0" smtClean="0"/>
              <a:t>údajne podľa sviežej zelenej farby v </a:t>
            </a:r>
            <a:r>
              <a:rPr lang="sk-SK" dirty="0" err="1" smtClean="0"/>
              <a:t>Getsemanskej</a:t>
            </a:r>
            <a:r>
              <a:rPr lang="sk-SK" dirty="0" smtClean="0"/>
              <a:t> záhrade</a:t>
            </a:r>
          </a:p>
          <a:p>
            <a:pPr lvl="1"/>
            <a:r>
              <a:rPr lang="sk-SK" dirty="0" smtClean="0"/>
              <a:t>podľa tradície sa v tento deň majú jesť jedlá zelenej farby, aby ľudia boli celý rok zdravý</a:t>
            </a:r>
          </a:p>
          <a:p>
            <a:r>
              <a:rPr lang="sk-SK" b="1" dirty="0" smtClean="0"/>
              <a:t>Veľký piatok</a:t>
            </a:r>
          </a:p>
          <a:p>
            <a:pPr lvl="1"/>
            <a:r>
              <a:rPr lang="sk-SK" dirty="0" smtClean="0"/>
              <a:t>deň spomienky na utrpenie, ukrižovanie a smrť Ježiša Krista</a:t>
            </a:r>
          </a:p>
          <a:p>
            <a:pPr lvl="1"/>
            <a:r>
              <a:rPr lang="sk-SK" dirty="0" smtClean="0"/>
              <a:t>na Slovensku sviatok pracovného pokoja</a:t>
            </a:r>
          </a:p>
          <a:p>
            <a:r>
              <a:rPr lang="sk-SK" b="1" dirty="0" smtClean="0"/>
              <a:t>Biela sobota</a:t>
            </a:r>
          </a:p>
          <a:p>
            <a:pPr lvl="1"/>
            <a:r>
              <a:rPr lang="sk-SK" dirty="0" smtClean="0"/>
              <a:t>v katolíckej cirkvi veriaci prichádzajú k Božiemu hrobu a ku krížu</a:t>
            </a:r>
          </a:p>
          <a:p>
            <a:r>
              <a:rPr lang="sk-SK" b="1" dirty="0" smtClean="0"/>
              <a:t>Veľkonočná nedeľa</a:t>
            </a:r>
          </a:p>
          <a:p>
            <a:pPr lvl="1"/>
            <a:r>
              <a:rPr lang="sk-SK" dirty="0" smtClean="0"/>
              <a:t>radostný sviatok zmŕtvychvstania</a:t>
            </a:r>
            <a:r>
              <a:rPr lang="uk-UA" baseline="30000" dirty="0" smtClean="0"/>
              <a:t>воскресіння</a:t>
            </a:r>
            <a:r>
              <a:rPr lang="sk-SK" dirty="0" smtClean="0"/>
              <a:t> Ježiša Krista</a:t>
            </a:r>
            <a:endParaRPr lang="sk-SK" b="1" dirty="0" smtClean="0"/>
          </a:p>
          <a:p>
            <a:pPr lvl="1"/>
            <a:r>
              <a:rPr lang="sk-SK" dirty="0" smtClean="0"/>
              <a:t>prvá jarná nedeľa po splne mesiaca </a:t>
            </a:r>
            <a:r>
              <a:rPr lang="uk-UA" baseline="30000" dirty="0" smtClean="0"/>
              <a:t>повний місяць </a:t>
            </a:r>
            <a:endParaRPr lang="sk-SK" baseline="30000" dirty="0" smtClean="0"/>
          </a:p>
          <a:p>
            <a:r>
              <a:rPr lang="sk-SK" b="1" dirty="0" smtClean="0"/>
              <a:t>Veľkonočný pondelok</a:t>
            </a:r>
          </a:p>
          <a:p>
            <a:pPr lvl="1"/>
            <a:r>
              <a:rPr lang="sk-SK" dirty="0" smtClean="0"/>
              <a:t>šibačka a oblievačka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342" y="966528"/>
            <a:ext cx="1453932" cy="215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4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smtClean="0"/>
              <a:t>Veľkonočná šibačka alebo polievačka </a:t>
            </a:r>
            <a:endParaRPr lang="sk-SK" sz="32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774680" cy="4351338"/>
          </a:xfrm>
        </p:spPr>
        <p:txBody>
          <a:bodyPr/>
          <a:lstStyle/>
          <a:p>
            <a:r>
              <a:rPr lang="sk-SK" dirty="0" smtClean="0"/>
              <a:t>tento zvyk sa koná v posledný deň sviatkov Veľkej noci - na </a:t>
            </a:r>
            <a:r>
              <a:rPr lang="sk-SK" b="1" dirty="0" smtClean="0"/>
              <a:t>Veľkonočný pondelok</a:t>
            </a:r>
            <a:endParaRPr lang="sk-SK" dirty="0" smtClean="0"/>
          </a:p>
          <a:p>
            <a:r>
              <a:rPr lang="sk-SK" dirty="0" smtClean="0"/>
              <a:t>s Veľkonočným pondelkom sa spájajú obyčaje kúpania, oblievania a šibania dievčat a žien</a:t>
            </a:r>
          </a:p>
          <a:p>
            <a:r>
              <a:rPr lang="sk-SK" dirty="0" smtClean="0"/>
              <a:t>tradičnou odmenou za šibačku a kúpačku je</a:t>
            </a:r>
            <a:r>
              <a:rPr lang="sk-SK" b="1" dirty="0" smtClean="0"/>
              <a:t> </a:t>
            </a:r>
            <a:r>
              <a:rPr lang="sk-SK" dirty="0" smtClean="0"/>
              <a:t>zdobené vajíčko</a:t>
            </a:r>
          </a:p>
          <a:p>
            <a:pPr lvl="1"/>
            <a:r>
              <a:rPr lang="sk-SK" b="1" dirty="0" smtClean="0"/>
              <a:t>kraslica</a:t>
            </a:r>
            <a:r>
              <a:rPr lang="sk-SK" dirty="0" smtClean="0"/>
              <a:t> ako symbol života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1283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smtClean="0"/>
              <a:t>Veľkonočná polievačka a šibačka</a:t>
            </a:r>
            <a:endParaRPr lang="sk-SK" sz="3600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" y="1441306"/>
            <a:ext cx="7894592" cy="2493834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" y="4140227"/>
            <a:ext cx="4141124" cy="2717773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764" y="4140227"/>
            <a:ext cx="3753468" cy="271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3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Tradičnou odmenou za šibačku a kúpačku je</a:t>
            </a:r>
            <a:r>
              <a:rPr lang="sk-SK" sz="2800" b="1" dirty="0" smtClean="0"/>
              <a:t> </a:t>
            </a:r>
            <a:r>
              <a:rPr lang="sk-SK" sz="2800" dirty="0" smtClean="0"/>
              <a:t>zdobené vajíčko</a:t>
            </a:r>
            <a:br>
              <a:rPr lang="sk-SK" sz="2800" dirty="0" smtClean="0"/>
            </a:br>
            <a:r>
              <a:rPr lang="sk-SK" sz="2800" b="1" dirty="0" smtClean="0"/>
              <a:t>kraslica</a:t>
            </a:r>
            <a:r>
              <a:rPr lang="sk-SK" sz="2800" dirty="0" smtClean="0"/>
              <a:t> ako symbol života </a:t>
            </a:r>
            <a:endParaRPr lang="sk-SK" sz="2800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vosk </a:t>
            </a:r>
            <a:r>
              <a:rPr lang="uk-UA" dirty="0" smtClean="0"/>
              <a:t>віск</a:t>
            </a:r>
            <a:r>
              <a:rPr lang="sk-SK" dirty="0" smtClean="0"/>
              <a:t>, slama </a:t>
            </a:r>
            <a:r>
              <a:rPr lang="uk-UA" dirty="0" smtClean="0"/>
              <a:t>солома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madeirová technika</a:t>
            </a:r>
            <a:endParaRPr lang="sk-SK" dirty="0"/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1" y="2576512"/>
            <a:ext cx="3488349" cy="2519363"/>
          </a:xfrm>
          <a:prstGeom prst="rect">
            <a:avLst/>
          </a:prstGeom>
        </p:spPr>
      </p:pic>
      <p:pic>
        <p:nvPicPr>
          <p:cNvPr id="8" name="Zástupný objekt pre obsah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639" y="2760377"/>
            <a:ext cx="4553298" cy="332364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785" y="4422197"/>
            <a:ext cx="3058740" cy="211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9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Veľkonočné polievanie a šibanie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Je </a:t>
            </a:r>
            <a:r>
              <a:rPr lang="sk-SK" dirty="0"/>
              <a:t>to slovenské špecifikum</a:t>
            </a:r>
            <a:r>
              <a:rPr lang="sk-SK" dirty="0" smtClean="0"/>
              <a:t>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2091631"/>
            <a:ext cx="10515600" cy="4209415"/>
          </a:xfrm>
        </p:spPr>
        <p:txBody>
          <a:bodyPr>
            <a:normAutofit fontScale="70000" lnSpcReduction="20000"/>
          </a:bodyPr>
          <a:lstStyle/>
          <a:p>
            <a:r>
              <a:rPr lang="sk-SK" sz="3200" dirty="0"/>
              <a:t>Určite to nie je naše špecifikum. Práve naopak, je to veľmi rozšírená </a:t>
            </a:r>
            <a:r>
              <a:rPr lang="sk-SK" sz="3200" dirty="0" smtClean="0">
                <a:solidFill>
                  <a:srgbClr val="FF0000"/>
                </a:solidFill>
              </a:rPr>
              <a:t>obyčaj, zvyk, tradícia</a:t>
            </a:r>
            <a:r>
              <a:rPr lang="sk-SK" sz="3200" dirty="0" smtClean="0"/>
              <a:t>. </a:t>
            </a:r>
            <a:endParaRPr lang="sk-SK" sz="3200" dirty="0" smtClean="0"/>
          </a:p>
          <a:p>
            <a:r>
              <a:rPr lang="sk-SK" sz="3200" dirty="0" smtClean="0"/>
              <a:t>Je </a:t>
            </a:r>
            <a:r>
              <a:rPr lang="sk-SK" sz="3200" dirty="0"/>
              <a:t>to veľmi všeobecný židovsko-kresťanský sviatok. </a:t>
            </a:r>
            <a:endParaRPr lang="sk-SK" sz="3200" dirty="0" smtClean="0"/>
          </a:p>
          <a:p>
            <a:r>
              <a:rPr lang="sk-SK" sz="3200" dirty="0" smtClean="0"/>
              <a:t>Obsahuje </a:t>
            </a:r>
            <a:r>
              <a:rPr lang="sk-SK" sz="3200" dirty="0"/>
              <a:t>v sebe aj množstvo predkresťanských </a:t>
            </a:r>
            <a:r>
              <a:rPr lang="sk-SK" sz="3200" dirty="0" smtClean="0"/>
              <a:t>predstáv.</a:t>
            </a:r>
          </a:p>
          <a:p>
            <a:r>
              <a:rPr lang="sk-SK" sz="3200" dirty="0" smtClean="0"/>
              <a:t>Sviatok je spojený aj </a:t>
            </a:r>
            <a:r>
              <a:rPr lang="sk-SK" sz="3200" dirty="0"/>
              <a:t>s vítaním jari, s obnovou života a </a:t>
            </a:r>
            <a:r>
              <a:rPr lang="sk-SK" sz="3200" dirty="0" smtClean="0"/>
              <a:t>prírody.</a:t>
            </a:r>
          </a:p>
          <a:p>
            <a:r>
              <a:rPr lang="sk-SK" sz="3200" dirty="0" smtClean="0"/>
              <a:t>Spája sa v ňom cirkevné </a:t>
            </a:r>
            <a:r>
              <a:rPr lang="sk-SK" sz="3200" dirty="0"/>
              <a:t>s </a:t>
            </a:r>
            <a:r>
              <a:rPr lang="sk-SK" sz="3200" dirty="0" smtClean="0"/>
              <a:t>magickým.</a:t>
            </a:r>
          </a:p>
          <a:p>
            <a:r>
              <a:rPr lang="sk-SK" sz="3200" dirty="0"/>
              <a:t>Voda </a:t>
            </a:r>
            <a:r>
              <a:rPr lang="sk-SK" sz="3200" dirty="0" smtClean="0"/>
              <a:t>je symbolom čistoty, jarné vody mali </a:t>
            </a:r>
            <a:r>
              <a:rPr lang="sk-SK" sz="3200" dirty="0"/>
              <a:t>očistný účinok, dokonca aj </a:t>
            </a:r>
            <a:r>
              <a:rPr lang="sk-SK" sz="3200" dirty="0" smtClean="0"/>
              <a:t>magický.</a:t>
            </a:r>
          </a:p>
          <a:p>
            <a:r>
              <a:rPr lang="sk-SK" sz="3200" dirty="0" smtClean="0"/>
              <a:t>Mali </a:t>
            </a:r>
            <a:r>
              <a:rPr lang="sk-SK" sz="3200" dirty="0"/>
              <a:t>odniesť </a:t>
            </a:r>
            <a:r>
              <a:rPr lang="sk-SK" sz="3200" dirty="0" smtClean="0"/>
              <a:t>pehy a </a:t>
            </a:r>
            <a:r>
              <a:rPr lang="sk-SK" sz="3200" dirty="0"/>
              <a:t>zaručiť peknú pleť. </a:t>
            </a:r>
            <a:endParaRPr lang="sk-SK" sz="3200" dirty="0" smtClean="0"/>
          </a:p>
          <a:p>
            <a:r>
              <a:rPr lang="sk-SK" sz="3200" dirty="0" smtClean="0"/>
              <a:t>Umývanie </a:t>
            </a:r>
            <a:r>
              <a:rPr lang="sk-SK" sz="3200" dirty="0"/>
              <a:t>v nich bývalo spojené s rôznymi </a:t>
            </a:r>
            <a:r>
              <a:rPr lang="sk-SK" sz="3200" dirty="0" smtClean="0"/>
              <a:t>obmedzeniami.</a:t>
            </a:r>
          </a:p>
          <a:p>
            <a:r>
              <a:rPr lang="sk-SK" sz="3200" dirty="0" smtClean="0"/>
              <a:t>Umývanie nemalo byť verejné, malo sa robiť nadránom, vlasy sa vyčesávali pod vŕbou.</a:t>
            </a:r>
          </a:p>
          <a:p>
            <a:r>
              <a:rPr lang="sk-SK" sz="3200" dirty="0"/>
              <a:t>Šibačkou sa symbolicky </a:t>
            </a:r>
            <a:r>
              <a:rPr lang="sk-SK" sz="3200" dirty="0" smtClean="0"/>
              <a:t>pomocou </a:t>
            </a:r>
            <a:r>
              <a:rPr lang="sk-SK" sz="3200" dirty="0"/>
              <a:t>mladého prútika odovzdávala sila, zdravie a sviežosť</a:t>
            </a:r>
            <a:r>
              <a:rPr lang="sk-SK" sz="3200" dirty="0" smtClean="0"/>
              <a:t>.</a:t>
            </a:r>
          </a:p>
          <a:p>
            <a:r>
              <a:rPr lang="sk-SK" sz="3200" dirty="0" smtClean="0"/>
              <a:t>Zvyky a tradície skúma etnológia.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941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chutí Veľká noc na Slovensku</a:t>
            </a:r>
            <a:endParaRPr lang="sk-SK" dirty="0"/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96028"/>
            <a:ext cx="5224559" cy="3272617"/>
          </a:xfrm>
        </p:spPr>
      </p:pic>
      <p:sp>
        <p:nvSpPr>
          <p:cNvPr id="6" name="Obdĺžnik 5"/>
          <p:cNvSpPr/>
          <p:nvPr/>
        </p:nvSpPr>
        <p:spPr>
          <a:xfrm>
            <a:off x="748592" y="1808692"/>
            <a:ext cx="2029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 smtClean="0"/>
              <a:t>veľkonočná hrudka</a:t>
            </a:r>
            <a:endParaRPr lang="sk-SK" b="1" dirty="0"/>
          </a:p>
        </p:txBody>
      </p:sp>
      <p:sp>
        <p:nvSpPr>
          <p:cNvPr id="7" name="Obdĺžnik 6"/>
          <p:cNvSpPr/>
          <p:nvPr/>
        </p:nvSpPr>
        <p:spPr>
          <a:xfrm>
            <a:off x="4270211" y="1878676"/>
            <a:ext cx="1905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 smtClean="0"/>
              <a:t>veľkonočná </a:t>
            </a:r>
            <a:r>
              <a:rPr lang="sk-SK" b="1" dirty="0" err="1" smtClean="0"/>
              <a:t>paska</a:t>
            </a:r>
            <a:endParaRPr lang="sk-SK" b="1" dirty="0"/>
          </a:p>
        </p:txBody>
      </p:sp>
      <p:sp>
        <p:nvSpPr>
          <p:cNvPr id="8" name="Obdĺžnik 7"/>
          <p:cNvSpPr/>
          <p:nvPr/>
        </p:nvSpPr>
        <p:spPr>
          <a:xfrm>
            <a:off x="3875905" y="5804653"/>
            <a:ext cx="22200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 smtClean="0"/>
              <a:t>veľkonočný baranček</a:t>
            </a:r>
            <a:endParaRPr lang="sk-SK" b="1" dirty="0"/>
          </a:p>
        </p:txBody>
      </p:sp>
      <p:sp>
        <p:nvSpPr>
          <p:cNvPr id="9" name="Obdĺžnik 8"/>
          <p:cNvSpPr/>
          <p:nvPr/>
        </p:nvSpPr>
        <p:spPr>
          <a:xfrm>
            <a:off x="838200" y="5804653"/>
            <a:ext cx="1850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 smtClean="0"/>
              <a:t>špenátová roláda</a:t>
            </a:r>
            <a:endParaRPr lang="sk-SK" b="1" dirty="0"/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296" y="2453379"/>
            <a:ext cx="2644377" cy="2517631"/>
          </a:xfrm>
          <a:prstGeom prst="rect">
            <a:avLst/>
          </a:prstGeom>
        </p:spPr>
      </p:pic>
      <p:sp>
        <p:nvSpPr>
          <p:cNvPr id="11" name="Obdĺžnik 10"/>
          <p:cNvSpPr/>
          <p:nvPr/>
        </p:nvSpPr>
        <p:spPr>
          <a:xfrm>
            <a:off x="7795531" y="5262919"/>
            <a:ext cx="1354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 smtClean="0"/>
              <a:t>údené mäso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420378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lexika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tradícia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dirty="0" smtClean="0"/>
              <a:t>zvyk</a:t>
            </a:r>
          </a:p>
          <a:p>
            <a:r>
              <a:rPr lang="sk-SK" dirty="0" smtClean="0"/>
              <a:t>obyčaj</a:t>
            </a:r>
          </a:p>
          <a:p>
            <a:r>
              <a:rPr lang="sk-SK" dirty="0" smtClean="0"/>
              <a:t>obrad</a:t>
            </a:r>
          </a:p>
          <a:p>
            <a:r>
              <a:rPr lang="sk-SK" dirty="0" smtClean="0"/>
              <a:t>rituál</a:t>
            </a:r>
          </a:p>
          <a:p>
            <a:endParaRPr lang="sk-SK" dirty="0"/>
          </a:p>
          <a:p>
            <a:r>
              <a:rPr lang="sk-SK" dirty="0" smtClean="0"/>
              <a:t>hovoriť o (tradície)</a:t>
            </a:r>
          </a:p>
          <a:p>
            <a:pPr lvl="1"/>
            <a:r>
              <a:rPr lang="sk-SK" dirty="0" smtClean="0"/>
              <a:t>o tradíciách</a:t>
            </a:r>
          </a:p>
          <a:p>
            <a:r>
              <a:rPr lang="sk-SK" dirty="0" smtClean="0"/>
              <a:t>hovoriť o (zvyk)</a:t>
            </a:r>
          </a:p>
          <a:p>
            <a:pPr lvl="1"/>
            <a:r>
              <a:rPr lang="sk-SK" dirty="0" smtClean="0"/>
              <a:t>o zvykoch</a:t>
            </a:r>
          </a:p>
          <a:p>
            <a:r>
              <a:rPr lang="sk-SK" dirty="0"/>
              <a:t>hovoriť o </a:t>
            </a:r>
            <a:r>
              <a:rPr lang="sk-SK" dirty="0" smtClean="0"/>
              <a:t>(obrad)</a:t>
            </a:r>
          </a:p>
          <a:p>
            <a:pPr lvl="1"/>
            <a:r>
              <a:rPr lang="sk-SK" dirty="0" smtClean="0"/>
              <a:t>o obradoch</a:t>
            </a:r>
            <a:endParaRPr lang="sk-SK" dirty="0"/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názory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515496" cy="3684588"/>
          </a:xfrm>
        </p:spPr>
        <p:txBody>
          <a:bodyPr>
            <a:normAutofit fontScale="77500" lnSpcReduction="20000"/>
          </a:bodyPr>
          <a:lstStyle/>
          <a:p>
            <a:r>
              <a:rPr lang="sk-SK" dirty="0" smtClean="0"/>
              <a:t>čudný </a:t>
            </a:r>
          </a:p>
          <a:p>
            <a:r>
              <a:rPr lang="sk-SK" dirty="0" smtClean="0"/>
              <a:t>divný </a:t>
            </a:r>
          </a:p>
          <a:p>
            <a:r>
              <a:rPr lang="sk-SK" dirty="0" smtClean="0"/>
              <a:t>zvláštny</a:t>
            </a:r>
          </a:p>
          <a:p>
            <a:r>
              <a:rPr lang="sk-SK" dirty="0" smtClean="0"/>
              <a:t>vtipný </a:t>
            </a:r>
          </a:p>
          <a:p>
            <a:r>
              <a:rPr lang="sk-SK" dirty="0" smtClean="0"/>
              <a:t>Zábavný, veselé</a:t>
            </a:r>
            <a:endParaRPr lang="sk-SK" dirty="0" smtClean="0"/>
          </a:p>
          <a:p>
            <a:r>
              <a:rPr lang="sk-SK" dirty="0" smtClean="0"/>
              <a:t>bolestivý</a:t>
            </a:r>
          </a:p>
          <a:p>
            <a:r>
              <a:rPr lang="sk-SK" dirty="0" smtClean="0"/>
              <a:t>neúctivý</a:t>
            </a:r>
          </a:p>
          <a:p>
            <a:r>
              <a:rPr lang="sk-SK" dirty="0" smtClean="0"/>
              <a:t>príšerný</a:t>
            </a:r>
          </a:p>
          <a:p>
            <a:r>
              <a:rPr lang="sk-SK" dirty="0" smtClean="0"/>
              <a:t>patriarchálny</a:t>
            </a:r>
          </a:p>
          <a:p>
            <a:pPr lvl="1"/>
            <a:r>
              <a:rPr lang="uk-UA" dirty="0" smtClean="0"/>
              <a:t>Дивний</a:t>
            </a:r>
            <a:r>
              <a:rPr lang="sk-SK" dirty="0" smtClean="0"/>
              <a:t>, </a:t>
            </a:r>
            <a:r>
              <a:rPr lang="uk-UA" dirty="0" smtClean="0"/>
              <a:t>смішний</a:t>
            </a:r>
            <a:r>
              <a:rPr lang="sk-SK" dirty="0" smtClean="0"/>
              <a:t>, </a:t>
            </a:r>
            <a:r>
              <a:rPr lang="uk-UA" dirty="0" smtClean="0"/>
              <a:t>болючий</a:t>
            </a:r>
            <a:r>
              <a:rPr lang="sk-SK" dirty="0" smtClean="0"/>
              <a:t>, </a:t>
            </a:r>
            <a:r>
              <a:rPr lang="uk-UA" dirty="0"/>
              <a:t>шанобливий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9020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Názory cudzincov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https://www.youtube.com/watch?v=QDgZP62zVDI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7985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Encyklopédia pre etnológov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https://www.ludovakultura.sk/encyklopedia/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0016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smtClean="0"/>
              <a:t>Vynášanie Moreny </a:t>
            </a:r>
            <a:br>
              <a:rPr lang="sk-SK" sz="3600" b="1" dirty="0" smtClean="0"/>
            </a:br>
            <a:r>
              <a:rPr lang="sk-SK" sz="3200" b="1" dirty="0" smtClean="0"/>
              <a:t>(2 týždne pred Veľkou nocou)</a:t>
            </a:r>
            <a:endParaRPr lang="sk-SK" sz="32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 smtClean="0"/>
              <a:t>Morena symbolizovala zimu</a:t>
            </a:r>
          </a:p>
          <a:p>
            <a:pPr lvl="1"/>
            <a:r>
              <a:rPr lang="sk-SK" dirty="0" smtClean="0"/>
              <a:t>ak ľudia chceli, aby prišla jar, museli ju utopiť v potoku alebo upáliť</a:t>
            </a:r>
          </a:p>
          <a:p>
            <a:pPr lvl="1"/>
            <a:r>
              <a:rPr lang="sk-SK" dirty="0" smtClean="0"/>
              <a:t>Morena mala podobu slamenej figuríny oblečenej do ženských šiat</a:t>
            </a:r>
          </a:p>
          <a:p>
            <a:pPr lvl="1"/>
            <a:r>
              <a:rPr lang="sk-SK" dirty="0" smtClean="0"/>
              <a:t>mladé devy ju so spevom niesli k potoku</a:t>
            </a:r>
          </a:p>
          <a:p>
            <a:pPr lvl="1"/>
            <a:r>
              <a:rPr lang="sk-SK" dirty="0" smtClean="0"/>
              <a:t>pri brehu ju zapálili a hodili do vôd rozmŕzajúcej rieky </a:t>
            </a:r>
          </a:p>
          <a:p>
            <a:r>
              <a:rPr lang="sk-SK" dirty="0" smtClean="0"/>
              <a:t>najčastejším termínom vynášania Moreny je </a:t>
            </a:r>
            <a:r>
              <a:rPr lang="sk-SK" i="1" dirty="0" smtClean="0"/>
              <a:t>Smrtná nedeľa</a:t>
            </a:r>
          </a:p>
          <a:p>
            <a:pPr lvl="1"/>
            <a:r>
              <a:rPr lang="sk-SK" dirty="0" smtClean="0"/>
              <a:t>pôstna nedeľa dva týždne pred Veľkou nocou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2576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smtClean="0"/>
              <a:t>Vynášanie Moreny </a:t>
            </a:r>
            <a:br>
              <a:rPr lang="sk-SK" sz="3600" b="1" dirty="0" smtClean="0"/>
            </a:br>
            <a:r>
              <a:rPr lang="sk-SK" sz="3200" b="1" dirty="0" smtClean="0"/>
              <a:t>(2 týždne pred Veľkou nocou)</a:t>
            </a:r>
            <a:endParaRPr lang="sk-SK" sz="3200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34404"/>
            <a:ext cx="10058400" cy="362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Povedzte o veľkonočných sviatkoch u vás</a:t>
            </a:r>
            <a:endParaRPr lang="sk-SK" sz="3200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783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440</Words>
  <Application>Microsoft Office PowerPoint</Application>
  <PresentationFormat>Širokouhlá</PresentationFormat>
  <Paragraphs>83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Motív balíka Office</vt:lpstr>
      <vt:lpstr>Veľkonočné sviatky</vt:lpstr>
      <vt:lpstr>Veľkonočné sviatky</vt:lpstr>
      <vt:lpstr>Veľkonočná šibačka alebo polievačka </vt:lpstr>
      <vt:lpstr>Veľkonočná polievačka a šibačka</vt:lpstr>
      <vt:lpstr>Tradičnou odmenou za šibačku a kúpačku je zdobené vajíčko kraslica ako symbol života </vt:lpstr>
      <vt:lpstr>Veľkonočné polievanie a šibanie  Je to slovenské špecifikum?</vt:lpstr>
      <vt:lpstr>Ako chutí Veľká noc na Slovensku</vt:lpstr>
      <vt:lpstr>lexika</vt:lpstr>
      <vt:lpstr>Názory cudzincov</vt:lpstr>
      <vt:lpstr>Encyklopédia pre etnológov</vt:lpstr>
      <vt:lpstr>Vynášanie Moreny  (2 týždne pred Veľkou nocou)</vt:lpstr>
      <vt:lpstr>Vynášanie Moreny  (2 týždne pred Veľkou nocou)</vt:lpstr>
      <vt:lpstr>Povedzte o veľkonočných sviatkoch u vás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Veľkonočné sviatky</dc:title>
  <dc:creator>Jana Kesselova</dc:creator>
  <cp:lastModifiedBy>Kesselová Jana</cp:lastModifiedBy>
  <cp:revision>20</cp:revision>
  <dcterms:created xsi:type="dcterms:W3CDTF">2021-03-30T14:18:21Z</dcterms:created>
  <dcterms:modified xsi:type="dcterms:W3CDTF">2025-04-10T11:21:54Z</dcterms:modified>
</cp:coreProperties>
</file>