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7" r:id="rId5"/>
    <p:sldId id="258" r:id="rId6"/>
    <p:sldId id="27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2" r:id="rId19"/>
    <p:sldId id="273" r:id="rId20"/>
    <p:sldId id="268" r:id="rId21"/>
    <p:sldId id="271" r:id="rId22"/>
    <p:sldId id="274" r:id="rId23"/>
    <p:sldId id="275" r:id="rId2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49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2747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9485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226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455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404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3524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325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6890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998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866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48880-2B9F-4772-BA2D-8E738AC304A2}" type="datetimeFigureOut">
              <a:rPr lang="sk-SK" smtClean="0"/>
              <a:t>26. 3. 2025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54412-C3E0-4CD9-A7D8-8A1ED0BF855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518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lovake.eu/sk/courses/a2/12/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000" b="1" dirty="0" smtClean="0"/>
              <a:t>Ideme na Červený Kameň a do Piešťan.</a:t>
            </a:r>
            <a:br>
              <a:rPr lang="sk-SK" sz="4000" b="1" dirty="0" smtClean="0"/>
            </a:br>
            <a:r>
              <a:rPr lang="sk-SK" sz="4000" dirty="0" smtClean="0"/>
              <a:t>Radové číslovky. Sloveso vládnuť.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5414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183458" y="5819746"/>
            <a:ext cx="2825750" cy="1500187"/>
          </a:xfrm>
        </p:spPr>
        <p:txBody>
          <a:bodyPr/>
          <a:lstStyle/>
          <a:p>
            <a:r>
              <a:rPr lang="sk-SK" b="1" i="1" dirty="0" smtClean="0">
                <a:solidFill>
                  <a:srgbClr val="00B050"/>
                </a:solidFill>
              </a:rPr>
              <a:t>Červený Kameň</a:t>
            </a:r>
            <a:endParaRPr lang="sk-SK" b="1" i="1" dirty="0">
              <a:solidFill>
                <a:srgbClr val="00B050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739" y="95822"/>
            <a:ext cx="10058400" cy="5723924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183458" y="6286793"/>
            <a:ext cx="3804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>
                <a:hlinkClick r:id="rId3"/>
              </a:rPr>
              <a:t>https://slovake.eu/sk/courses/a2/12/2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942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Kde sa nachádza hrad </a:t>
            </a:r>
            <a:r>
              <a:rPr lang="sk-SK" i="1" dirty="0" smtClean="0"/>
              <a:t>Červený Kameň</a:t>
            </a:r>
            <a:r>
              <a:rPr lang="sk-SK" dirty="0" smtClean="0"/>
              <a:t>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7" y="2902715"/>
            <a:ext cx="4544291" cy="2428356"/>
          </a:xfrm>
        </p:spPr>
      </p:pic>
    </p:spTree>
    <p:extLst>
      <p:ext uri="{BB962C8B-B14F-4D97-AF65-F5344CB8AC3E}">
        <p14:creationId xmlns:p14="http://schemas.microsoft.com/office/powerpoint/2010/main" val="35624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Ideme na hrad Červený Kameň</a:t>
            </a:r>
            <a:endParaRPr lang="sk-SK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04702" y="1875354"/>
            <a:ext cx="10275916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Zuzka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Ahojte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na budúci týždeň ideme ja, Anna a </a:t>
            </a:r>
            <a:r>
              <a:rPr kumimoji="0" lang="sk-SK" altLang="sk-SK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Karl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 malý výlet.  Ideme na hrad Červený Kameň. Pôjdete s nami?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Kristína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Červený Kameň? Aký je to hrad? Kde leží?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Zuzka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Hrad sa nachádza v pohorí Malé Karpaty. Dolu pod hradom je dedina Častá. Nie je to ďaleko od Bratislavy. Hrad je národná kultúrna pamiatka.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Kristína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ako by sme išli? Vlakom alebo autobusom?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Zuzka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 vlakom, ani autobusom. Moji rodičia sľúbili, že nám požičajú auto.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Naozaj? To je fajn. A kto bude šoférovať? Máš vodičský preukaz? </a:t>
            </a:r>
          </a:p>
        </p:txBody>
      </p:sp>
    </p:spTree>
    <p:extLst>
      <p:ext uri="{BB962C8B-B14F-4D97-AF65-F5344CB8AC3E}">
        <p14:creationId xmlns:p14="http://schemas.microsoft.com/office/powerpoint/2010/main" val="55571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Ideme na hrad Červený Kameň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Zuzka</a:t>
            </a:r>
            <a:r>
              <a:rPr lang="sk-SK" altLang="sk-SK" dirty="0">
                <a:latin typeface="Arial" panose="020B0604020202020204" pitchFamily="34" charset="0"/>
              </a:rPr>
              <a:t>: Áno, a </a:t>
            </a:r>
            <a:r>
              <a:rPr lang="sk-SK" altLang="sk-SK" dirty="0" err="1">
                <a:latin typeface="Arial" panose="020B0604020202020204" pitchFamily="34" charset="0"/>
              </a:rPr>
              <a:t>Karl</a:t>
            </a:r>
            <a:r>
              <a:rPr lang="sk-SK" altLang="sk-SK" dirty="0">
                <a:latin typeface="Arial" panose="020B0604020202020204" pitchFamily="34" charset="0"/>
              </a:rPr>
              <a:t> tiež. Poďte s nami! Uvidíte, že hrad sa vám bude páčiť. Je veľmi pekný. Na hrade je múzeum, knižnica historických kníh, zbierka zbraní i keramiky... Na budúci týždeň sa koná aj výstava.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Tom</a:t>
            </a:r>
            <a:r>
              <a:rPr lang="sk-SK" altLang="sk-SK" dirty="0">
                <a:latin typeface="Arial" panose="020B0604020202020204" pitchFamily="34" charset="0"/>
              </a:rPr>
              <a:t>: Ja by som rád išiel. Určite to bude zaujímavý a poučný výlet.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Kristína</a:t>
            </a:r>
            <a:r>
              <a:rPr lang="sk-SK" altLang="sk-SK" dirty="0">
                <a:latin typeface="Arial" panose="020B0604020202020204" pitchFamily="34" charset="0"/>
              </a:rPr>
              <a:t>: Ja pôjdem tiež.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Zuzka</a:t>
            </a:r>
            <a:r>
              <a:rPr lang="sk-SK" altLang="sk-SK" dirty="0">
                <a:latin typeface="Arial" panose="020B0604020202020204" pitchFamily="34" charset="0"/>
              </a:rPr>
              <a:t>: Skvelé, pôjdeme všetci. Už sa teším.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Kristína</a:t>
            </a:r>
            <a:r>
              <a:rPr lang="sk-SK" altLang="sk-SK" dirty="0">
                <a:latin typeface="Arial" panose="020B0604020202020204" pitchFamily="34" charset="0"/>
              </a:rPr>
              <a:t>: Existuje nejaká povesť o tomto hrade? Mám veľmi rada povesti.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Zuzka</a:t>
            </a:r>
            <a:r>
              <a:rPr lang="sk-SK" altLang="sk-SK" dirty="0">
                <a:latin typeface="Arial" panose="020B0604020202020204" pitchFamily="34" charset="0"/>
              </a:rPr>
              <a:t>: Áno, existuje povesť, ako hrad vznikol.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Tom</a:t>
            </a:r>
            <a:r>
              <a:rPr lang="sk-SK" altLang="sk-SK" dirty="0">
                <a:latin typeface="Arial" panose="020B0604020202020204" pitchFamily="34" charset="0"/>
              </a:rPr>
              <a:t>: A prečo sa ten hrad volá Červený Kameň? Je naozaj červený?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sk-SK" altLang="sk-SK" b="1" dirty="0">
                <a:latin typeface="Arial" panose="020B0604020202020204" pitchFamily="34" charset="0"/>
              </a:rPr>
              <a:t>Zuzka</a:t>
            </a:r>
            <a:r>
              <a:rPr lang="sk-SK" altLang="sk-SK" dirty="0">
                <a:latin typeface="Arial" panose="020B0604020202020204" pitchFamily="34" charset="0"/>
              </a:rPr>
              <a:t>: Uvidíte, nechajte sa prekvapiť. Na hrade sa všetko dozviete.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sk-SK" altLang="sk-SK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 smtClean="0">
                <a:latin typeface="Arial" panose="020B0604020202020204" pitchFamily="34" charset="0"/>
              </a:rPr>
              <a:t>A prečo sa hrad volá Červený Kameň?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06" y="1892127"/>
            <a:ext cx="6243224" cy="4351338"/>
          </a:xfrm>
        </p:spPr>
      </p:pic>
    </p:spTree>
    <p:extLst>
      <p:ext uri="{BB962C8B-B14F-4D97-AF65-F5344CB8AC3E}">
        <p14:creationId xmlns:p14="http://schemas.microsoft.com/office/powerpoint/2010/main" val="377785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i="1" dirty="0" smtClean="0">
                <a:solidFill>
                  <a:srgbClr val="00B050"/>
                </a:solidFill>
              </a:rPr>
              <a:t>s nami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na hrad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sa nachádza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kde leží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národná kultúrna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múzeum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dedina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všetci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vlakom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požičajú auto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nejaká povesť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existuje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šoférovať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veľmi pekný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zaujímavý a poučný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uvidíte</a:t>
            </a:r>
            <a:r>
              <a:rPr lang="sk-SK" sz="2800" b="1" dirty="0" smtClean="0">
                <a:solidFill>
                  <a:srgbClr val="00B050"/>
                </a:solidFill>
              </a:rPr>
              <a:t>, </a:t>
            </a:r>
            <a:r>
              <a:rPr lang="sk-SK" sz="2800" b="1" i="1" dirty="0" smtClean="0">
                <a:solidFill>
                  <a:srgbClr val="00B050"/>
                </a:solidFill>
              </a:rPr>
              <a:t>Červený Kameň</a:t>
            </a:r>
            <a:endParaRPr lang="sk-SK" sz="2800" b="1" dirty="0">
              <a:solidFill>
                <a:srgbClr val="00B050"/>
              </a:solidFill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7" y="1986742"/>
            <a:ext cx="12172523" cy="3832167"/>
          </a:xfrm>
        </p:spPr>
      </p:pic>
    </p:spTree>
    <p:extLst>
      <p:ext uri="{BB962C8B-B14F-4D97-AF65-F5344CB8AC3E}">
        <p14:creationId xmlns:p14="http://schemas.microsoft.com/office/powerpoint/2010/main" val="77836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Pravda – nepravda?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0365"/>
            <a:ext cx="5451620" cy="3898668"/>
          </a:xfrm>
        </p:spPr>
      </p:pic>
    </p:spTree>
    <p:extLst>
      <p:ext uri="{BB962C8B-B14F-4D97-AF65-F5344CB8AC3E}">
        <p14:creationId xmlns:p14="http://schemas.microsoft.com/office/powerpoint/2010/main" val="192499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lexika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342" y="1690689"/>
            <a:ext cx="7242220" cy="4452416"/>
          </a:xfrm>
        </p:spPr>
      </p:pic>
    </p:spTree>
    <p:extLst>
      <p:ext uri="{BB962C8B-B14F-4D97-AF65-F5344CB8AC3E}">
        <p14:creationId xmlns:p14="http://schemas.microsoft.com/office/powerpoint/2010/main" val="174972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Lexika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38" y="2082330"/>
            <a:ext cx="7556876" cy="4160527"/>
          </a:xfrm>
        </p:spPr>
      </p:pic>
    </p:spTree>
    <p:extLst>
      <p:ext uri="{BB962C8B-B14F-4D97-AF65-F5344CB8AC3E}">
        <p14:creationId xmlns:p14="http://schemas.microsoft.com/office/powerpoint/2010/main" val="41830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Predložky</a:t>
            </a:r>
            <a:br>
              <a:rPr lang="sk-SK" dirty="0" smtClean="0"/>
            </a:br>
            <a:r>
              <a:rPr lang="pl-PL" b="1" i="1" dirty="0" smtClean="0">
                <a:solidFill>
                  <a:srgbClr val="00B050"/>
                </a:solidFill>
              </a:rPr>
              <a:t>na</a:t>
            </a:r>
            <a:r>
              <a:rPr lang="pl-PL" b="1" dirty="0" smtClean="0">
                <a:solidFill>
                  <a:srgbClr val="00B050"/>
                </a:solidFill>
              </a:rPr>
              <a:t>, </a:t>
            </a:r>
            <a:r>
              <a:rPr lang="pl-PL" b="1" i="1" dirty="0" smtClean="0">
                <a:solidFill>
                  <a:srgbClr val="00B050"/>
                </a:solidFill>
              </a:rPr>
              <a:t>pod</a:t>
            </a:r>
            <a:r>
              <a:rPr lang="pl-PL" b="1" dirty="0" smtClean="0">
                <a:solidFill>
                  <a:srgbClr val="00B050"/>
                </a:solidFill>
              </a:rPr>
              <a:t>, </a:t>
            </a:r>
            <a:r>
              <a:rPr lang="pl-PL" b="1" i="1" dirty="0" smtClean="0">
                <a:solidFill>
                  <a:srgbClr val="00B050"/>
                </a:solidFill>
              </a:rPr>
              <a:t>nad</a:t>
            </a:r>
            <a:r>
              <a:rPr lang="pl-PL" b="1" dirty="0" smtClean="0">
                <a:solidFill>
                  <a:srgbClr val="00B050"/>
                </a:solidFill>
              </a:rPr>
              <a:t>, </a:t>
            </a:r>
            <a:r>
              <a:rPr lang="pl-PL" b="1" i="1" dirty="0" smtClean="0">
                <a:solidFill>
                  <a:srgbClr val="00B050"/>
                </a:solidFill>
              </a:rPr>
              <a:t>z</a:t>
            </a:r>
            <a:r>
              <a:rPr lang="pl-PL" b="1" dirty="0" smtClean="0">
                <a:solidFill>
                  <a:srgbClr val="00B050"/>
                </a:solidFill>
              </a:rPr>
              <a:t>, </a:t>
            </a:r>
            <a:r>
              <a:rPr lang="pl-PL" b="1" i="1" dirty="0" smtClean="0">
                <a:solidFill>
                  <a:srgbClr val="00B050"/>
                </a:solidFill>
              </a:rPr>
              <a:t>pri</a:t>
            </a:r>
            <a:r>
              <a:rPr lang="pl-PL" b="1" dirty="0" smtClean="0">
                <a:solidFill>
                  <a:srgbClr val="00B050"/>
                </a:solidFill>
              </a:rPr>
              <a:t>, </a:t>
            </a:r>
            <a:r>
              <a:rPr lang="pl-PL" b="1" i="1" dirty="0" smtClean="0">
                <a:solidFill>
                  <a:srgbClr val="00B050"/>
                </a:solidFill>
              </a:rPr>
              <a:t>pred</a:t>
            </a:r>
            <a:endParaRPr lang="sk-SK" b="1" dirty="0">
              <a:solidFill>
                <a:srgbClr val="00B050"/>
              </a:solidFill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44436"/>
            <a:ext cx="8796822" cy="3491346"/>
          </a:xfrm>
        </p:spPr>
      </p:pic>
    </p:spTree>
    <p:extLst>
      <p:ext uri="{BB962C8B-B14F-4D97-AF65-F5344CB8AC3E}">
        <p14:creationId xmlns:p14="http://schemas.microsoft.com/office/powerpoint/2010/main" val="33460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slov.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88" y="2005563"/>
            <a:ext cx="5453147" cy="4454098"/>
          </a:xfrm>
        </p:spPr>
      </p:pic>
    </p:spTree>
    <p:extLst>
      <p:ext uri="{BB962C8B-B14F-4D97-AF65-F5344CB8AC3E}">
        <p14:creationId xmlns:p14="http://schemas.microsoft.com/office/powerpoint/2010/main" val="212412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Kto býval na hradoch a zámkoch?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Vládcovia</a:t>
            </a:r>
          </a:p>
          <a:p>
            <a:pPr lvl="1"/>
            <a:r>
              <a:rPr lang="sk-SK" dirty="0" smtClean="0"/>
              <a:t>vládca = človek, ktorý vládne</a:t>
            </a:r>
            <a:endParaRPr lang="sk-SK" b="1" dirty="0" smtClean="0"/>
          </a:p>
          <a:p>
            <a:r>
              <a:rPr lang="sk-SK" dirty="0" smtClean="0"/>
              <a:t>kráľ - kráľovná</a:t>
            </a:r>
          </a:p>
          <a:p>
            <a:r>
              <a:rPr lang="sk-SK" dirty="0" smtClean="0"/>
              <a:t>princ - princezná</a:t>
            </a:r>
          </a:p>
          <a:p>
            <a:r>
              <a:rPr lang="sk-SK" dirty="0" smtClean="0"/>
              <a:t>cisár - cisárovná</a:t>
            </a:r>
          </a:p>
          <a:p>
            <a:r>
              <a:rPr lang="sk-SK" dirty="0" smtClean="0"/>
              <a:t>šľachtic - šľachtičná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6314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Ako čítame mená panovníkov, vládcov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33" y="2094806"/>
            <a:ext cx="12049167" cy="2460567"/>
          </a:xfrm>
        </p:spPr>
      </p:pic>
    </p:spTree>
    <p:extLst>
      <p:ext uri="{BB962C8B-B14F-4D97-AF65-F5344CB8AC3E}">
        <p14:creationId xmlns:p14="http://schemas.microsoft.com/office/powerpoint/2010/main" val="419346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Napíšte radovú číslovku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89830"/>
            <a:ext cx="6330637" cy="4177966"/>
          </a:xfrm>
        </p:spPr>
      </p:pic>
      <p:sp>
        <p:nvSpPr>
          <p:cNvPr id="5" name="BlokTextu 4"/>
          <p:cNvSpPr txBox="1"/>
          <p:nvPr/>
        </p:nvSpPr>
        <p:spPr>
          <a:xfrm>
            <a:off x="4003517" y="2548885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tretí – </a:t>
            </a:r>
            <a:r>
              <a:rPr lang="sk-SK" b="1" dirty="0" smtClean="0">
                <a:solidFill>
                  <a:srgbClr val="0070C0"/>
                </a:solidFill>
              </a:rPr>
              <a:t>treťom</a:t>
            </a:r>
            <a:r>
              <a:rPr lang="sk-SK" dirty="0" smtClean="0">
                <a:solidFill>
                  <a:srgbClr val="0070C0"/>
                </a:solidFill>
              </a:rPr>
              <a:t> (cudzí – cudzom)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4003518" y="3626948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prvý – </a:t>
            </a:r>
            <a:r>
              <a:rPr lang="sk-SK" b="1" dirty="0" smtClean="0">
                <a:solidFill>
                  <a:srgbClr val="0070C0"/>
                </a:solidFill>
              </a:rPr>
              <a:t>prvého</a:t>
            </a:r>
            <a:r>
              <a:rPr lang="sk-SK" dirty="0" smtClean="0">
                <a:solidFill>
                  <a:srgbClr val="0070C0"/>
                </a:solidFill>
              </a:rPr>
              <a:t> (pekný – pekného)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4024969" y="4064106"/>
            <a:ext cx="386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štvrtý – </a:t>
            </a:r>
            <a:r>
              <a:rPr lang="sk-SK" b="1" dirty="0" smtClean="0">
                <a:solidFill>
                  <a:srgbClr val="0070C0"/>
                </a:solidFill>
              </a:rPr>
              <a:t>štvrtým</a:t>
            </a:r>
            <a:r>
              <a:rPr lang="sk-SK" dirty="0" smtClean="0">
                <a:solidFill>
                  <a:srgbClr val="0070C0"/>
                </a:solidFill>
              </a:rPr>
              <a:t> (pekný – pekným)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3893622" y="4515078"/>
            <a:ext cx="4327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druhý – </a:t>
            </a:r>
            <a:r>
              <a:rPr lang="sk-SK" b="1" dirty="0" smtClean="0">
                <a:solidFill>
                  <a:srgbClr val="0070C0"/>
                </a:solidFill>
              </a:rPr>
              <a:t>druhom</a:t>
            </a:r>
            <a:r>
              <a:rPr lang="sk-SK" dirty="0" smtClean="0">
                <a:solidFill>
                  <a:srgbClr val="0070C0"/>
                </a:solidFill>
              </a:rPr>
              <a:t> (pekný – peknom)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4766766" y="4952236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070C0"/>
                </a:solidFill>
              </a:rPr>
              <a:t>tretí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3773974" y="5357830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štrnásť – </a:t>
            </a:r>
            <a:r>
              <a:rPr lang="sk-SK" b="1" dirty="0" smtClean="0">
                <a:solidFill>
                  <a:srgbClr val="0070C0"/>
                </a:solidFill>
              </a:rPr>
              <a:t>štrnásty</a:t>
            </a:r>
            <a:endParaRPr lang="sk-SK" b="1" dirty="0">
              <a:solidFill>
                <a:srgbClr val="0070C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4003516" y="5816885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prvý – </a:t>
            </a:r>
            <a:r>
              <a:rPr lang="sk-SK" b="1" dirty="0" smtClean="0">
                <a:solidFill>
                  <a:srgbClr val="0070C0"/>
                </a:solidFill>
              </a:rPr>
              <a:t>prvého</a:t>
            </a:r>
            <a:r>
              <a:rPr lang="sk-SK" dirty="0" smtClean="0">
                <a:solidFill>
                  <a:srgbClr val="0070C0"/>
                </a:solidFill>
              </a:rPr>
              <a:t> (pekný – pekného)</a:t>
            </a:r>
            <a:endParaRPr lang="sk-SK" dirty="0">
              <a:solidFill>
                <a:srgbClr val="0070C0"/>
              </a:solidFill>
            </a:endParaRPr>
          </a:p>
        </p:txBody>
      </p:sp>
      <p:graphicFrame>
        <p:nvGraphicFramePr>
          <p:cNvPr id="12" name="Tabuľ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545551"/>
              </p:ext>
            </p:extLst>
          </p:nvPr>
        </p:nvGraphicFramePr>
        <p:xfrm>
          <a:off x="7413539" y="2718261"/>
          <a:ext cx="1979813" cy="33012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79813">
                  <a:extLst>
                    <a:ext uri="{9D8B030D-6E8A-4147-A177-3AD203B41FA5}">
                      <a16:colId xmlns:a16="http://schemas.microsoft.com/office/drawing/2014/main" val="2763419348"/>
                    </a:ext>
                  </a:extLst>
                </a:gridCol>
              </a:tblGrid>
              <a:tr h="5508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-ý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046536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>
                          <a:effectLst/>
                        </a:rPr>
                        <a:t>pekn-ého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491498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>
                          <a:effectLst/>
                        </a:rPr>
                        <a:t>pekn-ému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6074690"/>
                  </a:ext>
                </a:extLst>
              </a:tr>
              <a:tr h="5676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>
                          <a:effectLst/>
                        </a:rPr>
                        <a:t>pekn-ého</a:t>
                      </a:r>
                      <a:r>
                        <a:rPr lang="sk-SK" sz="2000" dirty="0">
                          <a:effectLst/>
                        </a:rPr>
                        <a:t>/-ý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0208342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smtClean="0">
                          <a:effectLst/>
                        </a:rPr>
                        <a:t>(o) </a:t>
                      </a:r>
                      <a:r>
                        <a:rPr lang="sk-SK" sz="2000" dirty="0" err="1" smtClean="0">
                          <a:effectLst/>
                        </a:rPr>
                        <a:t>pekn-om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956361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>
                          <a:effectLst/>
                        </a:rPr>
                        <a:t>pekn-ým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5986290"/>
                  </a:ext>
                </a:extLst>
              </a:tr>
            </a:tbl>
          </a:graphicData>
        </a:graphic>
      </p:graphicFrame>
      <p:graphicFrame>
        <p:nvGraphicFramePr>
          <p:cNvPr id="13" name="Tabuľk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84289"/>
              </p:ext>
            </p:extLst>
          </p:nvPr>
        </p:nvGraphicFramePr>
        <p:xfrm>
          <a:off x="9839638" y="2697434"/>
          <a:ext cx="1979813" cy="33012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79813">
                  <a:extLst>
                    <a:ext uri="{9D8B030D-6E8A-4147-A177-3AD203B41FA5}">
                      <a16:colId xmlns:a16="http://schemas.microsoft.com/office/drawing/2014/main" val="942363711"/>
                    </a:ext>
                  </a:extLst>
                </a:gridCol>
              </a:tblGrid>
              <a:tr h="39583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 smtClean="0">
                          <a:effectLst/>
                        </a:rPr>
                        <a:t>cudz</a:t>
                      </a:r>
                      <a:r>
                        <a:rPr lang="sk-SK" sz="2800" dirty="0" smtClean="0">
                          <a:effectLst/>
                        </a:rPr>
                        <a:t>-í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8160023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 smtClean="0">
                          <a:effectLst/>
                        </a:rPr>
                        <a:t>cudz-ieho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8678079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 smtClean="0">
                          <a:effectLst/>
                        </a:rPr>
                        <a:t>cudz-iemu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848097"/>
                  </a:ext>
                </a:extLst>
              </a:tr>
              <a:tr h="5676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 smtClean="0">
                          <a:effectLst/>
                        </a:rPr>
                        <a:t>cudz-ieho</a:t>
                      </a:r>
                      <a:r>
                        <a:rPr lang="sk-SK" sz="2000" dirty="0" smtClean="0">
                          <a:effectLst/>
                        </a:rPr>
                        <a:t>/-í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4071500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smtClean="0">
                          <a:effectLst/>
                        </a:rPr>
                        <a:t>(o) </a:t>
                      </a:r>
                      <a:r>
                        <a:rPr lang="sk-SK" sz="2000" dirty="0" err="1" smtClean="0">
                          <a:effectLst/>
                        </a:rPr>
                        <a:t>cudz-om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185596"/>
                  </a:ext>
                </a:extLst>
              </a:tr>
              <a:tr h="540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 err="1" smtClean="0">
                          <a:effectLst/>
                        </a:rPr>
                        <a:t>cudz-ím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4121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93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>
                <a:solidFill>
                  <a:srgbClr val="0070C0"/>
                </a:solidFill>
              </a:rPr>
              <a:t>vládnuť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2834437" cy="3684588"/>
          </a:xfrm>
        </p:spPr>
        <p:txBody>
          <a:bodyPr/>
          <a:lstStyle/>
          <a:p>
            <a:r>
              <a:rPr lang="sk-SK" dirty="0" smtClean="0"/>
              <a:t>ja vládne-</a:t>
            </a:r>
            <a:r>
              <a:rPr lang="sk-SK" b="1" dirty="0" smtClean="0">
                <a:solidFill>
                  <a:srgbClr val="0070C0"/>
                </a:solidFill>
              </a:rPr>
              <a:t>m</a:t>
            </a:r>
          </a:p>
          <a:p>
            <a:r>
              <a:rPr lang="sk-SK" dirty="0" smtClean="0"/>
              <a:t>ty vládne-</a:t>
            </a:r>
            <a:r>
              <a:rPr lang="sk-SK" b="1" dirty="0" smtClean="0">
                <a:solidFill>
                  <a:srgbClr val="0070C0"/>
                </a:solidFill>
              </a:rPr>
              <a:t>š</a:t>
            </a:r>
          </a:p>
          <a:p>
            <a:r>
              <a:rPr lang="sk-SK" dirty="0" smtClean="0"/>
              <a:t>on vládne</a:t>
            </a:r>
          </a:p>
          <a:p>
            <a:r>
              <a:rPr lang="sk-SK" dirty="0" smtClean="0"/>
              <a:t>ona vládne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185458" y="1692680"/>
            <a:ext cx="2971800" cy="823912"/>
          </a:xfrm>
        </p:spPr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185458" y="2505075"/>
            <a:ext cx="3162993" cy="3684588"/>
          </a:xfrm>
        </p:spPr>
        <p:txBody>
          <a:bodyPr/>
          <a:lstStyle/>
          <a:p>
            <a:r>
              <a:rPr lang="sk-SK" dirty="0" smtClean="0"/>
              <a:t>my vládne-</a:t>
            </a:r>
            <a:r>
              <a:rPr lang="sk-SK" b="1" dirty="0" err="1" smtClean="0">
                <a:solidFill>
                  <a:srgbClr val="0070C0"/>
                </a:solidFill>
              </a:rPr>
              <a:t>me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my vládne-</a:t>
            </a:r>
            <a:r>
              <a:rPr lang="sk-SK" b="1" dirty="0" err="1" smtClean="0">
                <a:solidFill>
                  <a:srgbClr val="0070C0"/>
                </a:solidFill>
              </a:rPr>
              <a:t>te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oni vládnu</a:t>
            </a:r>
          </a:p>
          <a:p>
            <a:r>
              <a:rPr lang="sk-SK" dirty="0" smtClean="0"/>
              <a:t>ony vládnu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3073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>
                <a:solidFill>
                  <a:srgbClr val="0070C0"/>
                </a:solidFill>
              </a:rPr>
              <a:t>vládnuť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7" y="2505075"/>
            <a:ext cx="3345671" cy="3684588"/>
          </a:xfrm>
        </p:spPr>
        <p:txBody>
          <a:bodyPr/>
          <a:lstStyle/>
          <a:p>
            <a:r>
              <a:rPr lang="sk-SK" dirty="0" smtClean="0"/>
              <a:t>ja </a:t>
            </a:r>
            <a:r>
              <a:rPr lang="sk-SK" dirty="0" smtClean="0">
                <a:solidFill>
                  <a:srgbClr val="0070C0"/>
                </a:solidFill>
              </a:rPr>
              <a:t>som</a:t>
            </a:r>
            <a:r>
              <a:rPr lang="sk-SK" dirty="0" smtClean="0"/>
              <a:t> vládol/vládla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ty </a:t>
            </a:r>
            <a:r>
              <a:rPr lang="sk-SK" dirty="0" smtClean="0">
                <a:solidFill>
                  <a:srgbClr val="0070C0"/>
                </a:solidFill>
              </a:rPr>
              <a:t>si</a:t>
            </a:r>
            <a:r>
              <a:rPr lang="sk-SK" dirty="0" smtClean="0"/>
              <a:t> vládol/vládla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on vládol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ona vládla</a:t>
            </a:r>
            <a:endParaRPr lang="sk-SK" b="1" dirty="0" smtClean="0">
              <a:solidFill>
                <a:srgbClr val="0070C0"/>
              </a:solidFill>
            </a:endParaRP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185458" y="1692680"/>
            <a:ext cx="2971800" cy="823912"/>
          </a:xfrm>
        </p:spPr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416078" y="2499706"/>
            <a:ext cx="3162993" cy="3684588"/>
          </a:xfrm>
        </p:spPr>
        <p:txBody>
          <a:bodyPr/>
          <a:lstStyle/>
          <a:p>
            <a:r>
              <a:rPr lang="sk-SK" dirty="0" smtClean="0"/>
              <a:t>my </a:t>
            </a:r>
            <a:r>
              <a:rPr lang="sk-SK" dirty="0" smtClean="0">
                <a:solidFill>
                  <a:srgbClr val="0070C0"/>
                </a:solidFill>
              </a:rPr>
              <a:t>sme</a:t>
            </a:r>
            <a:r>
              <a:rPr lang="sk-SK" dirty="0" smtClean="0"/>
              <a:t> vládli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vy </a:t>
            </a:r>
            <a:r>
              <a:rPr lang="sk-SK" dirty="0" smtClean="0">
                <a:solidFill>
                  <a:srgbClr val="0070C0"/>
                </a:solidFill>
              </a:rPr>
              <a:t>ste</a:t>
            </a:r>
            <a:r>
              <a:rPr lang="sk-SK" dirty="0" smtClean="0"/>
              <a:t> vládli</a:t>
            </a:r>
            <a:endParaRPr lang="sk-SK" b="1" dirty="0" smtClean="0">
              <a:solidFill>
                <a:srgbClr val="0070C0"/>
              </a:solidFill>
            </a:endParaRPr>
          </a:p>
          <a:p>
            <a:r>
              <a:rPr lang="sk-SK" dirty="0" smtClean="0"/>
              <a:t>oni vládli</a:t>
            </a:r>
          </a:p>
          <a:p>
            <a:r>
              <a:rPr lang="sk-SK" dirty="0" smtClean="0"/>
              <a:t>ony vládli</a:t>
            </a:r>
            <a:endParaRPr lang="sk-SK" dirty="0"/>
          </a:p>
        </p:txBody>
      </p:sp>
      <p:sp>
        <p:nvSpPr>
          <p:cNvPr id="7" name="Obdĺžnik 6"/>
          <p:cNvSpPr/>
          <p:nvPr/>
        </p:nvSpPr>
        <p:spPr>
          <a:xfrm>
            <a:off x="7454928" y="2499706"/>
            <a:ext cx="42714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/>
              <a:t>Kto nám ________?</a:t>
            </a:r>
            <a:br>
              <a:rPr lang="sk-SK" sz="2400" dirty="0" smtClean="0"/>
            </a:br>
            <a:r>
              <a:rPr lang="sk-SK" sz="2400" dirty="0" smtClean="0"/>
              <a:t>V krajine ______králi a šľachtici.</a:t>
            </a:r>
            <a:br>
              <a:rPr lang="sk-SK" sz="2400" dirty="0" smtClean="0"/>
            </a:br>
            <a:r>
              <a:rPr lang="sk-SK" sz="2400" dirty="0" smtClean="0"/>
              <a:t>Kedy Mojmír I.?</a:t>
            </a:r>
            <a:br>
              <a:rPr lang="sk-SK" sz="2400" dirty="0" smtClean="0"/>
            </a:br>
            <a:r>
              <a:rPr lang="sk-SK" sz="2400" dirty="0" smtClean="0"/>
              <a:t>Mária Terézia bola jediná žena, ktorá na českom tróne.</a:t>
            </a:r>
            <a:br>
              <a:rPr lang="sk-SK" sz="2400" dirty="0" smtClean="0"/>
            </a:br>
            <a:r>
              <a:rPr lang="sk-SK" sz="2400" dirty="0" smtClean="0"/>
              <a:t>Mária Terézia v 18. storočí.</a:t>
            </a:r>
            <a:br>
              <a:rPr lang="sk-SK" sz="2400" dirty="0" smtClean="0"/>
            </a:br>
            <a:r>
              <a:rPr lang="sk-SK" sz="2400" dirty="0" smtClean="0"/>
              <a:t>Po nej jej syn Jozef II.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60283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Dievčenská studňa v Piešťanoch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91" y="2069871"/>
            <a:ext cx="7178178" cy="3341384"/>
          </a:xfrm>
        </p:spPr>
      </p:pic>
    </p:spTree>
    <p:extLst>
      <p:ext uri="{BB962C8B-B14F-4D97-AF65-F5344CB8AC3E}">
        <p14:creationId xmlns:p14="http://schemas.microsoft.com/office/powerpoint/2010/main" val="20384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Významnou udalosťou vo februári 1917 bolo </a:t>
            </a:r>
            <a:r>
              <a:rPr lang="sk-SK" b="1" dirty="0" smtClean="0"/>
              <a:t>stretnutie troch cisárov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8" y="1800686"/>
            <a:ext cx="6248678" cy="4351338"/>
          </a:xfrm>
        </p:spPr>
      </p:pic>
      <p:sp>
        <p:nvSpPr>
          <p:cNvPr id="5" name="BlokTextu 4"/>
          <p:cNvSpPr txBox="1"/>
          <p:nvPr/>
        </p:nvSpPr>
        <p:spPr>
          <a:xfrm>
            <a:off x="7764088" y="2959331"/>
            <a:ext cx="38986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err="1" smtClean="0">
                <a:solidFill>
                  <a:schemeClr val="accent4">
                    <a:lumMod val="50000"/>
                  </a:schemeClr>
                </a:solidFill>
              </a:rPr>
              <a:t>Wilhelm</a:t>
            </a:r>
            <a:r>
              <a:rPr lang="sk-SK" sz="2400" b="1" dirty="0" smtClean="0">
                <a:solidFill>
                  <a:schemeClr val="accent4">
                    <a:lumMod val="50000"/>
                  </a:schemeClr>
                </a:solidFill>
              </a:rPr>
              <a:t> II., </a:t>
            </a:r>
          </a:p>
          <a:p>
            <a:r>
              <a:rPr lang="sk-SK" sz="2400" b="1" dirty="0" smtClean="0">
                <a:solidFill>
                  <a:schemeClr val="accent4">
                    <a:lumMod val="50000"/>
                  </a:schemeClr>
                </a:solidFill>
              </a:rPr>
              <a:t>rakúsky cisár Karol I Habsburg. a bulharský cár Ferdinand I. </a:t>
            </a:r>
            <a:r>
              <a:rPr lang="sk-SK" sz="2400" b="1" dirty="0" err="1" smtClean="0">
                <a:solidFill>
                  <a:schemeClr val="accent4">
                    <a:lumMod val="50000"/>
                  </a:schemeClr>
                </a:solidFill>
              </a:rPr>
              <a:t>Koburg</a:t>
            </a:r>
            <a:r>
              <a:rPr lang="sk-SK" sz="24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</a:p>
          <a:p>
            <a:r>
              <a:rPr lang="sk-SK" sz="2400" b="1" dirty="0" smtClean="0">
                <a:solidFill>
                  <a:schemeClr val="accent4">
                    <a:lumMod val="50000"/>
                  </a:schemeClr>
                </a:solidFill>
              </a:rPr>
              <a:t>V Piešťanoch rokovali o ďalšom vedení vojny.</a:t>
            </a:r>
            <a:endParaRPr lang="sk-SK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5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Dievčenská studňa v Piešťanoch</a:t>
            </a:r>
            <a:endParaRPr lang="sk-SK" b="1" i="1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Piešťany sú kúpeľné mesto na západnom Slovensku. Pri liečivých prameňoch stál kedysi chrám, ktorý patril bratom </a:t>
            </a:r>
            <a:r>
              <a:rPr lang="sk-SK" dirty="0" err="1" smtClean="0"/>
              <a:t>templárom</a:t>
            </a:r>
            <a:r>
              <a:rPr lang="sk-SK" dirty="0" smtClean="0"/>
              <a:t>. Blízko chrámu sa nachádza studňa. O tejto studni ľudia rozprávajú milú povesť.</a:t>
            </a:r>
          </a:p>
          <a:p>
            <a:r>
              <a:rPr lang="sk-SK" dirty="0" err="1" smtClean="0"/>
              <a:t>Borica</a:t>
            </a:r>
            <a:r>
              <a:rPr lang="sk-SK" dirty="0" smtClean="0"/>
              <a:t> bola krásna dcéra hradného pána </a:t>
            </a:r>
            <a:r>
              <a:rPr lang="sk-SK" dirty="0" err="1" smtClean="0"/>
              <a:t>Bolka</a:t>
            </a:r>
            <a:r>
              <a:rPr lang="sk-SK" dirty="0" smtClean="0"/>
              <a:t>. Jeho zlá sestra nemala rada </a:t>
            </a:r>
            <a:r>
              <a:rPr lang="sk-SK" dirty="0" err="1" smtClean="0"/>
              <a:t>Boricu</a:t>
            </a:r>
            <a:r>
              <a:rPr lang="sk-SK" dirty="0" smtClean="0"/>
              <a:t>. Starena závidela </a:t>
            </a:r>
            <a:r>
              <a:rPr lang="sk-SK" dirty="0" err="1" smtClean="0"/>
              <a:t>Borici</a:t>
            </a:r>
            <a:r>
              <a:rPr lang="sk-SK" dirty="0" smtClean="0"/>
              <a:t>, že je mladá a krásna. Hradný pán bol veľmi lakomý. Tento lakomec povedal, že svoju dcéru dá len boháčovi. Ale </a:t>
            </a:r>
            <a:r>
              <a:rPr lang="sk-SK" dirty="0" err="1" smtClean="0"/>
              <a:t>Borica</a:t>
            </a:r>
            <a:r>
              <a:rPr lang="sk-SK" dirty="0" smtClean="0"/>
              <a:t> ľúbila Imra. Imro bol chudobný a hradný pán ho vyhnal.</a:t>
            </a:r>
          </a:p>
          <a:p>
            <a:r>
              <a:rPr lang="sk-SK" dirty="0" smtClean="0"/>
              <a:t>V noci sa </a:t>
            </a:r>
            <a:r>
              <a:rPr lang="sk-SK" dirty="0" err="1" smtClean="0"/>
              <a:t>Borica</a:t>
            </a:r>
            <a:r>
              <a:rPr lang="sk-SK" dirty="0" smtClean="0"/>
              <a:t> a Imro stretli pri studni a rozlúčili sa. Potom </a:t>
            </a:r>
            <a:r>
              <a:rPr lang="sk-SK" dirty="0" err="1" smtClean="0"/>
              <a:t>Borica</a:t>
            </a:r>
            <a:r>
              <a:rPr lang="sk-SK" dirty="0" smtClean="0"/>
              <a:t> nabrala vodu zo studne. Zjavil sa jej svätý Štefan. Duch povedal: „Prvý muž, ktorého zajtra ráno uvidíš cestou do kostola, bude tvoj muž.“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6901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Dievčenská studňa v Piešťanoch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Potom svätec zmizol. </a:t>
            </a:r>
            <a:r>
              <a:rPr lang="sk-SK" dirty="0" err="1" smtClean="0"/>
              <a:t>Borica</a:t>
            </a:r>
            <a:r>
              <a:rPr lang="sk-SK" dirty="0" smtClean="0"/>
              <a:t> išla ráno do kostola a zrazu uvidela Imra. Po roku starena zomrela a chorý hradný pán požehnal </a:t>
            </a:r>
            <a:r>
              <a:rPr lang="sk-SK" dirty="0" err="1" smtClean="0"/>
              <a:t>Borici</a:t>
            </a:r>
            <a:r>
              <a:rPr lang="sk-SK" dirty="0" smtClean="0"/>
              <a:t> a Imrovi.</a:t>
            </a:r>
          </a:p>
          <a:p>
            <a:r>
              <a:rPr lang="sk-SK" dirty="0" smtClean="0"/>
              <a:t>Odvtedy chodia mladé dievčatá k studni a modlia sa k svätému Štefanovi. Povesť hovorí, že ráno cestou do kostola stretnú svojho budúceho muža.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6216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Odpovedzte na otázky: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Kto bola </a:t>
            </a:r>
            <a:r>
              <a:rPr lang="sk-SK" dirty="0" err="1" smtClean="0"/>
              <a:t>Borica</a:t>
            </a:r>
            <a:r>
              <a:rPr lang="sk-SK" dirty="0" smtClean="0"/>
              <a:t>?</a:t>
            </a:r>
          </a:p>
          <a:p>
            <a:r>
              <a:rPr lang="sk-SK" dirty="0" smtClean="0"/>
              <a:t>Aký bol hradný pán?</a:t>
            </a:r>
          </a:p>
          <a:p>
            <a:r>
              <a:rPr lang="sk-SK" dirty="0" smtClean="0"/>
              <a:t>Koho ľúbila </a:t>
            </a:r>
            <a:r>
              <a:rPr lang="sk-SK" dirty="0" err="1" smtClean="0"/>
              <a:t>Borica</a:t>
            </a:r>
            <a:r>
              <a:rPr lang="sk-SK" dirty="0" smtClean="0"/>
              <a:t>?</a:t>
            </a:r>
          </a:p>
          <a:p>
            <a:r>
              <a:rPr lang="sk-SK" dirty="0" smtClean="0"/>
              <a:t>Bol Imro bohatý?</a:t>
            </a:r>
          </a:p>
          <a:p>
            <a:r>
              <a:rPr lang="sk-SK" dirty="0" smtClean="0"/>
              <a:t>Kde sa stretli </a:t>
            </a:r>
            <a:r>
              <a:rPr lang="sk-SK" dirty="0" err="1" smtClean="0"/>
              <a:t>Borica</a:t>
            </a:r>
            <a:r>
              <a:rPr lang="sk-SK" dirty="0" smtClean="0"/>
              <a:t> a Imro?</a:t>
            </a:r>
          </a:p>
          <a:p>
            <a:r>
              <a:rPr lang="sk-SK" dirty="0" smtClean="0"/>
              <a:t>Kto sa zjavil pri studni?</a:t>
            </a:r>
          </a:p>
          <a:p>
            <a:r>
              <a:rPr lang="sk-SK" dirty="0" smtClean="0"/>
              <a:t>Čo povedal duch?</a:t>
            </a:r>
          </a:p>
          <a:p>
            <a:r>
              <a:rPr lang="sk-SK" dirty="0" smtClean="0"/>
              <a:t>Čo sa stalo potom?</a:t>
            </a:r>
          </a:p>
          <a:p>
            <a:r>
              <a:rPr lang="sk-SK" dirty="0" smtClean="0"/>
              <a:t>Prečo chodia mladé dievčatá k studni?</a:t>
            </a:r>
          </a:p>
          <a:p>
            <a:r>
              <a:rPr lang="sk-SK" dirty="0" smtClean="0"/>
              <a:t>Viete, kedy je na Slovensku sviatok svätého Štefana?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38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i="1" dirty="0" smtClean="0">
                <a:solidFill>
                  <a:srgbClr val="00B050"/>
                </a:solidFill>
              </a:rPr>
              <a:t>kostol</a:t>
            </a:r>
            <a:r>
              <a:rPr lang="sk-SK" dirty="0" smtClean="0">
                <a:solidFill>
                  <a:srgbClr val="00B050"/>
                </a:solidFill>
              </a:rPr>
              <a:t>, </a:t>
            </a:r>
            <a:r>
              <a:rPr lang="sk-SK" i="1" dirty="0" smtClean="0">
                <a:solidFill>
                  <a:srgbClr val="00B050"/>
                </a:solidFill>
              </a:rPr>
              <a:t>hradný pán</a:t>
            </a:r>
            <a:r>
              <a:rPr lang="sk-SK" dirty="0" smtClean="0">
                <a:solidFill>
                  <a:srgbClr val="00B050"/>
                </a:solidFill>
              </a:rPr>
              <a:t>, </a:t>
            </a:r>
            <a:r>
              <a:rPr lang="sk-SK" i="1" dirty="0" smtClean="0">
                <a:solidFill>
                  <a:srgbClr val="00B050"/>
                </a:solidFill>
              </a:rPr>
              <a:t>starena</a:t>
            </a:r>
            <a:r>
              <a:rPr lang="sk-SK" dirty="0" smtClean="0">
                <a:solidFill>
                  <a:srgbClr val="00B050"/>
                </a:solidFill>
              </a:rPr>
              <a:t>, </a:t>
            </a:r>
            <a:r>
              <a:rPr lang="sk-SK" i="1" dirty="0" smtClean="0">
                <a:solidFill>
                  <a:srgbClr val="00B050"/>
                </a:solidFill>
              </a:rPr>
              <a:t>lakomec</a:t>
            </a:r>
            <a:r>
              <a:rPr lang="sk-SK" dirty="0" smtClean="0">
                <a:solidFill>
                  <a:srgbClr val="00B050"/>
                </a:solidFill>
              </a:rPr>
              <a:t>, </a:t>
            </a:r>
            <a:r>
              <a:rPr lang="sk-SK" i="1" dirty="0" smtClean="0">
                <a:solidFill>
                  <a:srgbClr val="00B050"/>
                </a:solidFill>
              </a:rPr>
              <a:t>boháč</a:t>
            </a:r>
            <a:r>
              <a:rPr lang="sk-SK" dirty="0" smtClean="0">
                <a:solidFill>
                  <a:srgbClr val="00B050"/>
                </a:solidFill>
              </a:rPr>
              <a:t>, </a:t>
            </a:r>
            <a:r>
              <a:rPr lang="sk-SK" i="1" dirty="0" smtClean="0">
                <a:solidFill>
                  <a:srgbClr val="00B050"/>
                </a:solidFill>
              </a:rPr>
              <a:t>svätec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Človek, ktorý je bohatý, je __________. </a:t>
            </a:r>
          </a:p>
          <a:p>
            <a:r>
              <a:rPr lang="sk-SK" dirty="0" smtClean="0"/>
              <a:t>Človek, ktorý je lakomý, je __________. </a:t>
            </a:r>
          </a:p>
          <a:p>
            <a:r>
              <a:rPr lang="sk-SK" dirty="0" smtClean="0"/>
              <a:t>Človek, ktorý je svätý, je __________. </a:t>
            </a:r>
          </a:p>
          <a:p>
            <a:r>
              <a:rPr lang="sk-SK" dirty="0" smtClean="0"/>
              <a:t>Žena, ktorá je stará, je __________. </a:t>
            </a:r>
          </a:p>
          <a:p>
            <a:r>
              <a:rPr lang="sk-SK" dirty="0" smtClean="0"/>
              <a:t>Pán, ktorý vládne na hrade, je __________. </a:t>
            </a:r>
          </a:p>
          <a:p>
            <a:r>
              <a:rPr lang="sk-SK" dirty="0" smtClean="0"/>
              <a:t>Dom, kde sa ľudia modlia, je __________.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4742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838</Words>
  <Application>Microsoft Office PowerPoint</Application>
  <PresentationFormat>Širokouhlá</PresentationFormat>
  <Paragraphs>109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Motív balíka Office</vt:lpstr>
      <vt:lpstr>Ideme na Červený Kameň a do Piešťan. Radové číslovky. Sloveso vládnuť.</vt:lpstr>
      <vt:lpstr>Prezentácia programu PowerPoint</vt:lpstr>
      <vt:lpstr>Kde sa nachádza hrad Červený Kameň?</vt:lpstr>
      <vt:lpstr>Ideme na hrad Červený Kameň</vt:lpstr>
      <vt:lpstr>Ideme na hrad Červený Kameň</vt:lpstr>
      <vt:lpstr>A prečo sa hrad volá Červený Kameň?</vt:lpstr>
      <vt:lpstr>s nami, na hrad, sa nachádza, kde leží, národná kultúrna, múzeum, dedina, všetci, vlakom, požičajú auto, nejaká povesť, existuje, šoférovať, veľmi pekný, zaujímavý a poučný, uvidíte, Červený Kameň</vt:lpstr>
      <vt:lpstr>Pravda – nepravda?</vt:lpstr>
      <vt:lpstr>lexika</vt:lpstr>
      <vt:lpstr>Lexika</vt:lpstr>
      <vt:lpstr>Predložky na, pod, nad, z, pri, pred</vt:lpstr>
      <vt:lpstr>Doplňte tvary slov.</vt:lpstr>
      <vt:lpstr>Kto býval na hradoch a zámkoch?</vt:lpstr>
      <vt:lpstr>Ako čítame mená panovníkov, vládcov</vt:lpstr>
      <vt:lpstr>Napíšte radovú číslovku</vt:lpstr>
      <vt:lpstr>vládnuť</vt:lpstr>
      <vt:lpstr>vládnuť</vt:lpstr>
      <vt:lpstr>Dievčenská studňa v Piešťanoch</vt:lpstr>
      <vt:lpstr>Významnou udalosťou vo februári 1917 bolo stretnutie troch cisárov</vt:lpstr>
      <vt:lpstr>Dievčenská studňa v Piešťanoch</vt:lpstr>
      <vt:lpstr>Dievčenská studňa v Piešťanoch</vt:lpstr>
      <vt:lpstr>Odpovedzte na otázky:</vt:lpstr>
      <vt:lpstr>kostol, hradný pán, starena, lakomec, boháč, svätec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Kesselová Jana</cp:lastModifiedBy>
  <cp:revision>12</cp:revision>
  <dcterms:created xsi:type="dcterms:W3CDTF">2021-12-05T16:15:21Z</dcterms:created>
  <dcterms:modified xsi:type="dcterms:W3CDTF">2025-03-26T20:23:44Z</dcterms:modified>
</cp:coreProperties>
</file>