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g" ContentType="image/jpg"/>
  <Override PartName="/ppt/media/image3.jpg" ContentType="image/jpg"/>
  <Override PartName="/ppt/media/image4.jpg" ContentType="image/jpg"/>
  <Override PartName="/ppt/media/image5.jpg" ContentType="image/jpg"/>
  <Override PartName="/ppt/media/image6.jpg" ContentType="image/jpg"/>
  <Override PartName="/ppt/media/image7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71" r:id="rId7"/>
    <p:sldId id="266" r:id="rId8"/>
    <p:sldId id="267" r:id="rId9"/>
    <p:sldId id="269" r:id="rId10"/>
    <p:sldId id="270" r:id="rId11"/>
  </p:sldIdLst>
  <p:sldSz cx="12192000" cy="6858000"/>
  <p:notesSz cx="12192000" cy="6858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228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9094" y="2489072"/>
            <a:ext cx="7893811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718" y="2475740"/>
            <a:ext cx="6153150" cy="3581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1573" y="2489072"/>
            <a:ext cx="37687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0" dirty="0"/>
              <a:t>Spišský</a:t>
            </a:r>
            <a:r>
              <a:rPr spc="-475" dirty="0"/>
              <a:t> </a:t>
            </a:r>
            <a:r>
              <a:rPr spc="-280" dirty="0"/>
              <a:t>hrad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CF7A80BD-9E7D-482D-9DC4-E8CA014EA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8473"/>
            <a:ext cx="1010787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1327" y="1357883"/>
            <a:ext cx="9229344" cy="414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730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0" dirty="0">
                <a:latin typeface="Arial"/>
                <a:cs typeface="Arial"/>
              </a:rPr>
              <a:t>Spišský</a:t>
            </a:r>
            <a:r>
              <a:rPr sz="4400" spc="-405" dirty="0">
                <a:latin typeface="Arial"/>
                <a:cs typeface="Arial"/>
              </a:rPr>
              <a:t> </a:t>
            </a:r>
            <a:r>
              <a:rPr sz="4400" spc="-200" dirty="0">
                <a:latin typeface="Arial"/>
                <a:cs typeface="Arial"/>
              </a:rPr>
              <a:t>hrad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737106"/>
            <a:ext cx="10795635" cy="41258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1935" algn="l"/>
              </a:tabLst>
            </a:pPr>
            <a:r>
              <a:rPr sz="2600" spc="-5" dirty="0">
                <a:latin typeface="Carlito"/>
                <a:cs typeface="Carlito"/>
              </a:rPr>
              <a:t>Spišský </a:t>
            </a:r>
            <a:r>
              <a:rPr sz="2600" spc="-15" dirty="0">
                <a:latin typeface="Carlito"/>
                <a:cs typeface="Carlito"/>
              </a:rPr>
              <a:t>hrad </a:t>
            </a:r>
            <a:r>
              <a:rPr sz="2600" spc="-5" dirty="0">
                <a:latin typeface="Carlito"/>
                <a:cs typeface="Carlito"/>
              </a:rPr>
              <a:t>je jeden </a:t>
            </a:r>
            <a:r>
              <a:rPr sz="2600" dirty="0">
                <a:latin typeface="Carlito"/>
                <a:cs typeface="Carlito"/>
              </a:rPr>
              <a:t>z </a:t>
            </a:r>
            <a:r>
              <a:rPr sz="2600" spc="-5" dirty="0">
                <a:latin typeface="Carlito"/>
                <a:cs typeface="Carlito"/>
              </a:rPr>
              <a:t>najväčších </a:t>
            </a:r>
            <a:r>
              <a:rPr sz="2600" spc="-20" dirty="0">
                <a:latin typeface="Carlito"/>
                <a:cs typeface="Carlito"/>
              </a:rPr>
              <a:t>hradných </a:t>
            </a:r>
            <a:r>
              <a:rPr sz="2600" spc="-25" dirty="0">
                <a:latin typeface="Carlito"/>
                <a:cs typeface="Carlito"/>
              </a:rPr>
              <a:t>komplexov </a:t>
            </a:r>
            <a:r>
              <a:rPr sz="2600" dirty="0">
                <a:latin typeface="Carlito"/>
                <a:cs typeface="Carlito"/>
              </a:rPr>
              <a:t>v </a:t>
            </a:r>
            <a:r>
              <a:rPr sz="2600" spc="-10" dirty="0">
                <a:latin typeface="Carlito"/>
                <a:cs typeface="Carlito"/>
              </a:rPr>
              <a:t>strednej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Európe.</a:t>
            </a:r>
            <a:endParaRPr sz="26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55"/>
              </a:spcBef>
              <a:buFont typeface="Arial"/>
              <a:buChar char="•"/>
              <a:tabLst>
                <a:tab pos="241935" algn="l"/>
              </a:tabLst>
            </a:pPr>
            <a:r>
              <a:rPr sz="2600" spc="-10" dirty="0">
                <a:latin typeface="Carlito"/>
                <a:cs typeface="Carlito"/>
              </a:rPr>
              <a:t>Najstaršia </a:t>
            </a:r>
            <a:r>
              <a:rPr sz="2600" spc="-5" dirty="0">
                <a:latin typeface="Carlito"/>
                <a:cs typeface="Carlito"/>
              </a:rPr>
              <a:t>písomná </a:t>
            </a:r>
            <a:r>
              <a:rPr sz="2600" spc="-10" dirty="0">
                <a:latin typeface="Carlito"/>
                <a:cs typeface="Carlito"/>
              </a:rPr>
              <a:t>zmienka </a:t>
            </a:r>
            <a:r>
              <a:rPr sz="2600" dirty="0">
                <a:latin typeface="Carlito"/>
                <a:cs typeface="Carlito"/>
              </a:rPr>
              <a:t>o </a:t>
            </a:r>
            <a:r>
              <a:rPr sz="2600" spc="-10" dirty="0">
                <a:latin typeface="Carlito"/>
                <a:cs typeface="Carlito"/>
              </a:rPr>
              <a:t>hrade pochádza </a:t>
            </a:r>
            <a:r>
              <a:rPr sz="2600" dirty="0">
                <a:latin typeface="Carlito"/>
                <a:cs typeface="Carlito"/>
              </a:rPr>
              <a:t>z </a:t>
            </a:r>
            <a:r>
              <a:rPr sz="2600" spc="-20" dirty="0">
                <a:latin typeface="Carlito"/>
                <a:cs typeface="Carlito"/>
              </a:rPr>
              <a:t>roku </a:t>
            </a:r>
            <a:r>
              <a:rPr sz="2600" dirty="0">
                <a:latin typeface="Carlito"/>
                <a:cs typeface="Carlito"/>
              </a:rPr>
              <a:t>1</a:t>
            </a:r>
            <a:r>
              <a:rPr sz="2600" spc="-3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120.</a:t>
            </a:r>
          </a:p>
          <a:p>
            <a:pPr marL="241300" marR="709295" indent="-229235">
              <a:lnSpc>
                <a:spcPct val="70000"/>
              </a:lnSpc>
              <a:spcBef>
                <a:spcPts val="1000"/>
              </a:spcBef>
              <a:buFont typeface="Arial"/>
              <a:buChar char="•"/>
              <a:tabLst>
                <a:tab pos="241935" algn="l"/>
              </a:tabLst>
            </a:pPr>
            <a:r>
              <a:rPr sz="2600" spc="-15" dirty="0">
                <a:latin typeface="Carlito"/>
                <a:cs typeface="Carlito"/>
              </a:rPr>
              <a:t>Hrad </a:t>
            </a:r>
            <a:r>
              <a:rPr sz="2600" dirty="0">
                <a:latin typeface="Carlito"/>
                <a:cs typeface="Carlito"/>
              </a:rPr>
              <a:t>je </a:t>
            </a:r>
            <a:r>
              <a:rPr sz="2600" spc="-10" dirty="0">
                <a:latin typeface="Carlito"/>
                <a:cs typeface="Carlito"/>
              </a:rPr>
              <a:t>zapísaný </a:t>
            </a:r>
            <a:r>
              <a:rPr sz="2600" dirty="0">
                <a:latin typeface="Carlito"/>
                <a:cs typeface="Carlito"/>
              </a:rPr>
              <a:t>v </a:t>
            </a:r>
            <a:r>
              <a:rPr sz="2600" spc="-15" dirty="0">
                <a:latin typeface="Carlito"/>
                <a:cs typeface="Carlito"/>
              </a:rPr>
              <a:t>Zozname </a:t>
            </a:r>
            <a:r>
              <a:rPr sz="2600" spc="-20" dirty="0">
                <a:latin typeface="Carlito"/>
                <a:cs typeface="Carlito"/>
              </a:rPr>
              <a:t>svetového </a:t>
            </a:r>
            <a:r>
              <a:rPr sz="2600" spc="-5" dirty="0">
                <a:latin typeface="Carlito"/>
                <a:cs typeface="Carlito"/>
              </a:rPr>
              <a:t>kultúrneho </a:t>
            </a:r>
            <a:r>
              <a:rPr sz="2600" dirty="0">
                <a:latin typeface="Carlito"/>
                <a:cs typeface="Carlito"/>
              </a:rPr>
              <a:t>a </a:t>
            </a:r>
            <a:r>
              <a:rPr sz="2600" spc="-10" dirty="0">
                <a:latin typeface="Carlito"/>
                <a:cs typeface="Carlito"/>
              </a:rPr>
              <a:t>prírodného dedičstva  </a:t>
            </a:r>
            <a:r>
              <a:rPr sz="2600" spc="-15" dirty="0">
                <a:latin typeface="Carlito"/>
                <a:cs typeface="Carlito"/>
              </a:rPr>
              <a:t>UNESCO.</a:t>
            </a:r>
            <a:endParaRPr sz="2600" dirty="0">
              <a:latin typeface="Carlito"/>
              <a:cs typeface="Carlito"/>
            </a:endParaRPr>
          </a:p>
          <a:p>
            <a:pPr marL="241300" marR="5080" indent="-229235">
              <a:lnSpc>
                <a:spcPct val="70000"/>
              </a:lnSpc>
              <a:spcBef>
                <a:spcPts val="1010"/>
              </a:spcBef>
              <a:buFont typeface="Arial"/>
              <a:buChar char="•"/>
              <a:tabLst>
                <a:tab pos="241935" algn="l"/>
              </a:tabLst>
            </a:pPr>
            <a:r>
              <a:rPr sz="2600" dirty="0">
                <a:latin typeface="Carlito"/>
                <a:cs typeface="Carlito"/>
              </a:rPr>
              <a:t>No </a:t>
            </a:r>
            <a:r>
              <a:rPr sz="2600" spc="-5" dirty="0">
                <a:latin typeface="Carlito"/>
                <a:cs typeface="Carlito"/>
              </a:rPr>
              <a:t>nielen </a:t>
            </a:r>
            <a:r>
              <a:rPr sz="2600" spc="-10" dirty="0">
                <a:latin typeface="Carlito"/>
                <a:cs typeface="Carlito"/>
              </a:rPr>
              <a:t>to. </a:t>
            </a:r>
            <a:r>
              <a:rPr sz="2600" spc="-15" dirty="0">
                <a:latin typeface="Carlito"/>
                <a:cs typeface="Carlito"/>
              </a:rPr>
              <a:t>Hrad </a:t>
            </a:r>
            <a:r>
              <a:rPr sz="2600" spc="-5" dirty="0">
                <a:latin typeface="Carlito"/>
                <a:cs typeface="Carlito"/>
              </a:rPr>
              <a:t>je </a:t>
            </a:r>
            <a:r>
              <a:rPr sz="2600" dirty="0">
                <a:latin typeface="Carlito"/>
                <a:cs typeface="Carlito"/>
              </a:rPr>
              <a:t>aj </a:t>
            </a:r>
            <a:r>
              <a:rPr sz="2600" spc="-10" dirty="0">
                <a:latin typeface="Carlito"/>
                <a:cs typeface="Carlito"/>
              </a:rPr>
              <a:t>hollywoodskou lokalitou. Natáčali </a:t>
            </a:r>
            <a:r>
              <a:rPr sz="2600" dirty="0">
                <a:latin typeface="Carlito"/>
                <a:cs typeface="Carlito"/>
              </a:rPr>
              <a:t>tu </a:t>
            </a:r>
            <a:r>
              <a:rPr sz="2600" spc="-5" dirty="0">
                <a:latin typeface="Carlito"/>
                <a:cs typeface="Carlito"/>
              </a:rPr>
              <a:t>film </a:t>
            </a:r>
            <a:r>
              <a:rPr sz="2600" i="1" spc="-5" dirty="0">
                <a:latin typeface="Carlito"/>
                <a:cs typeface="Carlito"/>
              </a:rPr>
              <a:t>Dračie </a:t>
            </a:r>
            <a:r>
              <a:rPr sz="2600" i="1" spc="-10" dirty="0">
                <a:latin typeface="Carlito"/>
                <a:cs typeface="Carlito"/>
              </a:rPr>
              <a:t>srdce </a:t>
            </a:r>
            <a:r>
              <a:rPr sz="2600" dirty="0">
                <a:latin typeface="Carlito"/>
                <a:cs typeface="Carlito"/>
              </a:rPr>
              <a:t>v  </a:t>
            </a:r>
            <a:r>
              <a:rPr sz="2600" spc="-20" dirty="0">
                <a:latin typeface="Carlito"/>
                <a:cs typeface="Carlito"/>
              </a:rPr>
              <a:t>roku</a:t>
            </a:r>
            <a:r>
              <a:rPr sz="2600" spc="-1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1992.</a:t>
            </a:r>
          </a:p>
          <a:p>
            <a:pPr marL="241300" marR="203200" indent="-229235">
              <a:lnSpc>
                <a:spcPct val="70100"/>
              </a:lnSpc>
              <a:spcBef>
                <a:spcPts val="990"/>
              </a:spcBef>
              <a:buFont typeface="Arial"/>
              <a:buChar char="•"/>
              <a:tabLst>
                <a:tab pos="241935" algn="l"/>
              </a:tabLst>
            </a:pPr>
            <a:r>
              <a:rPr sz="2600" dirty="0">
                <a:latin typeface="Carlito"/>
                <a:cs typeface="Carlito"/>
              </a:rPr>
              <a:t>Na </a:t>
            </a:r>
            <a:r>
              <a:rPr sz="2600" spc="-15" dirty="0" err="1">
                <a:latin typeface="Carlito"/>
                <a:cs typeface="Carlito"/>
              </a:rPr>
              <a:t>svahu</a:t>
            </a:r>
            <a:r>
              <a:rPr sz="2600" spc="-15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hradného </a:t>
            </a:r>
            <a:r>
              <a:rPr sz="2600" spc="-10" dirty="0">
                <a:latin typeface="Carlito"/>
                <a:cs typeface="Carlito"/>
              </a:rPr>
              <a:t>vrchu </a:t>
            </a:r>
            <a:r>
              <a:rPr sz="2600" dirty="0">
                <a:latin typeface="Carlito"/>
                <a:cs typeface="Carlito"/>
              </a:rPr>
              <a:t>sa </a:t>
            </a:r>
            <a:r>
              <a:rPr sz="2600" spc="-10" dirty="0">
                <a:latin typeface="Carlito"/>
                <a:cs typeface="Carlito"/>
              </a:rPr>
              <a:t>nachádza gigantický </a:t>
            </a:r>
            <a:r>
              <a:rPr sz="2600" spc="-15" dirty="0">
                <a:latin typeface="Carlito"/>
                <a:cs typeface="Carlito"/>
              </a:rPr>
              <a:t>kamenný  obrazec.</a:t>
            </a:r>
            <a:endParaRPr sz="26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0"/>
              </a:spcBef>
              <a:buFont typeface="Arial"/>
              <a:buChar char="•"/>
              <a:tabLst>
                <a:tab pos="241935" algn="l"/>
              </a:tabLst>
            </a:pPr>
            <a:r>
              <a:rPr sz="2600" spc="-15" dirty="0">
                <a:latin typeface="Carlito"/>
                <a:cs typeface="Carlito"/>
              </a:rPr>
              <a:t>Zobrazuje </a:t>
            </a:r>
            <a:r>
              <a:rPr sz="2600" spc="-25" dirty="0">
                <a:latin typeface="Carlito"/>
                <a:cs typeface="Carlito"/>
              </a:rPr>
              <a:t>koňa </a:t>
            </a:r>
            <a:r>
              <a:rPr sz="2600" dirty="0">
                <a:latin typeface="Carlito"/>
                <a:cs typeface="Carlito"/>
              </a:rPr>
              <a:t>z </a:t>
            </a:r>
            <a:r>
              <a:rPr sz="2600" spc="-20" dirty="0">
                <a:latin typeface="Carlito"/>
                <a:cs typeface="Carlito"/>
              </a:rPr>
              <a:t>keltskej </a:t>
            </a:r>
            <a:r>
              <a:rPr sz="2600" dirty="0">
                <a:latin typeface="Carlito"/>
                <a:cs typeface="Carlito"/>
              </a:rPr>
              <a:t>mince </a:t>
            </a:r>
            <a:r>
              <a:rPr sz="2600" spc="-5" dirty="0">
                <a:latin typeface="Carlito"/>
                <a:cs typeface="Carlito"/>
              </a:rPr>
              <a:t>nájdenej </a:t>
            </a:r>
            <a:r>
              <a:rPr sz="2600" spc="-10" dirty="0">
                <a:latin typeface="Carlito"/>
                <a:cs typeface="Carlito"/>
              </a:rPr>
              <a:t>počas archeologického</a:t>
            </a:r>
            <a:r>
              <a:rPr sz="2600" spc="-2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výskumu.</a:t>
            </a:r>
            <a:endParaRPr sz="2600" dirty="0">
              <a:latin typeface="Carlito"/>
              <a:cs typeface="Carlito"/>
            </a:endParaRPr>
          </a:p>
          <a:p>
            <a:pPr marL="241300" marR="591185" indent="-229235">
              <a:lnSpc>
                <a:spcPct val="70000"/>
              </a:lnSpc>
              <a:spcBef>
                <a:spcPts val="1010"/>
              </a:spcBef>
              <a:buFont typeface="Arial"/>
              <a:buChar char="•"/>
              <a:tabLst>
                <a:tab pos="241935" algn="l"/>
              </a:tabLst>
            </a:pPr>
            <a:r>
              <a:rPr sz="2600" spc="-15" dirty="0">
                <a:latin typeface="Carlito"/>
                <a:cs typeface="Carlito"/>
              </a:rPr>
              <a:t>Sezóna </a:t>
            </a:r>
            <a:r>
              <a:rPr sz="2600" spc="-5" dirty="0">
                <a:latin typeface="Carlito"/>
                <a:cs typeface="Carlito"/>
              </a:rPr>
              <a:t>sa na </a:t>
            </a:r>
            <a:r>
              <a:rPr sz="2600" spc="-10" dirty="0">
                <a:latin typeface="Carlito"/>
                <a:cs typeface="Carlito"/>
              </a:rPr>
              <a:t>hrade začína </a:t>
            </a:r>
            <a:r>
              <a:rPr sz="2600" dirty="0">
                <a:latin typeface="Carlito"/>
                <a:cs typeface="Carlito"/>
              </a:rPr>
              <a:t>1. apríla a </a:t>
            </a:r>
            <a:r>
              <a:rPr sz="2600" spc="-10" dirty="0">
                <a:latin typeface="Carlito"/>
                <a:cs typeface="Carlito"/>
              </a:rPr>
              <a:t>pre </a:t>
            </a:r>
            <a:r>
              <a:rPr sz="2600" spc="-20" dirty="0">
                <a:latin typeface="Carlito"/>
                <a:cs typeface="Carlito"/>
              </a:rPr>
              <a:t>návštevníkov </a:t>
            </a:r>
            <a:r>
              <a:rPr sz="2600" spc="-5" dirty="0">
                <a:latin typeface="Carlito"/>
                <a:cs typeface="Carlito"/>
              </a:rPr>
              <a:t>je </a:t>
            </a:r>
            <a:r>
              <a:rPr sz="2600" spc="-15" dirty="0">
                <a:latin typeface="Carlito"/>
                <a:cs typeface="Carlito"/>
              </a:rPr>
              <a:t>hrad </a:t>
            </a:r>
            <a:r>
              <a:rPr sz="2600" spc="-10" dirty="0">
                <a:latin typeface="Carlito"/>
                <a:cs typeface="Carlito"/>
              </a:rPr>
              <a:t>prístupný </a:t>
            </a:r>
            <a:r>
              <a:rPr sz="2600" spc="-5" dirty="0">
                <a:latin typeface="Carlito"/>
                <a:cs typeface="Carlito"/>
              </a:rPr>
              <a:t>do  </a:t>
            </a:r>
            <a:r>
              <a:rPr sz="2600" spc="-25" dirty="0">
                <a:latin typeface="Carlito"/>
                <a:cs typeface="Carlito"/>
              </a:rPr>
              <a:t>konca</a:t>
            </a:r>
            <a:r>
              <a:rPr sz="2600" spc="-5" dirty="0">
                <a:latin typeface="Carlito"/>
                <a:cs typeface="Carlito"/>
              </a:rPr>
              <a:t> </a:t>
            </a:r>
            <a:r>
              <a:rPr sz="2600" spc="-15" dirty="0">
                <a:latin typeface="Carlito"/>
                <a:cs typeface="Carlito"/>
              </a:rPr>
              <a:t>októbra.</a:t>
            </a:r>
            <a:endParaRPr sz="26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5"/>
              </a:spcBef>
              <a:buFont typeface="Arial"/>
              <a:buChar char="•"/>
              <a:tabLst>
                <a:tab pos="241935" algn="l"/>
              </a:tabLst>
            </a:pPr>
            <a:r>
              <a:rPr sz="2600" spc="-5" dirty="0">
                <a:latin typeface="Carlito"/>
                <a:cs typeface="Carlito"/>
              </a:rPr>
              <a:t>Príďte na </a:t>
            </a:r>
            <a:r>
              <a:rPr sz="2600" spc="-15" dirty="0">
                <a:latin typeface="Carlito"/>
                <a:cs typeface="Carlito"/>
              </a:rPr>
              <a:t>Slovensko </a:t>
            </a:r>
            <a:r>
              <a:rPr sz="2600" dirty="0">
                <a:latin typeface="Carlito"/>
                <a:cs typeface="Carlito"/>
              </a:rPr>
              <a:t>a </a:t>
            </a:r>
            <a:r>
              <a:rPr sz="2600" spc="-15" dirty="0">
                <a:latin typeface="Carlito"/>
                <a:cs typeface="Carlito"/>
              </a:rPr>
              <a:t>navštívte </a:t>
            </a:r>
            <a:r>
              <a:rPr sz="2600" spc="-5" dirty="0">
                <a:latin typeface="Carlito"/>
                <a:cs typeface="Carlito"/>
              </a:rPr>
              <a:t>ho </a:t>
            </a:r>
            <a:r>
              <a:rPr sz="2600" dirty="0">
                <a:latin typeface="Carlito"/>
                <a:cs typeface="Carlito"/>
              </a:rPr>
              <a:t>aj</a:t>
            </a:r>
            <a:r>
              <a:rPr sz="2600" spc="-25" dirty="0">
                <a:latin typeface="Carlito"/>
                <a:cs typeface="Carlito"/>
              </a:rPr>
              <a:t> </a:t>
            </a:r>
            <a:r>
              <a:rPr sz="2600" spc="-55" dirty="0">
                <a:latin typeface="Carlito"/>
                <a:cs typeface="Carlito"/>
              </a:rPr>
              <a:t>vy.</a:t>
            </a:r>
            <a:endParaRPr sz="26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609600"/>
            <a:ext cx="7693659" cy="65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0"/>
              </a:spcBef>
            </a:pPr>
            <a:r>
              <a:rPr sz="4400" spc="-400" dirty="0">
                <a:latin typeface="Arial" panose="020B0604020202020204" pitchFamily="34" charset="0"/>
                <a:cs typeface="Arial" panose="020B0604020202020204" pitchFamily="34" charset="0"/>
              </a:rPr>
              <a:t>Spišský</a:t>
            </a:r>
            <a:r>
              <a:rPr sz="4400" spc="-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400" spc="-280" dirty="0" err="1">
                <a:latin typeface="Arial" panose="020B0604020202020204" pitchFamily="34" charset="0"/>
                <a:cs typeface="Arial" panose="020B0604020202020204" pitchFamily="34" charset="0"/>
              </a:rPr>
              <a:t>hrad</a:t>
            </a:r>
            <a:r>
              <a:rPr sz="4400" spc="-28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4400" y="2571850"/>
            <a:ext cx="11122661" cy="38011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1935" algn="l"/>
                <a:tab pos="7797800" algn="l"/>
              </a:tabLst>
            </a:pPr>
            <a:r>
              <a:rPr sz="2600" spc="-5" dirty="0">
                <a:latin typeface="Carlito"/>
                <a:cs typeface="Carlito"/>
              </a:rPr>
              <a:t>Spišský </a:t>
            </a:r>
            <a:r>
              <a:rPr sz="2600" spc="-15" dirty="0">
                <a:latin typeface="Carlito"/>
                <a:cs typeface="Carlito"/>
              </a:rPr>
              <a:t>hrad </a:t>
            </a:r>
            <a:r>
              <a:rPr sz="2600" spc="-5" dirty="0">
                <a:latin typeface="Carlito"/>
                <a:cs typeface="Carlito"/>
              </a:rPr>
              <a:t>je jeden </a:t>
            </a:r>
            <a:r>
              <a:rPr sz="2600" dirty="0">
                <a:latin typeface="Carlito"/>
                <a:cs typeface="Carlito"/>
              </a:rPr>
              <a:t>z</a:t>
            </a:r>
            <a:r>
              <a:rPr sz="2600" spc="45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najväčších</a:t>
            </a:r>
            <a:r>
              <a:rPr sz="2600" spc="-10" dirty="0">
                <a:latin typeface="Carlito"/>
                <a:cs typeface="Carlito"/>
              </a:rPr>
              <a:t> </a:t>
            </a:r>
            <a:r>
              <a:rPr sz="2600" spc="-20" dirty="0">
                <a:latin typeface="Carlito"/>
                <a:cs typeface="Carlito"/>
              </a:rPr>
              <a:t>hradných</a:t>
            </a:r>
            <a:r>
              <a:rPr sz="2600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	</a:t>
            </a:r>
            <a:r>
              <a:rPr sz="2600" dirty="0">
                <a:latin typeface="Carlito"/>
                <a:cs typeface="Carlito"/>
              </a:rPr>
              <a:t>v </a:t>
            </a:r>
            <a:r>
              <a:rPr sz="2600" spc="-10" dirty="0">
                <a:latin typeface="Carlito"/>
                <a:cs typeface="Carlito"/>
              </a:rPr>
              <a:t>strednej</a:t>
            </a:r>
            <a:r>
              <a:rPr sz="2600" spc="-5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Európe.</a:t>
            </a:r>
            <a:endParaRPr sz="26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55"/>
              </a:spcBef>
              <a:buFont typeface="Arial"/>
              <a:buChar char="•"/>
              <a:tabLst>
                <a:tab pos="241935" algn="l"/>
                <a:tab pos="6012815" algn="l"/>
              </a:tabLst>
            </a:pPr>
            <a:r>
              <a:rPr sz="2600" spc="-10" dirty="0">
                <a:latin typeface="Carlito"/>
                <a:cs typeface="Carlito"/>
              </a:rPr>
              <a:t>Najstaršia </a:t>
            </a:r>
            <a:r>
              <a:rPr sz="2600" spc="-5" dirty="0">
                <a:latin typeface="Carlito"/>
                <a:cs typeface="Carlito"/>
              </a:rPr>
              <a:t>písomná</a:t>
            </a:r>
            <a:r>
              <a:rPr sz="2600" spc="-10" dirty="0">
                <a:latin typeface="Carlito"/>
                <a:cs typeface="Carlito"/>
              </a:rPr>
              <a:t> zmienka </a:t>
            </a:r>
            <a:r>
              <a:rPr sz="2600" dirty="0">
                <a:latin typeface="Carlito"/>
                <a:cs typeface="Carlito"/>
              </a:rPr>
              <a:t>o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	</a:t>
            </a:r>
            <a:r>
              <a:rPr sz="2600" spc="-10" dirty="0">
                <a:latin typeface="Carlito"/>
                <a:cs typeface="Carlito"/>
              </a:rPr>
              <a:t>pochádza </a:t>
            </a:r>
            <a:r>
              <a:rPr sz="2600" dirty="0">
                <a:latin typeface="Carlito"/>
                <a:cs typeface="Carlito"/>
              </a:rPr>
              <a:t>z </a:t>
            </a:r>
            <a:r>
              <a:rPr sz="2600" spc="-20" dirty="0">
                <a:latin typeface="Carlito"/>
                <a:cs typeface="Carlito"/>
              </a:rPr>
              <a:t>roku </a:t>
            </a:r>
            <a:r>
              <a:rPr sz="2600" dirty="0">
                <a:latin typeface="Carlito"/>
                <a:cs typeface="Carlito"/>
              </a:rPr>
              <a:t>1</a:t>
            </a:r>
            <a:r>
              <a:rPr sz="2600" spc="-1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120.</a:t>
            </a:r>
          </a:p>
          <a:p>
            <a:pPr marL="241300" marR="5080" indent="-229235">
              <a:lnSpc>
                <a:spcPct val="70000"/>
              </a:lnSpc>
              <a:spcBef>
                <a:spcPts val="1000"/>
              </a:spcBef>
              <a:buFont typeface="Arial"/>
              <a:buChar char="•"/>
              <a:tabLst>
                <a:tab pos="241935" algn="l"/>
                <a:tab pos="7497445" algn="l"/>
              </a:tabLst>
            </a:pPr>
            <a:r>
              <a:rPr sz="2600" spc="-15" dirty="0">
                <a:latin typeface="Carlito"/>
                <a:cs typeface="Carlito"/>
              </a:rPr>
              <a:t>Hrad </a:t>
            </a:r>
            <a:r>
              <a:rPr sz="2600" spc="-5" dirty="0">
                <a:latin typeface="Carlito"/>
                <a:cs typeface="Carlito"/>
              </a:rPr>
              <a:t>je </a:t>
            </a:r>
            <a:r>
              <a:rPr sz="2600" spc="-10" dirty="0">
                <a:latin typeface="Carlito"/>
                <a:cs typeface="Carlito"/>
              </a:rPr>
              <a:t>zapísaný </a:t>
            </a:r>
            <a:r>
              <a:rPr sz="2600" dirty="0">
                <a:latin typeface="Carlito"/>
                <a:cs typeface="Carlito"/>
              </a:rPr>
              <a:t>v</a:t>
            </a:r>
            <a:r>
              <a:rPr sz="2600" spc="35" dirty="0">
                <a:latin typeface="Carlito"/>
                <a:cs typeface="Carlito"/>
              </a:rPr>
              <a:t> </a:t>
            </a:r>
            <a:r>
              <a:rPr sz="2600" spc="-15" dirty="0">
                <a:latin typeface="Carlito"/>
                <a:cs typeface="Carlito"/>
              </a:rPr>
              <a:t>Zozname </a:t>
            </a:r>
            <a:r>
              <a:rPr sz="2600" spc="-20" dirty="0">
                <a:latin typeface="Carlito"/>
                <a:cs typeface="Carlito"/>
              </a:rPr>
              <a:t>svetového</a:t>
            </a:r>
            <a:r>
              <a:rPr sz="2600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	</a:t>
            </a:r>
            <a:r>
              <a:rPr sz="2600" dirty="0">
                <a:latin typeface="Carlito"/>
                <a:cs typeface="Carlito"/>
              </a:rPr>
              <a:t>a </a:t>
            </a:r>
            <a:r>
              <a:rPr sz="2600" spc="-10" dirty="0">
                <a:latin typeface="Carlito"/>
                <a:cs typeface="Carlito"/>
              </a:rPr>
              <a:t>prírodného dedičstva  </a:t>
            </a:r>
            <a:r>
              <a:rPr sz="2600" spc="-15" dirty="0">
                <a:latin typeface="Carlito"/>
                <a:cs typeface="Carlito"/>
              </a:rPr>
              <a:t>UNESCO.</a:t>
            </a:r>
            <a:endParaRPr sz="26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75"/>
              </a:spcBef>
              <a:buFont typeface="Arial"/>
              <a:buChar char="•"/>
              <a:tabLst>
                <a:tab pos="241935" algn="l"/>
                <a:tab pos="8410575" algn="l"/>
              </a:tabLst>
            </a:pPr>
            <a:r>
              <a:rPr sz="2600" spc="-15" dirty="0">
                <a:latin typeface="Carlito"/>
                <a:cs typeface="Carlito"/>
              </a:rPr>
              <a:t>Hrad </a:t>
            </a:r>
            <a:r>
              <a:rPr sz="2600" spc="-5" dirty="0">
                <a:latin typeface="Carlito"/>
                <a:cs typeface="Carlito"/>
              </a:rPr>
              <a:t>je </a:t>
            </a:r>
            <a:r>
              <a:rPr sz="2600" dirty="0">
                <a:latin typeface="Carlito"/>
                <a:cs typeface="Carlito"/>
              </a:rPr>
              <a:t>aj </a:t>
            </a:r>
            <a:r>
              <a:rPr sz="2600" spc="-10" dirty="0">
                <a:latin typeface="Carlito"/>
                <a:cs typeface="Carlito"/>
              </a:rPr>
              <a:t>hollywoodskou lokalitou.</a:t>
            </a:r>
            <a:r>
              <a:rPr sz="2600" spc="75" dirty="0">
                <a:latin typeface="Carlito"/>
                <a:cs typeface="Carlito"/>
              </a:rPr>
              <a:t> </a:t>
            </a:r>
            <a:r>
              <a:rPr sz="2600" spc="-10" dirty="0" err="1">
                <a:latin typeface="Carlito"/>
                <a:cs typeface="Carlito"/>
              </a:rPr>
              <a:t>Natáčali</a:t>
            </a:r>
            <a:r>
              <a:rPr sz="2600" spc="5" dirty="0">
                <a:latin typeface="Carlito"/>
                <a:cs typeface="Carlito"/>
              </a:rPr>
              <a:t> </a:t>
            </a:r>
            <a:r>
              <a:rPr sz="2600" dirty="0" err="1">
                <a:latin typeface="Carlito"/>
                <a:cs typeface="Carlito"/>
              </a:rPr>
              <a:t>tu</a:t>
            </a:r>
            <a:r>
              <a:rPr lang="sk-SK" sz="2600" dirty="0">
                <a:latin typeface="Carlito"/>
                <a:cs typeface="Carlito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	</a:t>
            </a:r>
            <a:r>
              <a:rPr lang="sk-SK" sz="26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 </a:t>
            </a:r>
            <a:r>
              <a:rPr sz="2600" i="1" spc="-5" dirty="0" err="1">
                <a:latin typeface="Carlito"/>
                <a:cs typeface="Carlito"/>
              </a:rPr>
              <a:t>Dračie</a:t>
            </a:r>
            <a:r>
              <a:rPr sz="2600" i="1" spc="-5" dirty="0">
                <a:latin typeface="Carlito"/>
                <a:cs typeface="Carlito"/>
              </a:rPr>
              <a:t> </a:t>
            </a:r>
            <a:r>
              <a:rPr sz="2600" i="1" spc="-10" dirty="0">
                <a:latin typeface="Carlito"/>
                <a:cs typeface="Carlito"/>
              </a:rPr>
              <a:t>srdce.</a:t>
            </a:r>
            <a:endParaRPr sz="2600" dirty="0">
              <a:latin typeface="Carlito"/>
              <a:cs typeface="Carlito"/>
            </a:endParaRPr>
          </a:p>
          <a:p>
            <a:pPr marL="241300" indent="-229235">
              <a:lnSpc>
                <a:spcPts val="2650"/>
              </a:lnSpc>
              <a:spcBef>
                <a:spcPts val="60"/>
              </a:spcBef>
              <a:buFont typeface="Arial"/>
              <a:buChar char="•"/>
              <a:tabLst>
                <a:tab pos="241935" algn="l"/>
              </a:tabLst>
            </a:pPr>
            <a:r>
              <a:rPr sz="2600" dirty="0">
                <a:latin typeface="Carlito"/>
                <a:cs typeface="Carlito"/>
              </a:rPr>
              <a:t>Na </a:t>
            </a:r>
            <a:r>
              <a:rPr sz="2600" spc="-15" dirty="0" err="1">
                <a:latin typeface="Carlito"/>
                <a:cs typeface="Carlito"/>
              </a:rPr>
              <a:t>svahu</a:t>
            </a:r>
            <a:r>
              <a:rPr sz="2600" spc="-1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hradného </a:t>
            </a:r>
            <a:r>
              <a:rPr sz="2600" spc="-10" dirty="0">
                <a:latin typeface="Carlito"/>
                <a:cs typeface="Carlito"/>
              </a:rPr>
              <a:t>vrchu </a:t>
            </a:r>
            <a:r>
              <a:rPr sz="2600" dirty="0">
                <a:latin typeface="Carlito"/>
                <a:cs typeface="Carlito"/>
              </a:rPr>
              <a:t>sa </a:t>
            </a:r>
            <a:r>
              <a:rPr sz="2600" spc="-10" dirty="0" err="1">
                <a:latin typeface="Carlito"/>
                <a:cs typeface="Carlito"/>
              </a:rPr>
              <a:t>nachádza</a:t>
            </a:r>
            <a:r>
              <a:rPr sz="2600" spc="-110" dirty="0">
                <a:latin typeface="Carlito"/>
                <a:cs typeface="Carlito"/>
              </a:rPr>
              <a:t> </a:t>
            </a:r>
            <a:r>
              <a:rPr sz="2600" spc="-10" dirty="0" err="1">
                <a:latin typeface="Carlito"/>
                <a:cs typeface="Carlito"/>
              </a:rPr>
              <a:t>gigantický</a:t>
            </a:r>
            <a:r>
              <a:rPr lang="sk-SK" sz="2600" spc="-10" dirty="0">
                <a:latin typeface="Carlito"/>
                <a:cs typeface="Carlito"/>
              </a:rPr>
              <a:t> ____________ </a:t>
            </a:r>
            <a:r>
              <a:rPr sz="2600" spc="-15" dirty="0" err="1">
                <a:latin typeface="Carlito"/>
                <a:cs typeface="Carlito"/>
              </a:rPr>
              <a:t>obrazec</a:t>
            </a:r>
            <a:r>
              <a:rPr sz="2600" spc="-15" dirty="0">
                <a:latin typeface="Carlito"/>
                <a:cs typeface="Carlito"/>
              </a:rPr>
              <a:t>.</a:t>
            </a:r>
            <a:endParaRPr sz="2600" dirty="0">
              <a:latin typeface="Carlito"/>
              <a:cs typeface="Carlito"/>
            </a:endParaRPr>
          </a:p>
          <a:p>
            <a:pPr marL="241300" marR="300355" indent="-229235">
              <a:lnSpc>
                <a:spcPct val="70000"/>
              </a:lnSpc>
              <a:spcBef>
                <a:spcPts val="994"/>
              </a:spcBef>
              <a:buFont typeface="Arial"/>
              <a:buChar char="•"/>
              <a:tabLst>
                <a:tab pos="241935" algn="l"/>
                <a:tab pos="5976620" algn="l"/>
              </a:tabLst>
            </a:pPr>
            <a:r>
              <a:rPr sz="2600" dirty="0">
                <a:latin typeface="Carlito"/>
                <a:cs typeface="Carlito"/>
              </a:rPr>
              <a:t>Je </a:t>
            </a:r>
            <a:r>
              <a:rPr sz="2600" spc="-15" dirty="0">
                <a:latin typeface="Carlito"/>
                <a:cs typeface="Carlito"/>
              </a:rPr>
              <a:t>to obraz </a:t>
            </a:r>
            <a:r>
              <a:rPr sz="2600" spc="-25" dirty="0">
                <a:latin typeface="Carlito"/>
                <a:cs typeface="Carlito"/>
              </a:rPr>
              <a:t>koňa</a:t>
            </a:r>
            <a:r>
              <a:rPr sz="2600" spc="5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z </a:t>
            </a:r>
            <a:r>
              <a:rPr sz="2600" spc="-20" dirty="0" err="1">
                <a:latin typeface="Carlito"/>
                <a:cs typeface="Carlito"/>
              </a:rPr>
              <a:t>keltskej</a:t>
            </a:r>
            <a:r>
              <a:rPr lang="sk-SK" sz="2600" spc="-20" dirty="0">
                <a:latin typeface="Carlito"/>
                <a:cs typeface="Carlito"/>
              </a:rPr>
              <a:t> </a:t>
            </a:r>
            <a:r>
              <a:rPr sz="2600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	</a:t>
            </a:r>
            <a:r>
              <a:rPr lang="sk-SK" sz="2600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600" spc="-5" dirty="0" err="1">
                <a:latin typeface="Carlito"/>
                <a:cs typeface="Carlito"/>
              </a:rPr>
              <a:t>nájdenej</a:t>
            </a:r>
            <a:r>
              <a:rPr sz="2600" spc="-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počas </a:t>
            </a:r>
            <a:r>
              <a:rPr sz="2600" spc="-5" dirty="0">
                <a:latin typeface="Carlito"/>
                <a:cs typeface="Carlito"/>
              </a:rPr>
              <a:t>archeologického</a:t>
            </a:r>
            <a:r>
              <a:rPr sz="2600" b="1" spc="-5" dirty="0">
                <a:latin typeface="Carlito"/>
                <a:cs typeface="Carlito"/>
              </a:rPr>
              <a:t>  </a:t>
            </a:r>
            <a:r>
              <a:rPr sz="2600" spc="-10" dirty="0">
                <a:latin typeface="Carlito"/>
                <a:cs typeface="Carlito"/>
              </a:rPr>
              <a:t>výskumu.</a:t>
            </a:r>
            <a:endParaRPr sz="26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75"/>
              </a:spcBef>
              <a:buFont typeface="Arial"/>
              <a:buChar char="•"/>
              <a:tabLst>
                <a:tab pos="241935" algn="l"/>
                <a:tab pos="3579495" algn="l"/>
                <a:tab pos="7281545" algn="l"/>
              </a:tabLst>
            </a:pPr>
            <a:r>
              <a:rPr sz="2600" spc="-15" dirty="0">
                <a:latin typeface="Carlito"/>
                <a:cs typeface="Carlito"/>
              </a:rPr>
              <a:t>Sezóna</a:t>
            </a:r>
            <a:r>
              <a:rPr sz="2600" spc="-10" dirty="0">
                <a:latin typeface="Carlito"/>
                <a:cs typeface="Carlito"/>
              </a:rPr>
              <a:t> </a:t>
            </a:r>
            <a:r>
              <a:rPr sz="2600" spc="-5" dirty="0" err="1">
                <a:latin typeface="Carlito"/>
                <a:cs typeface="Carlito"/>
              </a:rPr>
              <a:t>sa</a:t>
            </a:r>
            <a:r>
              <a:rPr sz="2600" spc="5" dirty="0">
                <a:latin typeface="Carlito"/>
                <a:cs typeface="Carlito"/>
              </a:rPr>
              <a:t> </a:t>
            </a:r>
            <a:r>
              <a:rPr sz="2600" spc="-5" dirty="0" err="1">
                <a:latin typeface="Carlito"/>
                <a:cs typeface="Carlito"/>
              </a:rPr>
              <a:t>na</a:t>
            </a:r>
            <a:r>
              <a:rPr lang="sk-SK" sz="2600" spc="-5" dirty="0">
                <a:latin typeface="Carlito"/>
                <a:cs typeface="Carlito"/>
              </a:rPr>
              <a:t> hrade _________</a:t>
            </a:r>
            <a:r>
              <a:rPr sz="2600" spc="-1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1.</a:t>
            </a:r>
            <a:r>
              <a:rPr sz="2600" spc="2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apríla</a:t>
            </a:r>
            <a:r>
              <a:rPr sz="2600" spc="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a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	</a:t>
            </a:r>
            <a:r>
              <a:rPr sz="2600" spc="-5" dirty="0">
                <a:latin typeface="Carlito"/>
                <a:cs typeface="Carlito"/>
              </a:rPr>
              <a:t>sa </a:t>
            </a:r>
            <a:r>
              <a:rPr sz="2600" dirty="0">
                <a:latin typeface="Carlito"/>
                <a:cs typeface="Carlito"/>
              </a:rPr>
              <a:t>v</a:t>
            </a:r>
            <a:r>
              <a:rPr sz="2600" spc="-1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októbri.</a:t>
            </a:r>
            <a:endParaRPr sz="26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0"/>
              </a:spcBef>
              <a:buFont typeface="Arial"/>
              <a:buChar char="•"/>
              <a:tabLst>
                <a:tab pos="241935" algn="l"/>
                <a:tab pos="1966595" algn="l"/>
              </a:tabLst>
            </a:pPr>
            <a:r>
              <a:rPr sz="26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600" dirty="0">
                <a:latin typeface="Carlito"/>
                <a:cs typeface="Carlito"/>
              </a:rPr>
              <a:t>ho </a:t>
            </a:r>
            <a:r>
              <a:rPr sz="2600" spc="-10" dirty="0">
                <a:latin typeface="Carlito"/>
                <a:cs typeface="Carlito"/>
              </a:rPr>
              <a:t>navštíviť </a:t>
            </a:r>
            <a:r>
              <a:rPr sz="2600" dirty="0">
                <a:latin typeface="Carlito"/>
                <a:cs typeface="Carlito"/>
              </a:rPr>
              <a:t>aj</a:t>
            </a:r>
            <a:r>
              <a:rPr sz="2600" spc="-15" dirty="0">
                <a:latin typeface="Carlito"/>
                <a:cs typeface="Carlito"/>
              </a:rPr>
              <a:t> </a:t>
            </a:r>
            <a:r>
              <a:rPr sz="2600" spc="-55" dirty="0">
                <a:latin typeface="Carlito"/>
                <a:cs typeface="Carlito"/>
              </a:rPr>
              <a:t>vy.</a:t>
            </a:r>
            <a:endParaRPr sz="2600" dirty="0">
              <a:latin typeface="Carlito"/>
              <a:cs typeface="Carlito"/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FC69E965-C7F3-4FE0-AB7B-ED775C697423}"/>
              </a:ext>
            </a:extLst>
          </p:cNvPr>
          <p:cNvSpPr txBox="1"/>
          <p:nvPr/>
        </p:nvSpPr>
        <p:spPr>
          <a:xfrm>
            <a:off x="4897755" y="1313098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B0F0"/>
                </a:solidFill>
              </a:rPr>
              <a:t>komplexov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0FDE23BE-AE6E-4272-B568-6472034ECE6F}"/>
              </a:ext>
            </a:extLst>
          </p:cNvPr>
          <p:cNvSpPr txBox="1"/>
          <p:nvPr/>
        </p:nvSpPr>
        <p:spPr>
          <a:xfrm>
            <a:off x="8380875" y="1313098"/>
            <a:ext cx="1258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B0F0"/>
                </a:solidFill>
              </a:rPr>
              <a:t>hrade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D875A160-F7C4-46E2-8AA6-7C4283B6A48C}"/>
              </a:ext>
            </a:extLst>
          </p:cNvPr>
          <p:cNvSpPr txBox="1"/>
          <p:nvPr/>
        </p:nvSpPr>
        <p:spPr>
          <a:xfrm>
            <a:off x="8912658" y="719271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B0F0"/>
                </a:solidFill>
              </a:rPr>
              <a:t>kultúrneho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7FCEB1D6-2DD0-4107-9B98-201A2B0B4AFD}"/>
              </a:ext>
            </a:extLst>
          </p:cNvPr>
          <p:cNvSpPr txBox="1"/>
          <p:nvPr/>
        </p:nvSpPr>
        <p:spPr>
          <a:xfrm>
            <a:off x="5353685" y="737560"/>
            <a:ext cx="916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B0F0"/>
                </a:solidFill>
              </a:rPr>
              <a:t>film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0386EAEA-E20D-49A6-BB1F-B813FEC47C92}"/>
              </a:ext>
            </a:extLst>
          </p:cNvPr>
          <p:cNvSpPr txBox="1"/>
          <p:nvPr/>
        </p:nvSpPr>
        <p:spPr>
          <a:xfrm>
            <a:off x="6248690" y="716438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B0F0"/>
                </a:solidFill>
              </a:rPr>
              <a:t>kamenný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31816CFB-B742-4E26-9E1B-209B295ADFE4}"/>
              </a:ext>
            </a:extLst>
          </p:cNvPr>
          <p:cNvSpPr txBox="1"/>
          <p:nvPr/>
        </p:nvSpPr>
        <p:spPr>
          <a:xfrm>
            <a:off x="6896245" y="1298499"/>
            <a:ext cx="1484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B0F0"/>
                </a:solidFill>
              </a:rPr>
              <a:t>mince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637B6A57-1070-4645-84CE-4A593436D434}"/>
              </a:ext>
            </a:extLst>
          </p:cNvPr>
          <p:cNvSpPr txBox="1"/>
          <p:nvPr/>
        </p:nvSpPr>
        <p:spPr>
          <a:xfrm>
            <a:off x="4008755" y="789154"/>
            <a:ext cx="1266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B0F0"/>
                </a:solidFill>
              </a:rPr>
              <a:t>začína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1F8E881E-D487-473E-B94F-3D35957FECEB}"/>
              </a:ext>
            </a:extLst>
          </p:cNvPr>
          <p:cNvSpPr txBox="1"/>
          <p:nvPr/>
        </p:nvSpPr>
        <p:spPr>
          <a:xfrm>
            <a:off x="7809375" y="754145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B0F0"/>
                </a:solidFill>
              </a:rPr>
              <a:t>končí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C83E2E36-6789-4CC5-9FC0-34D8AEEF878F}"/>
              </a:ext>
            </a:extLst>
          </p:cNvPr>
          <p:cNvSpPr txBox="1"/>
          <p:nvPr/>
        </p:nvSpPr>
        <p:spPr>
          <a:xfrm>
            <a:off x="3733800" y="1313098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B0F0"/>
                </a:solidFill>
              </a:rPr>
              <a:t>Poďte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365759"/>
            <a:ext cx="3867279" cy="42467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79836" y="990600"/>
            <a:ext cx="5258562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8475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rlito"/>
                <a:cs typeface="Carlito"/>
              </a:rPr>
              <a:t>Na </a:t>
            </a:r>
            <a:r>
              <a:rPr sz="2800" spc="-25" dirty="0" err="1">
                <a:latin typeface="Carlito"/>
                <a:cs typeface="Carlito"/>
              </a:rPr>
              <a:t>svahu</a:t>
            </a:r>
            <a:r>
              <a:rPr sz="2800" spc="-25" dirty="0">
                <a:latin typeface="Carlito"/>
                <a:cs typeface="Carlito"/>
              </a:rPr>
              <a:t>  </a:t>
            </a:r>
            <a:r>
              <a:rPr sz="2800" spc="-15" dirty="0">
                <a:latin typeface="Carlito"/>
                <a:cs typeface="Carlito"/>
              </a:rPr>
              <a:t>hradného vrchu </a:t>
            </a:r>
            <a:r>
              <a:rPr sz="2800" spc="-5" dirty="0">
                <a:latin typeface="Carlito"/>
                <a:cs typeface="Carlito"/>
              </a:rPr>
              <a:t>sa </a:t>
            </a:r>
            <a:r>
              <a:rPr sz="2800" spc="-10" dirty="0">
                <a:latin typeface="Carlito"/>
                <a:cs typeface="Carlito"/>
              </a:rPr>
              <a:t>nachádza  gigantický </a:t>
            </a:r>
            <a:r>
              <a:rPr sz="2800" spc="-20" dirty="0">
                <a:latin typeface="Carlito"/>
                <a:cs typeface="Carlito"/>
              </a:rPr>
              <a:t>kamenný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obrazec.</a:t>
            </a:r>
            <a:endParaRPr sz="2800" dirty="0">
              <a:latin typeface="Carlito"/>
              <a:cs typeface="Carlito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800" spc="-20" dirty="0">
                <a:latin typeface="Carlito"/>
                <a:cs typeface="Carlito"/>
              </a:rPr>
              <a:t>Zobrazuje </a:t>
            </a:r>
            <a:r>
              <a:rPr sz="2800" spc="-30" dirty="0">
                <a:latin typeface="Carlito"/>
                <a:cs typeface="Carlito"/>
              </a:rPr>
              <a:t>koňa </a:t>
            </a:r>
            <a:r>
              <a:rPr sz="2800" spc="-5" dirty="0">
                <a:latin typeface="Carlito"/>
                <a:cs typeface="Carlito"/>
              </a:rPr>
              <a:t>z </a:t>
            </a:r>
            <a:r>
              <a:rPr sz="2800" spc="-25" dirty="0">
                <a:latin typeface="Carlito"/>
                <a:cs typeface="Carlito"/>
              </a:rPr>
              <a:t>keltskej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mince.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3994" y="5693460"/>
            <a:ext cx="506603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rlito"/>
                <a:cs typeface="Carlito"/>
              </a:rPr>
              <a:t>minca, </a:t>
            </a:r>
            <a:r>
              <a:rPr sz="2800" spc="-15" dirty="0">
                <a:latin typeface="Carlito"/>
                <a:cs typeface="Carlito"/>
              </a:rPr>
              <a:t>Kelti </a:t>
            </a:r>
            <a:r>
              <a:rPr sz="2800" spc="-5" dirty="0">
                <a:latin typeface="Carlito"/>
                <a:cs typeface="Carlito"/>
              </a:rPr>
              <a:t>– </a:t>
            </a:r>
            <a:r>
              <a:rPr sz="2800" spc="-20" dirty="0">
                <a:latin typeface="Carlito"/>
                <a:cs typeface="Carlito"/>
              </a:rPr>
              <a:t>keltská, </a:t>
            </a:r>
            <a:r>
              <a:rPr sz="2800" spc="-25" dirty="0">
                <a:latin typeface="Carlito"/>
                <a:cs typeface="Carlito"/>
              </a:rPr>
              <a:t>hviezda, </a:t>
            </a:r>
            <a:r>
              <a:rPr sz="2800" spc="-30" dirty="0">
                <a:latin typeface="Carlito"/>
                <a:cs typeface="Carlito"/>
              </a:rPr>
              <a:t>kôň,  </a:t>
            </a:r>
            <a:r>
              <a:rPr sz="2800" spc="-15" dirty="0">
                <a:latin typeface="Carlito"/>
                <a:cs typeface="Carlito"/>
              </a:rPr>
              <a:t>jazdec,</a:t>
            </a:r>
            <a:r>
              <a:rPr sz="2800" spc="-1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ratolesť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96000" y="3032634"/>
            <a:ext cx="4883578" cy="3282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768" y="609676"/>
            <a:ext cx="61125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4" dirty="0"/>
              <a:t>Číslovky: základné </a:t>
            </a:r>
            <a:r>
              <a:rPr sz="4400" spc="-240" dirty="0"/>
              <a:t>a</a:t>
            </a:r>
            <a:r>
              <a:rPr sz="4400" spc="-530" dirty="0"/>
              <a:t> </a:t>
            </a:r>
            <a:r>
              <a:rPr sz="4400" spc="-210" dirty="0"/>
              <a:t>radové</a:t>
            </a:r>
            <a:endParaRPr sz="4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99718" y="2475740"/>
          <a:ext cx="6153149" cy="35809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3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4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9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3089">
                <a:tc>
                  <a:txBody>
                    <a:bodyPr/>
                    <a:lstStyle/>
                    <a:p>
                      <a:pPr marL="31750">
                        <a:lnSpc>
                          <a:spcPts val="2430"/>
                        </a:lnSpc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•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243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1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3195" indent="-229235">
                        <a:lnSpc>
                          <a:spcPts val="2450"/>
                        </a:lnSpc>
                        <a:buFont typeface="Arial"/>
                        <a:buChar char="•"/>
                        <a:tabLst>
                          <a:tab pos="1433195" algn="l"/>
                          <a:tab pos="1433830" algn="l"/>
                        </a:tabLst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jeden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 indent="-229235">
                        <a:lnSpc>
                          <a:spcPts val="2430"/>
                        </a:lnSpc>
                        <a:buFont typeface="Arial"/>
                        <a:buChar char="•"/>
                        <a:tabLst>
                          <a:tab pos="793115" algn="l"/>
                          <a:tab pos="793750" algn="l"/>
                        </a:tabLst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prvý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314">
                <a:tc>
                  <a:txBody>
                    <a:bodyPr/>
                    <a:lstStyle/>
                    <a:p>
                      <a:pPr marL="31750">
                        <a:lnSpc>
                          <a:spcPts val="2570"/>
                        </a:lnSpc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•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257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2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3195" indent="-229235">
                        <a:lnSpc>
                          <a:spcPts val="2595"/>
                        </a:lnSpc>
                        <a:buFont typeface="Arial"/>
                        <a:buChar char="•"/>
                        <a:tabLst>
                          <a:tab pos="1433195" algn="l"/>
                          <a:tab pos="1433830" algn="l"/>
                        </a:tabLst>
                      </a:pPr>
                      <a:r>
                        <a:rPr sz="2200" spc="-20" dirty="0">
                          <a:latin typeface="Carlito"/>
                          <a:cs typeface="Carlito"/>
                        </a:rPr>
                        <a:t>dva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 indent="-229235">
                        <a:lnSpc>
                          <a:spcPts val="2570"/>
                        </a:lnSpc>
                        <a:buFont typeface="Arial"/>
                        <a:buChar char="•"/>
                        <a:tabLst>
                          <a:tab pos="793115" algn="l"/>
                          <a:tab pos="793750" algn="l"/>
                        </a:tabLst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druhá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812">
                <a:tc>
                  <a:txBody>
                    <a:bodyPr/>
                    <a:lstStyle/>
                    <a:p>
                      <a:pPr marL="31750">
                        <a:lnSpc>
                          <a:spcPts val="2570"/>
                        </a:lnSpc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•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257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3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3195" indent="-229235">
                        <a:lnSpc>
                          <a:spcPts val="2595"/>
                        </a:lnSpc>
                        <a:buFont typeface="Arial"/>
                        <a:buChar char="•"/>
                        <a:tabLst>
                          <a:tab pos="1433195" algn="l"/>
                          <a:tab pos="1433830" algn="l"/>
                        </a:tabLst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tri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 indent="-229235">
                        <a:lnSpc>
                          <a:spcPts val="2570"/>
                        </a:lnSpc>
                        <a:buFont typeface="Arial"/>
                        <a:buChar char="•"/>
                        <a:tabLst>
                          <a:tab pos="793115" algn="l"/>
                          <a:tab pos="793750" algn="l"/>
                        </a:tabLst>
                      </a:pPr>
                      <a:r>
                        <a:rPr sz="2200" spc="-15" dirty="0">
                          <a:latin typeface="Carlito"/>
                          <a:cs typeface="Carlito"/>
                        </a:rPr>
                        <a:t>tretí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278">
                <a:tc>
                  <a:txBody>
                    <a:bodyPr/>
                    <a:lstStyle/>
                    <a:p>
                      <a:pPr marL="31750">
                        <a:lnSpc>
                          <a:spcPts val="2575"/>
                        </a:lnSpc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•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2575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4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3195" indent="-229235">
                        <a:lnSpc>
                          <a:spcPts val="2600"/>
                        </a:lnSpc>
                        <a:buFont typeface="Arial"/>
                        <a:buChar char="•"/>
                        <a:tabLst>
                          <a:tab pos="1433195" algn="l"/>
                          <a:tab pos="1433830" algn="l"/>
                        </a:tabLst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štyri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 indent="-229235">
                        <a:lnSpc>
                          <a:spcPts val="2575"/>
                        </a:lnSpc>
                        <a:buFont typeface="Arial"/>
                        <a:buChar char="•"/>
                        <a:tabLst>
                          <a:tab pos="793115" algn="l"/>
                          <a:tab pos="793750" algn="l"/>
                        </a:tabLst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štvrtý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marL="31750">
                        <a:lnSpc>
                          <a:spcPts val="2570"/>
                        </a:lnSpc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•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257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5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3195" indent="-229235">
                        <a:lnSpc>
                          <a:spcPts val="2590"/>
                        </a:lnSpc>
                        <a:buFont typeface="Arial"/>
                        <a:buChar char="•"/>
                        <a:tabLst>
                          <a:tab pos="1433195" algn="l"/>
                          <a:tab pos="1433830" algn="l"/>
                        </a:tabLst>
                      </a:pPr>
                      <a:r>
                        <a:rPr sz="2200" spc="-15" dirty="0">
                          <a:latin typeface="Carlito"/>
                          <a:cs typeface="Carlito"/>
                        </a:rPr>
                        <a:t>päť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 indent="-229235">
                        <a:lnSpc>
                          <a:spcPts val="2570"/>
                        </a:lnSpc>
                        <a:buFont typeface="Arial"/>
                        <a:buChar char="•"/>
                        <a:tabLst>
                          <a:tab pos="793115" algn="l"/>
                          <a:tab pos="793750" algn="l"/>
                        </a:tabLst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piaty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88">
                <a:tc>
                  <a:txBody>
                    <a:bodyPr/>
                    <a:lstStyle/>
                    <a:p>
                      <a:pPr marL="31750">
                        <a:lnSpc>
                          <a:spcPts val="2570"/>
                        </a:lnSpc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•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257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6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3195" indent="-229235">
                        <a:lnSpc>
                          <a:spcPts val="2590"/>
                        </a:lnSpc>
                        <a:buFont typeface="Arial"/>
                        <a:buChar char="•"/>
                        <a:tabLst>
                          <a:tab pos="1433195" algn="l"/>
                          <a:tab pos="1433830" algn="l"/>
                        </a:tabLst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šesť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 indent="-229235">
                        <a:lnSpc>
                          <a:spcPts val="2570"/>
                        </a:lnSpc>
                        <a:buFont typeface="Arial"/>
                        <a:buChar char="•"/>
                        <a:tabLst>
                          <a:tab pos="793115" algn="l"/>
                          <a:tab pos="793750" algn="l"/>
                        </a:tabLst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šiesty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64">
                <a:tc>
                  <a:txBody>
                    <a:bodyPr/>
                    <a:lstStyle/>
                    <a:p>
                      <a:pPr marL="31750">
                        <a:lnSpc>
                          <a:spcPts val="2575"/>
                        </a:lnSpc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•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2575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7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3195" indent="-229235">
                        <a:lnSpc>
                          <a:spcPts val="2600"/>
                        </a:lnSpc>
                        <a:buFont typeface="Arial"/>
                        <a:buChar char="•"/>
                        <a:tabLst>
                          <a:tab pos="1433195" algn="l"/>
                          <a:tab pos="1433830" algn="l"/>
                        </a:tabLst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sedem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 indent="-229235">
                        <a:lnSpc>
                          <a:spcPts val="2575"/>
                        </a:lnSpc>
                        <a:buFont typeface="Arial"/>
                        <a:buChar char="•"/>
                        <a:tabLst>
                          <a:tab pos="793115" algn="l"/>
                          <a:tab pos="793750" algn="l"/>
                        </a:tabLst>
                      </a:pPr>
                      <a:r>
                        <a:rPr sz="2200" spc="-15" dirty="0">
                          <a:latin typeface="Carlito"/>
                          <a:cs typeface="Carlito"/>
                        </a:rPr>
                        <a:t>siedmy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465">
                <a:tc>
                  <a:txBody>
                    <a:bodyPr/>
                    <a:lstStyle/>
                    <a:p>
                      <a:pPr marL="31750">
                        <a:lnSpc>
                          <a:spcPts val="2570"/>
                        </a:lnSpc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•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257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8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3195" indent="-229235">
                        <a:lnSpc>
                          <a:spcPts val="2595"/>
                        </a:lnSpc>
                        <a:buFont typeface="Arial"/>
                        <a:buChar char="•"/>
                        <a:tabLst>
                          <a:tab pos="1433195" algn="l"/>
                          <a:tab pos="1433830" algn="l"/>
                        </a:tabLst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osem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 indent="-229235">
                        <a:lnSpc>
                          <a:spcPts val="2570"/>
                        </a:lnSpc>
                        <a:buFont typeface="Arial"/>
                        <a:buChar char="•"/>
                        <a:tabLst>
                          <a:tab pos="793115" algn="l"/>
                          <a:tab pos="793750" algn="l"/>
                        </a:tabLst>
                      </a:pPr>
                      <a:r>
                        <a:rPr sz="2200" spc="-15" dirty="0">
                          <a:latin typeface="Carlito"/>
                          <a:cs typeface="Carlito"/>
                        </a:rPr>
                        <a:t>ôsmy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marL="31750">
                        <a:lnSpc>
                          <a:spcPts val="2570"/>
                        </a:lnSpc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•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257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9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3195" indent="-229235">
                        <a:lnSpc>
                          <a:spcPts val="2590"/>
                        </a:lnSpc>
                        <a:buFont typeface="Arial"/>
                        <a:buChar char="•"/>
                        <a:tabLst>
                          <a:tab pos="1433195" algn="l"/>
                          <a:tab pos="1433830" algn="l"/>
                        </a:tabLst>
                      </a:pPr>
                      <a:r>
                        <a:rPr sz="2200" spc="-20" dirty="0">
                          <a:latin typeface="Carlito"/>
                          <a:cs typeface="Carlito"/>
                        </a:rPr>
                        <a:t>deväť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 indent="-229235">
                        <a:lnSpc>
                          <a:spcPts val="2570"/>
                        </a:lnSpc>
                        <a:buFont typeface="Arial"/>
                        <a:buChar char="•"/>
                        <a:tabLst>
                          <a:tab pos="793115" algn="l"/>
                          <a:tab pos="793750" algn="l"/>
                        </a:tabLst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deviaty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902">
                <a:tc>
                  <a:txBody>
                    <a:bodyPr/>
                    <a:lstStyle/>
                    <a:p>
                      <a:pPr marL="31750">
                        <a:lnSpc>
                          <a:spcPts val="2575"/>
                        </a:lnSpc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•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2575"/>
                        </a:lnSpc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3195" indent="-229235">
                        <a:lnSpc>
                          <a:spcPts val="2600"/>
                        </a:lnSpc>
                        <a:buFont typeface="Arial"/>
                        <a:buChar char="•"/>
                        <a:tabLst>
                          <a:tab pos="1433195" algn="l"/>
                          <a:tab pos="1433830" algn="l"/>
                        </a:tabLst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desať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 indent="-229235">
                        <a:lnSpc>
                          <a:spcPts val="2575"/>
                        </a:lnSpc>
                        <a:buFont typeface="Arial"/>
                        <a:buChar char="•"/>
                        <a:tabLst>
                          <a:tab pos="793115" algn="l"/>
                          <a:tab pos="793750" algn="l"/>
                        </a:tabLst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desiaty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43916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75" dirty="0"/>
              <a:t>Precvičte </a:t>
            </a:r>
            <a:r>
              <a:rPr sz="4400" spc="-180" dirty="0"/>
              <a:t>si</a:t>
            </a:r>
            <a:r>
              <a:rPr sz="4400" spc="-400" dirty="0"/>
              <a:t> </a:t>
            </a:r>
            <a:r>
              <a:rPr sz="4400" spc="-229" dirty="0"/>
              <a:t>číslovky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07918"/>
            <a:ext cx="5266690" cy="365356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v 2. </a:t>
            </a:r>
            <a:r>
              <a:rPr sz="2800" spc="-25" dirty="0">
                <a:latin typeface="Carlito"/>
                <a:cs typeface="Carlito"/>
              </a:rPr>
              <a:t>storočí </a:t>
            </a:r>
            <a:r>
              <a:rPr sz="2800" spc="-10" dirty="0">
                <a:latin typeface="Carlito"/>
                <a:cs typeface="Carlito"/>
              </a:rPr>
              <a:t>nášho</a:t>
            </a:r>
            <a:r>
              <a:rPr sz="2800" spc="8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letopočtu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15" dirty="0">
                <a:latin typeface="Carlito"/>
                <a:cs typeface="Carlito"/>
              </a:rPr>
              <a:t>pred </a:t>
            </a:r>
            <a:r>
              <a:rPr sz="2800" spc="-5" dirty="0">
                <a:latin typeface="Carlito"/>
                <a:cs typeface="Carlito"/>
              </a:rPr>
              <a:t>10</a:t>
            </a:r>
            <a:r>
              <a:rPr sz="2800" spc="3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rokmi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v 3. </a:t>
            </a:r>
            <a:r>
              <a:rPr sz="2800" spc="-25" dirty="0">
                <a:latin typeface="Carlito"/>
                <a:cs typeface="Carlito"/>
              </a:rPr>
              <a:t>storočí </a:t>
            </a:r>
            <a:r>
              <a:rPr sz="2800" spc="-20" dirty="0">
                <a:latin typeface="Carlito"/>
                <a:cs typeface="Carlito"/>
              </a:rPr>
              <a:t>pred </a:t>
            </a:r>
            <a:r>
              <a:rPr sz="2800" spc="-10" dirty="0">
                <a:latin typeface="Carlito"/>
                <a:cs typeface="Carlito"/>
              </a:rPr>
              <a:t>naším</a:t>
            </a:r>
            <a:r>
              <a:rPr sz="2800" spc="114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letopočtom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v 3. – 5. </a:t>
            </a:r>
            <a:r>
              <a:rPr sz="2800" spc="-25" dirty="0">
                <a:latin typeface="Carlito"/>
                <a:cs typeface="Carlito"/>
              </a:rPr>
              <a:t>storočí </a:t>
            </a:r>
            <a:r>
              <a:rPr sz="2800" spc="-5" dirty="0">
                <a:latin typeface="Carlito"/>
                <a:cs typeface="Carlito"/>
              </a:rPr>
              <a:t>n.</a:t>
            </a:r>
            <a:r>
              <a:rPr sz="2800" spc="10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l.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na </a:t>
            </a:r>
            <a:r>
              <a:rPr sz="2800" spc="-25" dirty="0">
                <a:latin typeface="Carlito"/>
                <a:cs typeface="Carlito"/>
              </a:rPr>
              <a:t>konci </a:t>
            </a:r>
            <a:r>
              <a:rPr sz="2800" spc="-5" dirty="0">
                <a:latin typeface="Carlito"/>
                <a:cs typeface="Carlito"/>
              </a:rPr>
              <a:t>10.</a:t>
            </a:r>
            <a:r>
              <a:rPr sz="2800" spc="45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storočia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na </a:t>
            </a:r>
            <a:r>
              <a:rPr sz="2800" spc="-10" dirty="0">
                <a:latin typeface="Carlito"/>
                <a:cs typeface="Carlito"/>
              </a:rPr>
              <a:t>prelome </a:t>
            </a:r>
            <a:r>
              <a:rPr sz="2800" spc="-5" dirty="0">
                <a:latin typeface="Carlito"/>
                <a:cs typeface="Carlito"/>
              </a:rPr>
              <a:t>4. a 5.</a:t>
            </a:r>
            <a:r>
              <a:rPr sz="2800" spc="6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storočia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Čo sa </a:t>
            </a:r>
            <a:r>
              <a:rPr sz="2800" spc="-20" dirty="0">
                <a:latin typeface="Carlito"/>
                <a:cs typeface="Carlito"/>
              </a:rPr>
              <a:t>stalo </a:t>
            </a:r>
            <a:r>
              <a:rPr sz="2800" spc="-5" dirty="0">
                <a:latin typeface="Carlito"/>
                <a:cs typeface="Carlito"/>
              </a:rPr>
              <a:t>v 8. </a:t>
            </a:r>
            <a:r>
              <a:rPr sz="2800" spc="-25" dirty="0" err="1">
                <a:latin typeface="Carlito"/>
                <a:cs typeface="Carlito"/>
              </a:rPr>
              <a:t>storočí</a:t>
            </a:r>
            <a:r>
              <a:rPr sz="2800" spc="-25" dirty="0">
                <a:latin typeface="Carlito"/>
                <a:cs typeface="Carlito"/>
              </a:rPr>
              <a:t>?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14300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80" dirty="0"/>
              <a:t>Dialóg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718816" y="91437"/>
            <a:ext cx="2327148" cy="67604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79318" y="697991"/>
            <a:ext cx="5719704" cy="53873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18865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0" dirty="0"/>
              <a:t>Cvičenia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838200" y="2095500"/>
            <a:ext cx="10629900" cy="3840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336</Words>
  <Application>Microsoft Office PowerPoint</Application>
  <PresentationFormat>Širokouhlá</PresentationFormat>
  <Paragraphs>82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6" baseType="lpstr">
      <vt:lpstr>Arial</vt:lpstr>
      <vt:lpstr>Calibri</vt:lpstr>
      <vt:lpstr>Carlito</vt:lpstr>
      <vt:lpstr>Times New Roman</vt:lpstr>
      <vt:lpstr>Trebuchet MS</vt:lpstr>
      <vt:lpstr>Office Theme</vt:lpstr>
      <vt:lpstr>Spišský hrad</vt:lpstr>
      <vt:lpstr>Prezentácia programu PowerPoint</vt:lpstr>
      <vt:lpstr>Prezentácia programu PowerPoint</vt:lpstr>
      <vt:lpstr>Spišský hrad</vt:lpstr>
      <vt:lpstr>Spišský hrad:</vt:lpstr>
      <vt:lpstr>Prezentácia programu PowerPoint</vt:lpstr>
      <vt:lpstr>Číslovky: základné a radové</vt:lpstr>
      <vt:lpstr>Precvičte si číslovky</vt:lpstr>
      <vt:lpstr>Dialóg</vt:lpstr>
      <vt:lpstr>Cvičenia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Jana Kesselova</cp:lastModifiedBy>
  <cp:revision>2</cp:revision>
  <dcterms:created xsi:type="dcterms:W3CDTF">2021-03-01T16:03:39Z</dcterms:created>
  <dcterms:modified xsi:type="dcterms:W3CDTF">2022-02-20T17:35:24Z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2021-03-01T00:00:00Z</vt:filetime>
  </property>
</Properties>
</file>