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2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D5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96" y="1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2B256-520C-4E9D-84C4-A6C6C00AAAB1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DF23C-D8EE-4F77-959C-BB0F5EADE70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64DFD-3400-4BB7-A229-B9B7C3D214FE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B20F2-5A8C-49B6-98AE-82253834F45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70B2A-3810-43EA-8AF5-BCA228BAC2C4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8BB8D-44EA-4502-B725-9A74F939C7C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C0F88-7E11-4790-BB93-FC741A697BAC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6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C4806-076E-413A-847E-5790457F3B2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16B9B-9829-4EE4-82F6-CDF53267CDF8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8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00F0E-032A-46C5-9F8C-5C9C03C5B24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4F389-E588-481D-A732-5F9E2D6A955F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4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E21C-82C6-48D6-82F1-9BC347B3E6A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E786B-125E-43B8-B405-BA0E86DC8846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3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EF50E-9BBF-498F-BFE7-E36C4C5AAAC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22A42-207A-4C26-94DB-813F6F57995E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6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EA3FE-A816-43EF-8824-3BC35176666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AF4E5-1A74-40D1-A858-0F4F8CB51E53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6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9E9DB-DB03-45A8-B1D2-D5B1C4ACC7F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7BC29-B26E-4D9A-A860-DF02A8254A74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61AE8-12D1-44A6-B1C9-63382DA9528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77738-5CFA-432A-967F-B13C4C42998F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F7199-377D-4629-8F67-18B5F4242CF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objekt pre nadpis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/>
              <a:t>Upravte štýly predlohy textu</a:t>
            </a:r>
          </a:p>
        </p:txBody>
      </p:sp>
      <p:sp>
        <p:nvSpPr>
          <p:cNvPr id="1027" name="Zástupný objekt pre text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F58151-3272-4156-9105-3D755C539F6B}" type="datetimeFigureOut">
              <a:rPr lang="sk-SK"/>
              <a:pPr>
                <a:defRPr/>
              </a:pPr>
              <a:t>21. 3. 2022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5DCF4C-E4E5-4E9B-964D-B7074716CE9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/>
              <a:t>Slovesný vzor </a:t>
            </a:r>
            <a:r>
              <a:rPr lang="sk-SK" b="1" i="1"/>
              <a:t>brať</a:t>
            </a:r>
          </a:p>
        </p:txBody>
      </p:sp>
      <p:sp>
        <p:nvSpPr>
          <p:cNvPr id="13314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i="1">
                <a:latin typeface="Arial" charset="0"/>
              </a:rPr>
              <a:t>Brať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2400" b="1"/>
              <a:t>chytať rukami a istý čas držať</a:t>
            </a:r>
            <a:r>
              <a:rPr lang="sk-SK" sz="2400"/>
              <a:t> </a:t>
            </a:r>
          </a:p>
          <a:p>
            <a:pPr lvl="1"/>
            <a:r>
              <a:rPr lang="sk-SK" sz="2000" i="1"/>
              <a:t>brať knihu zo stola</a:t>
            </a:r>
            <a:r>
              <a:rPr lang="sk-SK" sz="2000"/>
              <a:t>; </a:t>
            </a:r>
            <a:r>
              <a:rPr lang="sk-SK" sz="2000" i="1"/>
              <a:t>brať dieťa na ruky </a:t>
            </a:r>
          </a:p>
          <a:p>
            <a:r>
              <a:rPr lang="sk-SK" sz="2400" b="1"/>
              <a:t>odnášať so sebou</a:t>
            </a:r>
          </a:p>
          <a:p>
            <a:pPr lvl="1"/>
            <a:r>
              <a:rPr lang="sk-SK" sz="2000" i="1"/>
              <a:t>voda berie pôdu, vietor berie strechy</a:t>
            </a:r>
          </a:p>
          <a:p>
            <a:r>
              <a:rPr lang="sk-SK" sz="2400" b="1"/>
              <a:t>chápať, rozumieť</a:t>
            </a:r>
          </a:p>
          <a:p>
            <a:pPr lvl="1"/>
            <a:r>
              <a:rPr lang="sk-SK" sz="2000" i="1"/>
              <a:t>brať otcove slová vážne</a:t>
            </a:r>
          </a:p>
          <a:p>
            <a:r>
              <a:rPr lang="sk-SK" sz="2400" b="1"/>
              <a:t>užívať</a:t>
            </a:r>
          </a:p>
          <a:p>
            <a:pPr lvl="1"/>
            <a:r>
              <a:rPr lang="sk-SK" sz="2000" i="1"/>
              <a:t>brať liek</a:t>
            </a:r>
            <a:r>
              <a:rPr lang="sk-SK" sz="2000"/>
              <a:t> </a:t>
            </a:r>
            <a:r>
              <a:rPr lang="sk-SK" sz="2000" i="1"/>
              <a:t>pri chorobe</a:t>
            </a:r>
          </a:p>
          <a:p>
            <a:pPr>
              <a:buFont typeface="Arial" charset="0"/>
              <a:buNone/>
            </a:pPr>
            <a:r>
              <a:rPr lang="sk-SK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955337" cy="1325563"/>
          </a:xfrm>
        </p:spPr>
        <p:txBody>
          <a:bodyPr/>
          <a:lstStyle/>
          <a:p>
            <a:r>
              <a:rPr lang="sk-SK" sz="4800"/>
              <a:t>Ako časujeme sloveso </a:t>
            </a:r>
            <a:r>
              <a:rPr lang="sk-SK" sz="4800" b="1" i="1"/>
              <a:t>brať</a:t>
            </a:r>
            <a:endParaRPr lang="sk-SK" sz="2400" b="1" i="1"/>
          </a:p>
        </p:txBody>
      </p:sp>
      <p:sp>
        <p:nvSpPr>
          <p:cNvPr id="14338" name="Zástupný objekt pre text 2"/>
          <p:cNvSpPr>
            <a:spLocks noGrp="1"/>
          </p:cNvSpPr>
          <p:nvPr>
            <p:ph type="body" idx="1"/>
          </p:nvPr>
        </p:nvSpPr>
        <p:spPr>
          <a:xfrm>
            <a:off x="898525" y="1681163"/>
            <a:ext cx="5157788" cy="823912"/>
          </a:xfrm>
        </p:spPr>
        <p:txBody>
          <a:bodyPr/>
          <a:lstStyle/>
          <a:p>
            <a:r>
              <a:rPr lang="sk-SK"/>
              <a:t>singulár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332412" cy="1471613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sk-SK"/>
              <a:t>ja berie-</a:t>
            </a:r>
            <a:r>
              <a:rPr lang="sk-SK">
                <a:solidFill>
                  <a:srgbClr val="FF0000"/>
                </a:solidFill>
              </a:rPr>
              <a:t>m</a:t>
            </a:r>
          </a:p>
          <a:p>
            <a:pPr>
              <a:lnSpc>
                <a:spcPct val="70000"/>
              </a:lnSpc>
            </a:pPr>
            <a:r>
              <a:rPr lang="sk-SK"/>
              <a:t>ty berie-</a:t>
            </a:r>
            <a:r>
              <a:rPr lang="sk-SK">
                <a:solidFill>
                  <a:srgbClr val="FF0000"/>
                </a:solidFill>
              </a:rPr>
              <a:t>š</a:t>
            </a:r>
          </a:p>
          <a:p>
            <a:pPr>
              <a:lnSpc>
                <a:spcPct val="70000"/>
              </a:lnSpc>
            </a:pPr>
            <a:r>
              <a:rPr lang="sk-SK"/>
              <a:t>on, ona berie</a:t>
            </a:r>
          </a:p>
          <a:p>
            <a:pPr>
              <a:lnSpc>
                <a:spcPct val="70000"/>
              </a:lnSpc>
            </a:pPr>
            <a:endParaRPr lang="sk-SK"/>
          </a:p>
          <a:p>
            <a:pPr>
              <a:lnSpc>
                <a:spcPct val="70000"/>
              </a:lnSpc>
            </a:pPr>
            <a:endParaRPr lang="sk-SK" sz="2600"/>
          </a:p>
          <a:p>
            <a:pPr>
              <a:lnSpc>
                <a:spcPct val="70000"/>
              </a:lnSpc>
            </a:pPr>
            <a:r>
              <a:rPr lang="sk-SK" sz="2600"/>
              <a:t>takto sa časuje aj sloveso</a:t>
            </a:r>
          </a:p>
          <a:p>
            <a:pPr lvl="1">
              <a:lnSpc>
                <a:spcPct val="70000"/>
              </a:lnSpc>
            </a:pPr>
            <a:r>
              <a:rPr lang="sk-SK" sz="2200">
                <a:solidFill>
                  <a:schemeClr val="accent1"/>
                </a:solidFill>
              </a:rPr>
              <a:t>na</a:t>
            </a:r>
            <a:r>
              <a:rPr lang="sk-SK" sz="2200"/>
              <a:t>brať, </a:t>
            </a:r>
            <a:r>
              <a:rPr lang="pl-PL" sz="2200">
                <a:solidFill>
                  <a:schemeClr val="accent1"/>
                </a:solidFill>
              </a:rPr>
              <a:t>vy</a:t>
            </a:r>
            <a:r>
              <a:rPr lang="pl-PL" sz="2200"/>
              <a:t>brať, </a:t>
            </a:r>
            <a:r>
              <a:rPr lang="pl-PL" sz="2200">
                <a:solidFill>
                  <a:schemeClr val="accent1"/>
                </a:solidFill>
              </a:rPr>
              <a:t>roz</a:t>
            </a:r>
            <a:r>
              <a:rPr lang="pl-PL" sz="2200"/>
              <a:t>obrať, </a:t>
            </a:r>
            <a:r>
              <a:rPr lang="pl-PL" sz="2200">
                <a:solidFill>
                  <a:schemeClr val="accent1"/>
                </a:solidFill>
              </a:rPr>
              <a:t>zo</a:t>
            </a:r>
            <a:r>
              <a:rPr lang="pl-PL" sz="2200"/>
              <a:t>brať</a:t>
            </a:r>
          </a:p>
          <a:p>
            <a:pPr lvl="1">
              <a:lnSpc>
                <a:spcPct val="70000"/>
              </a:lnSpc>
            </a:pPr>
            <a:r>
              <a:rPr lang="sk-SK" sz="2200"/>
              <a:t>prať, </a:t>
            </a:r>
            <a:r>
              <a:rPr lang="sk-SK" sz="2200">
                <a:solidFill>
                  <a:schemeClr val="accent1"/>
                </a:solidFill>
              </a:rPr>
              <a:t>o</a:t>
            </a:r>
            <a:r>
              <a:rPr lang="sk-SK" sz="2200"/>
              <a:t>prať, </a:t>
            </a:r>
            <a:r>
              <a:rPr lang="sk-SK" sz="2200">
                <a:solidFill>
                  <a:schemeClr val="accent1"/>
                </a:solidFill>
              </a:rPr>
              <a:t>vy</a:t>
            </a:r>
            <a:r>
              <a:rPr lang="sk-SK" sz="2200"/>
              <a:t>prať</a:t>
            </a:r>
          </a:p>
          <a:p>
            <a:pPr lvl="1">
              <a:lnSpc>
                <a:spcPct val="70000"/>
              </a:lnSpc>
            </a:pPr>
            <a:r>
              <a:rPr lang="sk-SK" sz="2200"/>
              <a:t>postlať (posteľ)</a:t>
            </a:r>
          </a:p>
          <a:p>
            <a:pPr>
              <a:lnSpc>
                <a:spcPct val="70000"/>
              </a:lnSpc>
            </a:pPr>
            <a:endParaRPr lang="sk-SK" sz="2600"/>
          </a:p>
          <a:p>
            <a:pPr>
              <a:lnSpc>
                <a:spcPct val="70000"/>
              </a:lnSpc>
            </a:pPr>
            <a:endParaRPr lang="sk-SK" sz="2600"/>
          </a:p>
          <a:p>
            <a:pPr>
              <a:lnSpc>
                <a:spcPct val="70000"/>
              </a:lnSpc>
            </a:pPr>
            <a:endParaRPr lang="sk-SK" sz="2600"/>
          </a:p>
        </p:txBody>
      </p:sp>
      <p:sp>
        <p:nvSpPr>
          <p:cNvPr id="14340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/>
              <a:t>plurál</a:t>
            </a:r>
          </a:p>
        </p:txBody>
      </p:sp>
      <p:sp>
        <p:nvSpPr>
          <p:cNvPr id="14341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495550"/>
            <a:ext cx="5183188" cy="1350963"/>
          </a:xfrm>
        </p:spPr>
        <p:txBody>
          <a:bodyPr/>
          <a:lstStyle/>
          <a:p>
            <a:r>
              <a:rPr lang="sk-SK"/>
              <a:t>my berie-</a:t>
            </a:r>
            <a:r>
              <a:rPr lang="sk-SK">
                <a:solidFill>
                  <a:srgbClr val="FF0000"/>
                </a:solidFill>
              </a:rPr>
              <a:t>me</a:t>
            </a:r>
          </a:p>
          <a:p>
            <a:r>
              <a:rPr lang="sk-SK"/>
              <a:t>vy berie-</a:t>
            </a:r>
            <a:r>
              <a:rPr lang="sk-SK">
                <a:solidFill>
                  <a:srgbClr val="FF0000"/>
                </a:solidFill>
              </a:rPr>
              <a:t>te</a:t>
            </a:r>
          </a:p>
          <a:p>
            <a:r>
              <a:rPr lang="sk-SK"/>
              <a:t>oni, ony ber-</a:t>
            </a:r>
            <a:r>
              <a:rPr lang="sk-SK">
                <a:solidFill>
                  <a:srgbClr val="FF0000"/>
                </a:solidFill>
              </a:rPr>
              <a:t>ú</a:t>
            </a:r>
          </a:p>
        </p:txBody>
      </p:sp>
      <p:sp>
        <p:nvSpPr>
          <p:cNvPr id="14342" name="BlokTextu 6"/>
          <p:cNvSpPr txBox="1">
            <a:spLocks noChangeArrowheads="1"/>
          </p:cNvSpPr>
          <p:nvPr/>
        </p:nvSpPr>
        <p:spPr bwMode="auto">
          <a:xfrm>
            <a:off x="692150" y="4157663"/>
            <a:ext cx="5643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k-SK">
              <a:latin typeface="Calibri" pitchFamily="34" charset="0"/>
            </a:endParaRPr>
          </a:p>
        </p:txBody>
      </p:sp>
      <p:pic>
        <p:nvPicPr>
          <p:cNvPr id="14344" name="Picture 8" descr="post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6600" y="4545013"/>
            <a:ext cx="3409950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/>
              <a:t>prať</a:t>
            </a:r>
          </a:p>
        </p:txBody>
      </p:sp>
      <p:sp>
        <p:nvSpPr>
          <p:cNvPr id="15362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singulár</a:t>
            </a:r>
          </a:p>
        </p:txBody>
      </p:sp>
      <p:sp>
        <p:nvSpPr>
          <p:cNvPr id="15363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/>
              <a:t>ja perie-</a:t>
            </a:r>
            <a:r>
              <a:rPr lang="sk-SK">
                <a:solidFill>
                  <a:srgbClr val="FF0000"/>
                </a:solidFill>
              </a:rPr>
              <a:t>m</a:t>
            </a:r>
          </a:p>
          <a:p>
            <a:r>
              <a:rPr lang="sk-SK"/>
              <a:t>ty perie-</a:t>
            </a:r>
            <a:r>
              <a:rPr lang="sk-SK">
                <a:solidFill>
                  <a:srgbClr val="FF0000"/>
                </a:solidFill>
              </a:rPr>
              <a:t>š</a:t>
            </a:r>
          </a:p>
          <a:p>
            <a:r>
              <a:rPr lang="sk-SK"/>
              <a:t>on, ona perie</a:t>
            </a:r>
          </a:p>
          <a:p>
            <a:endParaRPr lang="sk-SK"/>
          </a:p>
        </p:txBody>
      </p:sp>
      <p:sp>
        <p:nvSpPr>
          <p:cNvPr id="15364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/>
              <a:t>plurál</a:t>
            </a:r>
          </a:p>
        </p:txBody>
      </p:sp>
      <p:sp>
        <p:nvSpPr>
          <p:cNvPr id="15365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/>
              <a:t>my perie-</a:t>
            </a:r>
            <a:r>
              <a:rPr lang="sk-SK">
                <a:solidFill>
                  <a:srgbClr val="FF0000"/>
                </a:solidFill>
              </a:rPr>
              <a:t>me</a:t>
            </a:r>
          </a:p>
          <a:p>
            <a:r>
              <a:rPr lang="sk-SK"/>
              <a:t>vy perie-</a:t>
            </a:r>
            <a:r>
              <a:rPr lang="sk-SK">
                <a:solidFill>
                  <a:srgbClr val="FF0000"/>
                </a:solidFill>
              </a:rPr>
              <a:t>te</a:t>
            </a:r>
          </a:p>
          <a:p>
            <a:r>
              <a:rPr lang="sk-SK"/>
              <a:t>oni, ony per-</a:t>
            </a:r>
            <a:r>
              <a:rPr lang="sk-SK">
                <a:solidFill>
                  <a:srgbClr val="FF0000"/>
                </a:solidFill>
              </a:rPr>
              <a:t>ú</a:t>
            </a:r>
          </a:p>
          <a:p>
            <a:endParaRPr lang="sk-SK"/>
          </a:p>
        </p:txBody>
      </p:sp>
      <p:sp>
        <p:nvSpPr>
          <p:cNvPr id="15366" name="Obdĺžnik 6"/>
          <p:cNvSpPr>
            <a:spLocks noChangeArrowheads="1"/>
          </p:cNvSpPr>
          <p:nvPr/>
        </p:nvSpPr>
        <p:spPr bwMode="auto">
          <a:xfrm>
            <a:off x="2919413" y="5322888"/>
            <a:ext cx="5919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>
                <a:latin typeface="Calibri" pitchFamily="34" charset="0"/>
              </a:rPr>
              <a:t>Použite sloveso </a:t>
            </a:r>
            <a:r>
              <a:rPr lang="sk-SK" b="1" i="1">
                <a:latin typeface="Calibri" pitchFamily="34" charset="0"/>
              </a:rPr>
              <a:t>postlať</a:t>
            </a:r>
            <a:r>
              <a:rPr lang="sk-SK">
                <a:latin typeface="Calibri" pitchFamily="34" charset="0"/>
              </a:rPr>
              <a:t> vo všetkých tvaroch podľa vzoru </a:t>
            </a:r>
            <a:r>
              <a:rPr lang="sk-SK" b="1" i="1">
                <a:latin typeface="Calibri" pitchFamily="34" charset="0"/>
              </a:rPr>
              <a:t>brať</a:t>
            </a:r>
            <a:r>
              <a:rPr lang="sk-SK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/>
              <a:t>postlať</a:t>
            </a:r>
          </a:p>
        </p:txBody>
      </p:sp>
      <p:sp>
        <p:nvSpPr>
          <p:cNvPr id="16386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singulár</a:t>
            </a:r>
          </a:p>
        </p:txBody>
      </p:sp>
      <p:sp>
        <p:nvSpPr>
          <p:cNvPr id="16387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/>
              <a:t>ja postelie-</a:t>
            </a:r>
            <a:r>
              <a:rPr lang="sk-SK">
                <a:solidFill>
                  <a:srgbClr val="FF0000"/>
                </a:solidFill>
              </a:rPr>
              <a:t>m</a:t>
            </a:r>
          </a:p>
          <a:p>
            <a:r>
              <a:rPr lang="sk-SK"/>
              <a:t>ty postelie-</a:t>
            </a:r>
            <a:r>
              <a:rPr lang="sk-SK">
                <a:solidFill>
                  <a:srgbClr val="FF0000"/>
                </a:solidFill>
              </a:rPr>
              <a:t>š</a:t>
            </a:r>
          </a:p>
          <a:p>
            <a:r>
              <a:rPr lang="sk-SK"/>
              <a:t>on, ona postelie</a:t>
            </a:r>
          </a:p>
        </p:txBody>
      </p:sp>
      <p:sp>
        <p:nvSpPr>
          <p:cNvPr id="16388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/>
              <a:t>plurál</a:t>
            </a:r>
          </a:p>
        </p:txBody>
      </p:sp>
      <p:sp>
        <p:nvSpPr>
          <p:cNvPr id="16389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/>
              <a:t>my postelie-</a:t>
            </a:r>
            <a:r>
              <a:rPr lang="sk-SK">
                <a:solidFill>
                  <a:srgbClr val="FF0000"/>
                </a:solidFill>
              </a:rPr>
              <a:t>me</a:t>
            </a:r>
          </a:p>
          <a:p>
            <a:r>
              <a:rPr lang="sk-SK"/>
              <a:t>vy postelie-</a:t>
            </a:r>
            <a:r>
              <a:rPr lang="sk-SK">
                <a:solidFill>
                  <a:srgbClr val="FF0000"/>
                </a:solidFill>
              </a:rPr>
              <a:t>te</a:t>
            </a:r>
          </a:p>
          <a:p>
            <a:r>
              <a:rPr lang="sk-SK"/>
              <a:t>oni, ony postel-</a:t>
            </a:r>
            <a:r>
              <a:rPr lang="sk-SK">
                <a:solidFill>
                  <a:srgbClr val="FF0000"/>
                </a:solidFill>
              </a:rPr>
              <a:t>ú</a:t>
            </a:r>
          </a:p>
          <a:p>
            <a:endParaRPr lang="sk-SK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Sloveso </a:t>
            </a:r>
            <a:r>
              <a:rPr lang="sk-SK" b="1" i="1"/>
              <a:t>brať</a:t>
            </a:r>
            <a:r>
              <a:rPr lang="sk-SK"/>
              <a:t> v minulom a budúcom čase</a:t>
            </a:r>
          </a:p>
        </p:txBody>
      </p:sp>
      <p:sp>
        <p:nvSpPr>
          <p:cNvPr id="18434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Minulý čas</a:t>
            </a:r>
          </a:p>
        </p:txBody>
      </p:sp>
      <p:sp>
        <p:nvSpPr>
          <p:cNvPr id="18435" name="Zástupný objekt pre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/>
              <a:t>bral </a:t>
            </a:r>
            <a:r>
              <a:rPr lang="sk-SK">
                <a:solidFill>
                  <a:srgbClr val="00B0F0"/>
                </a:solidFill>
              </a:rPr>
              <a:t>som</a:t>
            </a:r>
            <a:r>
              <a:rPr lang="sk-SK"/>
              <a:t>	brali </a:t>
            </a:r>
            <a:r>
              <a:rPr lang="sk-SK">
                <a:solidFill>
                  <a:srgbClr val="00B0F0"/>
                </a:solidFill>
              </a:rPr>
              <a:t>sme</a:t>
            </a:r>
          </a:p>
          <a:p>
            <a:r>
              <a:rPr lang="sk-SK"/>
              <a:t>bral </a:t>
            </a:r>
            <a:r>
              <a:rPr lang="sk-SK">
                <a:solidFill>
                  <a:srgbClr val="00B0F0"/>
                </a:solidFill>
              </a:rPr>
              <a:t>si</a:t>
            </a:r>
            <a:r>
              <a:rPr lang="sk-SK"/>
              <a:t>	brali </a:t>
            </a:r>
            <a:r>
              <a:rPr lang="sk-SK">
                <a:solidFill>
                  <a:srgbClr val="00B0F0"/>
                </a:solidFill>
              </a:rPr>
              <a:t>ste</a:t>
            </a:r>
          </a:p>
          <a:p>
            <a:r>
              <a:rPr lang="sk-SK"/>
              <a:t>bral		brali</a:t>
            </a:r>
          </a:p>
        </p:txBody>
      </p:sp>
      <p:sp>
        <p:nvSpPr>
          <p:cNvPr id="18436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/>
              <a:t>Budúci čas</a:t>
            </a:r>
          </a:p>
        </p:txBody>
      </p:sp>
      <p:sp>
        <p:nvSpPr>
          <p:cNvPr id="18437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/>
              <a:t>bude</a:t>
            </a:r>
            <a:r>
              <a:rPr lang="sk-SK">
                <a:solidFill>
                  <a:srgbClr val="00B0F0"/>
                </a:solidFill>
              </a:rPr>
              <a:t>m</a:t>
            </a:r>
            <a:r>
              <a:rPr lang="sk-SK"/>
              <a:t> brať	bude</a:t>
            </a:r>
            <a:r>
              <a:rPr lang="sk-SK">
                <a:solidFill>
                  <a:srgbClr val="00B0F0"/>
                </a:solidFill>
              </a:rPr>
              <a:t>me</a:t>
            </a:r>
            <a:r>
              <a:rPr lang="sk-SK"/>
              <a:t> brať</a:t>
            </a:r>
          </a:p>
          <a:p>
            <a:r>
              <a:rPr lang="sk-SK"/>
              <a:t>bude</a:t>
            </a:r>
            <a:r>
              <a:rPr lang="sk-SK">
                <a:solidFill>
                  <a:srgbClr val="00B0F0"/>
                </a:solidFill>
              </a:rPr>
              <a:t>š</a:t>
            </a:r>
            <a:r>
              <a:rPr lang="sk-SK"/>
              <a:t> brať		bude</a:t>
            </a:r>
            <a:r>
              <a:rPr lang="sk-SK">
                <a:solidFill>
                  <a:srgbClr val="00B0F0"/>
                </a:solidFill>
              </a:rPr>
              <a:t>te</a:t>
            </a:r>
            <a:r>
              <a:rPr lang="sk-SK"/>
              <a:t> brať</a:t>
            </a:r>
          </a:p>
          <a:p>
            <a:r>
              <a:rPr lang="sk-SK"/>
              <a:t>bude brať		bud</a:t>
            </a:r>
            <a:r>
              <a:rPr lang="sk-SK">
                <a:solidFill>
                  <a:srgbClr val="00B0F0"/>
                </a:solidFill>
              </a:rPr>
              <a:t>ú</a:t>
            </a:r>
            <a:r>
              <a:rPr lang="sk-SK"/>
              <a:t> brať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Doplňte tvary slovies podľa vzoru </a:t>
            </a:r>
            <a:r>
              <a:rPr lang="sk-SK" b="1" i="1"/>
              <a:t>brať</a:t>
            </a:r>
          </a:p>
        </p:txBody>
      </p:sp>
      <p:sp>
        <p:nvSpPr>
          <p:cNvPr id="19458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1107738" cy="43513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sk-SK"/>
              <a:t>1 Starým rodičom chodím na nákupy, varím, upratujem a </a:t>
            </a:r>
            <a:r>
              <a:rPr lang="sk-SK" i="1">
                <a:solidFill>
                  <a:srgbClr val="00B0F0"/>
                </a:solidFill>
              </a:rPr>
              <a:t>prať</a:t>
            </a:r>
            <a:r>
              <a:rPr lang="sk-SK" i="1"/>
              <a:t>.</a:t>
            </a:r>
            <a:r>
              <a:rPr lang="sk-SK"/>
              <a:t> </a:t>
            </a:r>
          </a:p>
          <a:p>
            <a:pPr marL="0" indent="0">
              <a:buFont typeface="Arial" charset="0"/>
              <a:buNone/>
            </a:pPr>
            <a:r>
              <a:rPr lang="sk-SK"/>
              <a:t>2 Mária, ktoré šaty si dnes </a:t>
            </a:r>
            <a:r>
              <a:rPr lang="sk-SK" i="1">
                <a:solidFill>
                  <a:srgbClr val="48D5E8"/>
                </a:solidFill>
              </a:rPr>
              <a:t>vybrať</a:t>
            </a:r>
            <a:r>
              <a:rPr lang="sk-SK"/>
              <a:t>?</a:t>
            </a:r>
          </a:p>
          <a:p>
            <a:pPr marL="0" indent="0">
              <a:buFont typeface="Arial" charset="0"/>
              <a:buNone/>
            </a:pPr>
            <a:r>
              <a:rPr lang="sk-SK"/>
              <a:t>3 Porekadlo hovorí, ako si </a:t>
            </a:r>
            <a:r>
              <a:rPr lang="sk-SK" i="1">
                <a:solidFill>
                  <a:srgbClr val="48D5E8"/>
                </a:solidFill>
              </a:rPr>
              <a:t>postlať</a:t>
            </a:r>
            <a:r>
              <a:rPr lang="sk-SK"/>
              <a:t>, tak budeš spať. </a:t>
            </a:r>
          </a:p>
          <a:p>
            <a:pPr marL="0" indent="0">
              <a:buFont typeface="Arial" charset="0"/>
              <a:buNone/>
            </a:pPr>
            <a:r>
              <a:rPr lang="sk-SK"/>
              <a:t>4 Privolaní odborníci sa snažia uhádnuť, aký smer teraz </a:t>
            </a:r>
            <a:r>
              <a:rPr lang="sk-SK" i="1">
                <a:solidFill>
                  <a:srgbClr val="00B0F0"/>
                </a:solidFill>
              </a:rPr>
              <a:t>nabrať</a:t>
            </a:r>
            <a:r>
              <a:rPr lang="sk-SK"/>
              <a:t> vietor.</a:t>
            </a:r>
          </a:p>
          <a:p>
            <a:pPr marL="0" indent="0">
              <a:buFont typeface="Arial" charset="0"/>
              <a:buNone/>
            </a:pPr>
            <a:r>
              <a:rPr lang="sk-SK"/>
              <a:t>5 Keď rozbehnutý vlak </a:t>
            </a:r>
            <a:r>
              <a:rPr lang="sk-SK" i="1">
                <a:solidFill>
                  <a:srgbClr val="00B0F0"/>
                </a:solidFill>
              </a:rPr>
              <a:t>nabrať</a:t>
            </a:r>
            <a:r>
              <a:rPr lang="sk-SK"/>
              <a:t> rýchlosť, ťažko sa zastavuje.</a:t>
            </a:r>
          </a:p>
          <a:p>
            <a:pPr marL="0" indent="0">
              <a:buFont typeface="Arial" charset="0"/>
              <a:buNone/>
            </a:pPr>
            <a:r>
              <a:rPr lang="sk-SK"/>
              <a:t>6 Na začiatku predstavenia si vždy </a:t>
            </a:r>
            <a:r>
              <a:rPr lang="sk-SK" i="1">
                <a:solidFill>
                  <a:srgbClr val="00B0F0"/>
                </a:solidFill>
              </a:rPr>
              <a:t>vybrať</a:t>
            </a:r>
            <a:r>
              <a:rPr lang="sk-SK"/>
              <a:t> niekoľkých divákov v prvom rade, na ktorých sa zahľadím.</a:t>
            </a:r>
          </a:p>
        </p:txBody>
      </p:sp>
      <p:sp>
        <p:nvSpPr>
          <p:cNvPr id="19459" name="BlokTextu 3"/>
          <p:cNvSpPr txBox="1">
            <a:spLocks noChangeArrowheads="1"/>
          </p:cNvSpPr>
          <p:nvPr/>
        </p:nvSpPr>
        <p:spPr bwMode="auto">
          <a:xfrm>
            <a:off x="3706813" y="6059488"/>
            <a:ext cx="4987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b="1">
                <a:solidFill>
                  <a:srgbClr val="00B0F0"/>
                </a:solidFill>
                <a:latin typeface="Calibri" pitchFamily="34" charset="0"/>
              </a:rPr>
              <a:t>Na nasledujúcej snímke si riešenie skontrolujte.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Doplňte tvary slovies podľa vzoru </a:t>
            </a:r>
            <a:r>
              <a:rPr lang="sk-SK" b="1" i="1"/>
              <a:t>brať</a:t>
            </a:r>
          </a:p>
        </p:txBody>
      </p:sp>
      <p:sp>
        <p:nvSpPr>
          <p:cNvPr id="20482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1107738" cy="43513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sk-SK"/>
              <a:t>1 Starým rodičom chodím na nákupy, varím, upratujem a </a:t>
            </a:r>
            <a:r>
              <a:rPr lang="sk-SK" i="1">
                <a:solidFill>
                  <a:srgbClr val="00B0F0"/>
                </a:solidFill>
              </a:rPr>
              <a:t>periem</a:t>
            </a:r>
            <a:r>
              <a:rPr lang="sk-SK" i="1"/>
              <a:t>.</a:t>
            </a:r>
            <a:r>
              <a:rPr lang="sk-SK"/>
              <a:t> </a:t>
            </a:r>
          </a:p>
          <a:p>
            <a:pPr marL="0" indent="0">
              <a:buFont typeface="Arial" charset="0"/>
              <a:buNone/>
            </a:pPr>
            <a:r>
              <a:rPr lang="sk-SK"/>
              <a:t>2 Mária, ktoré šaty si dnes </a:t>
            </a:r>
            <a:r>
              <a:rPr lang="sk-SK" i="1">
                <a:solidFill>
                  <a:srgbClr val="48D5E8"/>
                </a:solidFill>
              </a:rPr>
              <a:t>vyberieš</a:t>
            </a:r>
            <a:r>
              <a:rPr lang="sk-SK"/>
              <a:t>?</a:t>
            </a:r>
          </a:p>
          <a:p>
            <a:pPr marL="0" indent="0">
              <a:buFont typeface="Arial" charset="0"/>
              <a:buNone/>
            </a:pPr>
            <a:r>
              <a:rPr lang="sk-SK"/>
              <a:t>3 Porekadlo hovorí, ako si </a:t>
            </a:r>
            <a:r>
              <a:rPr lang="sk-SK" i="1">
                <a:solidFill>
                  <a:srgbClr val="48D5E8"/>
                </a:solidFill>
              </a:rPr>
              <a:t>postelieš</a:t>
            </a:r>
            <a:r>
              <a:rPr lang="sk-SK"/>
              <a:t>, tak budeš spať. </a:t>
            </a:r>
          </a:p>
          <a:p>
            <a:pPr marL="0" indent="0">
              <a:buFont typeface="Arial" charset="0"/>
              <a:buNone/>
            </a:pPr>
            <a:r>
              <a:rPr lang="sk-SK"/>
              <a:t>4 Privolaní odborníci sa snažia uhádnuť, aký smer teraz </a:t>
            </a:r>
            <a:r>
              <a:rPr lang="sk-SK" i="1">
                <a:solidFill>
                  <a:srgbClr val="00B0F0"/>
                </a:solidFill>
              </a:rPr>
              <a:t>naberie</a:t>
            </a:r>
            <a:r>
              <a:rPr lang="sk-SK"/>
              <a:t> vietor.</a:t>
            </a:r>
          </a:p>
          <a:p>
            <a:pPr marL="0" indent="0">
              <a:buFont typeface="Arial" charset="0"/>
              <a:buNone/>
            </a:pPr>
            <a:r>
              <a:rPr lang="sk-SK"/>
              <a:t>5 Keď rozbehnutý vlak </a:t>
            </a:r>
            <a:r>
              <a:rPr lang="sk-SK" i="1">
                <a:solidFill>
                  <a:srgbClr val="00B0F0"/>
                </a:solidFill>
              </a:rPr>
              <a:t>naberie</a:t>
            </a:r>
            <a:r>
              <a:rPr lang="sk-SK"/>
              <a:t> rýchlosť, ťažko sa zastavuje.</a:t>
            </a:r>
          </a:p>
          <a:p>
            <a:pPr marL="0" indent="0">
              <a:buFont typeface="Arial" charset="0"/>
              <a:buNone/>
            </a:pPr>
            <a:r>
              <a:rPr lang="sk-SK"/>
              <a:t>6 Na začiatku predstavenia si vždy </a:t>
            </a:r>
            <a:r>
              <a:rPr lang="sk-SK" i="1">
                <a:solidFill>
                  <a:srgbClr val="00B0F0"/>
                </a:solidFill>
              </a:rPr>
              <a:t>vyberiem</a:t>
            </a:r>
            <a:r>
              <a:rPr lang="sk-SK"/>
              <a:t> niekoľkých divákov v prvom rade, na ktorých sa zahľadím.</a:t>
            </a:r>
          </a:p>
        </p:txBody>
      </p:sp>
      <p:sp>
        <p:nvSpPr>
          <p:cNvPr id="20483" name="BlokTextu 3"/>
          <p:cNvSpPr txBox="1">
            <a:spLocks noChangeArrowheads="1"/>
          </p:cNvSpPr>
          <p:nvPr/>
        </p:nvSpPr>
        <p:spPr bwMode="auto">
          <a:xfrm>
            <a:off x="3067050" y="5570538"/>
            <a:ext cx="52212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>
                <a:latin typeface="Calibri" pitchFamily="34" charset="0"/>
              </a:rPr>
              <a:t>Z týchto viet si vypíšte slovíčka, ktoré sú pre vás nové.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Domáca úloha</a:t>
            </a:r>
          </a:p>
        </p:txBody>
      </p:sp>
      <p:sp>
        <p:nvSpPr>
          <p:cNvPr id="21506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/>
              <a:t>Precvičte si používanie slovies podľa vzoru </a:t>
            </a:r>
            <a:r>
              <a:rPr lang="sk-SK" b="1" i="1">
                <a:solidFill>
                  <a:srgbClr val="00B0F0"/>
                </a:solidFill>
              </a:rPr>
              <a:t>brať</a:t>
            </a:r>
            <a:r>
              <a:rPr lang="sk-SK"/>
              <a:t> v cvičeniach (moodle).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373</Words>
  <Application>Microsoft Office PowerPoint</Application>
  <PresentationFormat>Širokouhlá</PresentationFormat>
  <Paragraphs>73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Motív balíka Office</vt:lpstr>
      <vt:lpstr>Slovesný vzor brať</vt:lpstr>
      <vt:lpstr>Brať</vt:lpstr>
      <vt:lpstr>Ako časujeme sloveso brať</vt:lpstr>
      <vt:lpstr>prať</vt:lpstr>
      <vt:lpstr>postlať</vt:lpstr>
      <vt:lpstr>Sloveso brať v minulom a budúcom čase</vt:lpstr>
      <vt:lpstr>Doplňte tvary slovies podľa vzoru brať</vt:lpstr>
      <vt:lpstr>Doplňte tvary slovies podľa vzoru brať</vt:lpstr>
      <vt:lpstr>Domáca úloha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Slovesný vzor brať</dc:title>
  <dc:creator>User</dc:creator>
  <cp:lastModifiedBy>Jana Kesselova</cp:lastModifiedBy>
  <cp:revision>12</cp:revision>
  <dcterms:created xsi:type="dcterms:W3CDTF">2020-04-29T13:38:04Z</dcterms:created>
  <dcterms:modified xsi:type="dcterms:W3CDTF">2022-03-21T17:46:04Z</dcterms:modified>
</cp:coreProperties>
</file>