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7" r:id="rId4"/>
    <p:sldId id="274" r:id="rId5"/>
    <p:sldId id="275" r:id="rId6"/>
    <p:sldId id="276" r:id="rId7"/>
    <p:sldId id="281" r:id="rId8"/>
    <p:sldId id="266" r:id="rId9"/>
    <p:sldId id="259" r:id="rId10"/>
    <p:sldId id="265" r:id="rId11"/>
    <p:sldId id="268" r:id="rId12"/>
    <p:sldId id="260" r:id="rId13"/>
    <p:sldId id="261" r:id="rId14"/>
    <p:sldId id="262" r:id="rId15"/>
    <p:sldId id="272" r:id="rId16"/>
    <p:sldId id="270" r:id="rId17"/>
    <p:sldId id="271" r:id="rId18"/>
    <p:sldId id="279" r:id="rId19"/>
    <p:sldId id="280" r:id="rId20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071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44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765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416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56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115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543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778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652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295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69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086B4-976C-4851-9326-8323F0B73B93}" type="datetimeFigureOut">
              <a:rPr lang="sk-SK" smtClean="0"/>
              <a:t>27. 4. 2025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1504A-39CD-406D-BA4B-E2F61B07B0C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04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youtube.com/watch?v=VYsgXnVJnu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Životné maskulína.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09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Profesijný životopis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91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k-SK" b="1" dirty="0" smtClean="0"/>
              <a:t>Osobné údaje</a:t>
            </a:r>
          </a:p>
          <a:p>
            <a:pPr lvl="1"/>
            <a:r>
              <a:rPr lang="sk-SK" dirty="0" smtClean="0"/>
              <a:t>Meno a priezvisko</a:t>
            </a:r>
            <a:r>
              <a:rPr lang="sk-SK" dirty="0"/>
              <a:t> </a:t>
            </a:r>
            <a:endParaRPr lang="sk-SK" dirty="0" smtClean="0"/>
          </a:p>
          <a:p>
            <a:pPr lvl="1"/>
            <a:r>
              <a:rPr lang="sk-SK" dirty="0"/>
              <a:t>Dátum narodenia </a:t>
            </a:r>
            <a:r>
              <a:rPr lang="sk-SK" dirty="0" smtClean="0"/>
              <a:t> </a:t>
            </a:r>
            <a:r>
              <a:rPr lang="sk-SK" dirty="0"/>
              <a:t>                    </a:t>
            </a:r>
            <a:endParaRPr lang="sk-SK" dirty="0" smtClean="0"/>
          </a:p>
          <a:p>
            <a:pPr lvl="1"/>
            <a:r>
              <a:rPr lang="sk-SK" dirty="0" smtClean="0"/>
              <a:t>Telefón </a:t>
            </a:r>
            <a:r>
              <a:rPr lang="sk-SK" dirty="0"/>
              <a:t>                    </a:t>
            </a:r>
            <a:endParaRPr lang="sk-SK" dirty="0" smtClean="0"/>
          </a:p>
          <a:p>
            <a:pPr lvl="1"/>
            <a:r>
              <a:rPr lang="sk-SK" dirty="0" smtClean="0"/>
              <a:t>Adresa </a:t>
            </a:r>
            <a:r>
              <a:rPr lang="sk-SK" dirty="0"/>
              <a:t>                     </a:t>
            </a:r>
            <a:endParaRPr lang="sk-SK" dirty="0" smtClean="0"/>
          </a:p>
          <a:p>
            <a:pPr lvl="1"/>
            <a:r>
              <a:rPr lang="sk-SK" dirty="0" smtClean="0"/>
              <a:t>E-mail </a:t>
            </a:r>
          </a:p>
          <a:p>
            <a:r>
              <a:rPr lang="sk-SK" b="1" dirty="0"/>
              <a:t>Vzdelanie</a:t>
            </a:r>
          </a:p>
          <a:p>
            <a:pPr lvl="1"/>
            <a:r>
              <a:rPr lang="sk-SK" dirty="0" smtClean="0"/>
              <a:t>2022 - doteraz	Užhorodská národná univerzita, Filologická fakulta</a:t>
            </a:r>
          </a:p>
          <a:p>
            <a:r>
              <a:rPr lang="sk-SK" b="1" dirty="0" smtClean="0"/>
              <a:t>Pracovné skúsenosti</a:t>
            </a:r>
          </a:p>
          <a:p>
            <a:r>
              <a:rPr lang="sk-SK" b="1" dirty="0" smtClean="0"/>
              <a:t>Mimoškolské aktivity</a:t>
            </a:r>
          </a:p>
          <a:p>
            <a:r>
              <a:rPr lang="sk-SK" b="1" dirty="0" smtClean="0"/>
              <a:t>Kurzy </a:t>
            </a:r>
            <a:r>
              <a:rPr lang="sk-SK" b="1" dirty="0"/>
              <a:t>a </a:t>
            </a:r>
            <a:r>
              <a:rPr lang="sk-SK" b="1" dirty="0" smtClean="0"/>
              <a:t>certifikáty</a:t>
            </a:r>
          </a:p>
          <a:p>
            <a:r>
              <a:rPr lang="sk-SK" b="1" dirty="0"/>
              <a:t>Počítačové znalosti</a:t>
            </a:r>
          </a:p>
          <a:p>
            <a:r>
              <a:rPr lang="sk-SK" b="1" dirty="0"/>
              <a:t>Jazykové znalosti</a:t>
            </a:r>
          </a:p>
          <a:p>
            <a:r>
              <a:rPr lang="sk-SK" b="1" dirty="0"/>
              <a:t>Vodičský preukaz</a:t>
            </a:r>
          </a:p>
          <a:p>
            <a:r>
              <a:rPr lang="sk-SK" b="1" dirty="0"/>
              <a:t>Záujmy</a:t>
            </a:r>
          </a:p>
          <a:p>
            <a:r>
              <a:rPr lang="sk-SK" b="1" dirty="0" smtClean="0"/>
              <a:t>Referencie</a:t>
            </a:r>
            <a:r>
              <a:rPr lang="sk-SK" dirty="0" smtClean="0"/>
              <a:t> </a:t>
            </a:r>
            <a:r>
              <a:rPr lang="sk-SK" dirty="0"/>
              <a:t>              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273304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0170"/>
            <a:ext cx="1198252" cy="4362264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1354974" y="457199"/>
            <a:ext cx="161267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záhradník</a:t>
            </a:r>
          </a:p>
          <a:p>
            <a:endParaRPr lang="sk-SK" sz="2800" dirty="0"/>
          </a:p>
          <a:p>
            <a:endParaRPr lang="sk-SK" sz="2800" dirty="0"/>
          </a:p>
          <a:p>
            <a:r>
              <a:rPr lang="sk-SK" sz="2800" dirty="0"/>
              <a:t>opravár</a:t>
            </a:r>
          </a:p>
          <a:p>
            <a:endParaRPr lang="sk-SK" sz="2800" dirty="0"/>
          </a:p>
          <a:p>
            <a:r>
              <a:rPr lang="sk-SK" sz="2800" dirty="0"/>
              <a:t>kuchár</a:t>
            </a:r>
          </a:p>
          <a:p>
            <a:endParaRPr lang="sk-SK" sz="2800" dirty="0"/>
          </a:p>
          <a:p>
            <a:r>
              <a:rPr lang="sk-SK" sz="2800" dirty="0"/>
              <a:t>hasič</a:t>
            </a:r>
          </a:p>
          <a:p>
            <a:endParaRPr lang="sk-SK" sz="2800" dirty="0"/>
          </a:p>
          <a:p>
            <a:r>
              <a:rPr lang="sk-SK" sz="2800" dirty="0"/>
              <a:t>pekár</a:t>
            </a:r>
          </a:p>
          <a:p>
            <a:endParaRPr lang="sk-SK" sz="2800" dirty="0"/>
          </a:p>
          <a:p>
            <a:r>
              <a:rPr lang="sk-SK" sz="2800" dirty="0"/>
              <a:t>maliar</a:t>
            </a:r>
          </a:p>
          <a:p>
            <a:endParaRPr lang="sk-SK" sz="2800" dirty="0"/>
          </a:p>
          <a:p>
            <a:r>
              <a:rPr lang="sk-SK" sz="2800" dirty="0"/>
              <a:t>lekár</a:t>
            </a:r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2" y="74180"/>
            <a:ext cx="891540" cy="2297430"/>
          </a:xfrm>
        </p:spPr>
      </p:pic>
      <p:sp>
        <p:nvSpPr>
          <p:cNvPr id="9" name="BlokTextu 8"/>
          <p:cNvSpPr txBox="1"/>
          <p:nvPr/>
        </p:nvSpPr>
        <p:spPr>
          <a:xfrm>
            <a:off x="4192384" y="457199"/>
            <a:ext cx="175121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záhradní</a:t>
            </a:r>
            <a:r>
              <a:rPr lang="sk-SK" sz="2800" dirty="0">
                <a:solidFill>
                  <a:srgbClr val="FF0000"/>
                </a:solidFill>
              </a:rPr>
              <a:t>c</a:t>
            </a:r>
            <a:r>
              <a:rPr lang="sk-SK" sz="2800" dirty="0"/>
              <a:t>i</a:t>
            </a:r>
          </a:p>
          <a:p>
            <a:endParaRPr lang="sk-SK" sz="2800" dirty="0"/>
          </a:p>
          <a:p>
            <a:endParaRPr lang="sk-SK" sz="2800" dirty="0"/>
          </a:p>
          <a:p>
            <a:r>
              <a:rPr lang="sk-SK" sz="2800" dirty="0"/>
              <a:t>opravári</a:t>
            </a:r>
          </a:p>
          <a:p>
            <a:endParaRPr lang="sk-SK" sz="2800" dirty="0"/>
          </a:p>
          <a:p>
            <a:r>
              <a:rPr lang="sk-SK" sz="2800" dirty="0"/>
              <a:t>kuchári</a:t>
            </a:r>
          </a:p>
          <a:p>
            <a:endParaRPr lang="sk-SK" sz="2800" dirty="0"/>
          </a:p>
          <a:p>
            <a:r>
              <a:rPr lang="sk-SK" sz="2800" dirty="0"/>
              <a:t>hasiči</a:t>
            </a:r>
          </a:p>
          <a:p>
            <a:endParaRPr lang="sk-SK" sz="2800" dirty="0"/>
          </a:p>
          <a:p>
            <a:r>
              <a:rPr lang="sk-SK" sz="2800" dirty="0"/>
              <a:t>pekári</a:t>
            </a:r>
          </a:p>
          <a:p>
            <a:endParaRPr lang="sk-SK" sz="2800" dirty="0"/>
          </a:p>
          <a:p>
            <a:r>
              <a:rPr lang="sk-SK" sz="2800" dirty="0"/>
              <a:t>maliari</a:t>
            </a:r>
          </a:p>
          <a:p>
            <a:endParaRPr lang="sk-SK" sz="2800" dirty="0"/>
          </a:p>
          <a:p>
            <a:r>
              <a:rPr lang="sk-SK" sz="2800" dirty="0"/>
              <a:t>lekári</a:t>
            </a:r>
          </a:p>
        </p:txBody>
      </p:sp>
    </p:spTree>
    <p:extLst>
      <p:ext uri="{BB962C8B-B14F-4D97-AF65-F5344CB8AC3E}">
        <p14:creationId xmlns:p14="http://schemas.microsoft.com/office/powerpoint/2010/main" val="7409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512" y="1612669"/>
            <a:ext cx="7739857" cy="4564294"/>
          </a:xfrm>
        </p:spPr>
      </p:pic>
      <p:sp>
        <p:nvSpPr>
          <p:cNvPr id="3" name="Obdĺžnik 2"/>
          <p:cNvSpPr/>
          <p:nvPr/>
        </p:nvSpPr>
        <p:spPr>
          <a:xfrm>
            <a:off x="3171259" y="3305911"/>
            <a:ext cx="432262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bdĺžnik 4"/>
          <p:cNvSpPr/>
          <p:nvPr/>
        </p:nvSpPr>
        <p:spPr>
          <a:xfrm>
            <a:off x="4488291" y="3029987"/>
            <a:ext cx="457782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/>
          <p:cNvSpPr/>
          <p:nvPr/>
        </p:nvSpPr>
        <p:spPr>
          <a:xfrm>
            <a:off x="5915440" y="3262745"/>
            <a:ext cx="432262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7201366" y="3291840"/>
            <a:ext cx="637536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8869099" y="3175461"/>
            <a:ext cx="432262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2887287" y="5212080"/>
            <a:ext cx="570808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/>
          <p:cNvSpPr/>
          <p:nvPr/>
        </p:nvSpPr>
        <p:spPr>
          <a:xfrm>
            <a:off x="4169009" y="5709459"/>
            <a:ext cx="511055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/>
          <p:cNvSpPr/>
          <p:nvPr/>
        </p:nvSpPr>
        <p:spPr>
          <a:xfrm>
            <a:off x="5923753" y="5212080"/>
            <a:ext cx="535236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/>
          <p:cNvSpPr/>
          <p:nvPr/>
        </p:nvSpPr>
        <p:spPr>
          <a:xfrm>
            <a:off x="7157032" y="5662353"/>
            <a:ext cx="432262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/>
          <p:cNvSpPr/>
          <p:nvPr/>
        </p:nvSpPr>
        <p:spPr>
          <a:xfrm>
            <a:off x="8559337" y="5550131"/>
            <a:ext cx="642851" cy="224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22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56" y="1690688"/>
            <a:ext cx="8634132" cy="4593734"/>
          </a:xfrm>
        </p:spPr>
      </p:pic>
    </p:spTree>
    <p:extLst>
      <p:ext uri="{BB962C8B-B14F-4D97-AF65-F5344CB8AC3E}">
        <p14:creationId xmlns:p14="http://schemas.microsoft.com/office/powerpoint/2010/main" val="31598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Najlepšie platené povolania v Európe </a:t>
            </a:r>
            <a:br>
              <a:rPr lang="pl-PL" b="1" dirty="0" smtClean="0"/>
            </a:br>
            <a:r>
              <a:rPr lang="pl-PL" b="1" dirty="0" smtClean="0"/>
              <a:t>Trúfli by ste si na ne?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b="1" dirty="0" smtClean="0"/>
          </a:p>
          <a:p>
            <a:r>
              <a:rPr lang="sk-SK" b="1" dirty="0" smtClean="0"/>
              <a:t>riadiaci letovej prevádzky</a:t>
            </a:r>
          </a:p>
          <a:p>
            <a:r>
              <a:rPr lang="sk-SK" b="1" dirty="0" smtClean="0"/>
              <a:t>pilot</a:t>
            </a:r>
          </a:p>
          <a:p>
            <a:r>
              <a:rPr lang="sk-SK" b="1" dirty="0" smtClean="0"/>
              <a:t>generálny riaditeľ</a:t>
            </a:r>
          </a:p>
          <a:p>
            <a:r>
              <a:rPr lang="sk-SK" b="1" dirty="0" smtClean="0"/>
              <a:t>programátor</a:t>
            </a:r>
          </a:p>
          <a:p>
            <a:r>
              <a:rPr lang="sk-SK" b="1" dirty="0" smtClean="0"/>
              <a:t>chirurg</a:t>
            </a:r>
          </a:p>
          <a:p>
            <a:r>
              <a:rPr lang="sk-SK" b="1" dirty="0" smtClean="0"/>
              <a:t>anestéziológ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952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>
                <a:solidFill>
                  <a:srgbClr val="00B0F0"/>
                </a:solidFill>
              </a:rPr>
              <a:t>Ktoré povolania budú žiadané v budúcnosti?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Bude medzi nimi učiteľ, prekladateľ a tlmočník?</a:t>
            </a:r>
            <a:endParaRPr lang="sk-SK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65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10820400" cy="939800"/>
          </a:xfrm>
        </p:spPr>
        <p:txBody>
          <a:bodyPr/>
          <a:lstStyle/>
          <a:p>
            <a:r>
              <a:rPr lang="sk-SK" altLang="sk-SK" dirty="0"/>
              <a:t>Čo majú spoločné tieto slová?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001193" y="1776584"/>
            <a:ext cx="76200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k-SK" altLang="sk-SK" sz="2400" dirty="0"/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1 </a:t>
            </a:r>
            <a:r>
              <a:rPr lang="sk-SK" altLang="sk-SK" sz="2600" b="1" dirty="0">
                <a:latin typeface="+mj-lt"/>
              </a:rPr>
              <a:t>mužský</a:t>
            </a:r>
            <a:r>
              <a:rPr lang="sk-SK" altLang="sk-SK" sz="2600" dirty="0">
                <a:latin typeface="+mj-lt"/>
              </a:rPr>
              <a:t> rod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2 </a:t>
            </a:r>
            <a:r>
              <a:rPr lang="sk-SK" altLang="sk-SK" sz="2600" dirty="0"/>
              <a:t>slová označujú </a:t>
            </a:r>
            <a:r>
              <a:rPr lang="sk-SK" altLang="sk-SK" sz="2600" b="1" dirty="0"/>
              <a:t>osoby</a:t>
            </a: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3 </a:t>
            </a:r>
            <a:r>
              <a:rPr lang="sk-SK" altLang="sk-SK" sz="2600" dirty="0"/>
              <a:t>na konci slova je </a:t>
            </a:r>
            <a:r>
              <a:rPr lang="sk-SK" sz="2600" b="1" spc="-5" dirty="0" smtClean="0">
                <a:cs typeface="Arial"/>
              </a:rPr>
              <a:t>spoluhláska</a:t>
            </a:r>
            <a:r>
              <a:rPr lang="sk-SK" sz="2600" dirty="0" smtClean="0">
                <a:cs typeface="Arial"/>
              </a:rPr>
              <a:t> </a:t>
            </a:r>
            <a:endParaRPr lang="sk-SK" sz="2600" dirty="0">
              <a:cs typeface="Arial"/>
            </a:endParaRPr>
          </a:p>
          <a:p>
            <a:pPr marL="0" indent="0">
              <a:buNone/>
            </a:pPr>
            <a:endParaRPr lang="sk-SK" altLang="sk-SK" sz="2600" dirty="0">
              <a:latin typeface="+mj-lt"/>
            </a:endParaRPr>
          </a:p>
          <a:p>
            <a:pPr marL="0" indent="0">
              <a:buNone/>
            </a:pPr>
            <a:r>
              <a:rPr lang="sk-SK" altLang="sk-SK" sz="2600" dirty="0">
                <a:latin typeface="+mj-lt"/>
              </a:rPr>
              <a:t>Pre takéto podstatné mená má slovenčina vzor </a:t>
            </a:r>
            <a:r>
              <a:rPr lang="sk-SK" altLang="sk-SK" sz="2600" b="1" i="1" dirty="0">
                <a:solidFill>
                  <a:srgbClr val="C00000"/>
                </a:solidFill>
                <a:latin typeface="+mj-lt"/>
              </a:rPr>
              <a:t>chlap</a:t>
            </a:r>
            <a:r>
              <a:rPr lang="sk-SK" altLang="sk-SK" sz="2600" dirty="0">
                <a:latin typeface="+mj-lt"/>
              </a:rPr>
              <a:t>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018308" y="1782994"/>
            <a:ext cx="2286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odborník </a:t>
            </a:r>
            <a:endParaRPr lang="sk-SK" sz="2400" dirty="0" smtClean="0"/>
          </a:p>
          <a:p>
            <a:r>
              <a:rPr lang="sk-SK" sz="2400" dirty="0" smtClean="0"/>
              <a:t>inžinier </a:t>
            </a:r>
            <a:endParaRPr lang="sk-SK" sz="2400" dirty="0"/>
          </a:p>
          <a:p>
            <a:r>
              <a:rPr lang="sk-SK" sz="2400" dirty="0"/>
              <a:t>lekár </a:t>
            </a:r>
          </a:p>
          <a:p>
            <a:r>
              <a:rPr lang="sk-SK" sz="2400" dirty="0" smtClean="0"/>
              <a:t>vývojár</a:t>
            </a:r>
          </a:p>
          <a:p>
            <a:r>
              <a:rPr lang="sk-SK" sz="2400" dirty="0" smtClean="0"/>
              <a:t>dizajnér</a:t>
            </a:r>
          </a:p>
          <a:p>
            <a:r>
              <a:rPr lang="sk-SK" sz="2400" dirty="0" smtClean="0"/>
              <a:t>analytik</a:t>
            </a:r>
          </a:p>
          <a:p>
            <a:r>
              <a:rPr lang="sk-SK" sz="2400" dirty="0" smtClean="0"/>
              <a:t>farmár </a:t>
            </a:r>
          </a:p>
          <a:p>
            <a:r>
              <a:rPr lang="sk-SK" sz="2400" dirty="0" smtClean="0"/>
              <a:t>agronóm </a:t>
            </a:r>
          </a:p>
          <a:p>
            <a:r>
              <a:rPr lang="sk-SK" sz="2400" dirty="0" smtClean="0"/>
              <a:t>záhradník </a:t>
            </a:r>
          </a:p>
          <a:p>
            <a:r>
              <a:rPr lang="sk-SK" sz="2400" dirty="0" smtClean="0"/>
              <a:t>chovateľ</a:t>
            </a:r>
          </a:p>
          <a:p>
            <a:r>
              <a:rPr lang="sk-SK" sz="2400" dirty="0" smtClean="0"/>
              <a:t>učiteľ</a:t>
            </a:r>
          </a:p>
          <a:p>
            <a:r>
              <a:rPr lang="sk-SK" sz="2400" dirty="0" smtClean="0"/>
              <a:t>pokrývač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8682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Pomenovania osôb-mužov zakončených </a:t>
            </a:r>
            <a:r>
              <a:rPr lang="sk-SK" sz="3600" b="1" dirty="0"/>
              <a:t>na spoluhlásku sa skloňujú podľa vzoru </a:t>
            </a:r>
            <a:r>
              <a:rPr lang="sk-SK" sz="3600" b="1" i="1" dirty="0"/>
              <a:t>chlap</a:t>
            </a:r>
            <a:endParaRPr lang="sk-SK" sz="3600" i="1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chlap</a:t>
            </a: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a</a:t>
            </a: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ovi</a:t>
            </a: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a</a:t>
            </a: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ovi</a:t>
            </a:r>
          </a:p>
          <a:p>
            <a:r>
              <a:rPr lang="sk-SK" dirty="0"/>
              <a:t>chlap-</a:t>
            </a:r>
            <a:r>
              <a:rPr lang="sk-SK" dirty="0" err="1">
                <a:solidFill>
                  <a:srgbClr val="FF0000"/>
                </a:solidFill>
              </a:rPr>
              <a:t>om</a:t>
            </a:r>
            <a:endParaRPr lang="sk-SK" dirty="0">
              <a:solidFill>
                <a:srgbClr val="FF0000"/>
              </a:solidFill>
            </a:endParaRP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plurál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i</a:t>
            </a:r>
          </a:p>
          <a:p>
            <a:r>
              <a:rPr lang="sk-SK" dirty="0"/>
              <a:t>chlap-</a:t>
            </a:r>
            <a:r>
              <a:rPr lang="sk-SK" dirty="0" err="1">
                <a:solidFill>
                  <a:srgbClr val="FF0000"/>
                </a:solidFill>
              </a:rPr>
              <a:t>ov</a:t>
            </a:r>
            <a:endParaRPr lang="sk-SK" dirty="0">
              <a:solidFill>
                <a:srgbClr val="FF0000"/>
              </a:solidFill>
            </a:endParaRPr>
          </a:p>
          <a:p>
            <a:r>
              <a:rPr lang="sk-SK" dirty="0"/>
              <a:t>chlap-</a:t>
            </a:r>
            <a:r>
              <a:rPr lang="sk-SK" dirty="0" err="1">
                <a:solidFill>
                  <a:srgbClr val="FF0000"/>
                </a:solidFill>
              </a:rPr>
              <a:t>om</a:t>
            </a:r>
            <a:endParaRPr lang="sk-SK" dirty="0">
              <a:solidFill>
                <a:srgbClr val="FF0000"/>
              </a:solidFill>
            </a:endParaRPr>
          </a:p>
          <a:p>
            <a:r>
              <a:rPr lang="sk-SK" dirty="0"/>
              <a:t>chlap-</a:t>
            </a:r>
            <a:r>
              <a:rPr lang="sk-SK" dirty="0" err="1">
                <a:solidFill>
                  <a:srgbClr val="FF0000"/>
                </a:solidFill>
              </a:rPr>
              <a:t>ov</a:t>
            </a:r>
            <a:endParaRPr lang="sk-SK" dirty="0">
              <a:solidFill>
                <a:srgbClr val="FF0000"/>
              </a:solidFill>
            </a:endParaRP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och</a:t>
            </a:r>
          </a:p>
          <a:p>
            <a:r>
              <a:rPr lang="sk-SK" dirty="0"/>
              <a:t>chlap-</a:t>
            </a:r>
            <a:r>
              <a:rPr lang="sk-SK" dirty="0">
                <a:solidFill>
                  <a:srgbClr val="FF0000"/>
                </a:solidFill>
              </a:rPr>
              <a:t>mi</a:t>
            </a:r>
          </a:p>
          <a:p>
            <a:endParaRPr lang="sk-SK" dirty="0"/>
          </a:p>
        </p:txBody>
      </p:sp>
      <p:sp>
        <p:nvSpPr>
          <p:cNvPr id="8" name="Ovál 7"/>
          <p:cNvSpPr/>
          <p:nvPr/>
        </p:nvSpPr>
        <p:spPr>
          <a:xfrm>
            <a:off x="997527" y="3006727"/>
            <a:ext cx="1654233" cy="46799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vál 8"/>
          <p:cNvSpPr/>
          <p:nvPr/>
        </p:nvSpPr>
        <p:spPr>
          <a:xfrm>
            <a:off x="6390520" y="4048480"/>
            <a:ext cx="1654233" cy="46799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vál 9"/>
          <p:cNvSpPr/>
          <p:nvPr/>
        </p:nvSpPr>
        <p:spPr>
          <a:xfrm>
            <a:off x="6307714" y="3006727"/>
            <a:ext cx="1654233" cy="46799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vál 10"/>
          <p:cNvSpPr/>
          <p:nvPr/>
        </p:nvSpPr>
        <p:spPr>
          <a:xfrm>
            <a:off x="1053571" y="3984261"/>
            <a:ext cx="1654233" cy="46799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BlokTextu 11"/>
          <p:cNvSpPr txBox="1"/>
          <p:nvPr/>
        </p:nvSpPr>
        <p:spPr>
          <a:xfrm>
            <a:off x="1969821" y="6037124"/>
            <a:ext cx="583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0070C0"/>
                </a:solidFill>
              </a:rPr>
              <a:t>Všimnite si, že v </a:t>
            </a:r>
            <a:r>
              <a:rPr lang="sk-SK" b="1" dirty="0">
                <a:solidFill>
                  <a:srgbClr val="0070C0"/>
                </a:solidFill>
              </a:rPr>
              <a:t>genitíve a akuzatíve </a:t>
            </a:r>
            <a:r>
              <a:rPr lang="sk-SK" dirty="0">
                <a:solidFill>
                  <a:srgbClr val="0070C0"/>
                </a:solidFill>
              </a:rPr>
              <a:t>sú koncovky zhodné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522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Pomenovania osôb mužského rodu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940935" cy="4351338"/>
          </a:xfrm>
        </p:spPr>
        <p:txBody>
          <a:bodyPr/>
          <a:lstStyle/>
          <a:p>
            <a:r>
              <a:rPr lang="sk-SK" dirty="0"/>
              <a:t>Pred sto rokmi prichádzali na </a:t>
            </a:r>
            <a:r>
              <a:rPr lang="sk-SK" dirty="0" err="1"/>
              <a:t>Zakarpatsko</a:t>
            </a:r>
            <a:r>
              <a:rPr lang="sk-SK" dirty="0"/>
              <a:t> </a:t>
            </a:r>
            <a:r>
              <a:rPr lang="sk-SK" b="1" dirty="0" smtClean="0"/>
              <a:t>odborník</a:t>
            </a:r>
            <a:r>
              <a:rPr lang="uk-UA" b="1" baseline="30000" dirty="0"/>
              <a:t>фахіве́ць</a:t>
            </a:r>
            <a:r>
              <a:rPr lang="sk-SK" b="1" baseline="30000" dirty="0" smtClean="0"/>
              <a:t> </a:t>
            </a:r>
            <a:r>
              <a:rPr lang="sk-SK" dirty="0"/>
              <a:t>z Československa. Veľmi potrební boli </a:t>
            </a:r>
            <a:r>
              <a:rPr lang="sk-SK" b="1" dirty="0"/>
              <a:t>inžinier</a:t>
            </a:r>
            <a:r>
              <a:rPr lang="sk-SK" dirty="0"/>
              <a:t>, </a:t>
            </a:r>
            <a:r>
              <a:rPr lang="sk-SK" b="1" dirty="0"/>
              <a:t>lekár</a:t>
            </a:r>
            <a:r>
              <a:rPr lang="sk-SK" dirty="0"/>
              <a:t>, </a:t>
            </a:r>
            <a:r>
              <a:rPr lang="sk-SK" b="1" dirty="0"/>
              <a:t>architekt</a:t>
            </a:r>
            <a:r>
              <a:rPr lang="sk-SK" dirty="0"/>
              <a:t>, ale aj </a:t>
            </a:r>
            <a:r>
              <a:rPr lang="sk-SK" b="1" dirty="0"/>
              <a:t>poštár</a:t>
            </a:r>
            <a:r>
              <a:rPr lang="sk-SK" dirty="0"/>
              <a:t> </a:t>
            </a:r>
            <a:r>
              <a:rPr lang="uk-UA" baseline="30000" dirty="0"/>
              <a:t>листоноша</a:t>
            </a:r>
            <a:r>
              <a:rPr lang="sk-SK" baseline="30000" dirty="0"/>
              <a:t> </a:t>
            </a:r>
            <a:r>
              <a:rPr lang="sk-SK" dirty="0"/>
              <a:t>a </a:t>
            </a:r>
            <a:r>
              <a:rPr lang="sk-SK" b="1" dirty="0"/>
              <a:t>kováč</a:t>
            </a:r>
            <a:r>
              <a:rPr lang="uk-UA" baseline="30000" dirty="0"/>
              <a:t>коваль</a:t>
            </a:r>
            <a:r>
              <a:rPr lang="sk-SK" baseline="30000" dirty="0"/>
              <a:t>.</a:t>
            </a:r>
          </a:p>
          <a:p>
            <a:endParaRPr lang="sk-SK" dirty="0"/>
          </a:p>
          <a:p>
            <a:r>
              <a:rPr lang="sk-SK" dirty="0"/>
              <a:t>Pred sto rokmi prichádzali na </a:t>
            </a:r>
            <a:r>
              <a:rPr lang="sk-SK" dirty="0" err="1"/>
              <a:t>Zakarpatsko</a:t>
            </a:r>
            <a:r>
              <a:rPr lang="sk-SK" dirty="0"/>
              <a:t> </a:t>
            </a:r>
            <a:r>
              <a:rPr lang="sk-SK" b="1" dirty="0"/>
              <a:t>odborníci</a:t>
            </a:r>
            <a:r>
              <a:rPr lang="sk-SK" dirty="0"/>
              <a:t> z Československa. Veľmi potrební boli </a:t>
            </a:r>
            <a:r>
              <a:rPr lang="sk-SK" b="1" dirty="0"/>
              <a:t>inžinieri</a:t>
            </a:r>
            <a:r>
              <a:rPr lang="sk-SK" dirty="0"/>
              <a:t>, </a:t>
            </a:r>
            <a:r>
              <a:rPr lang="sk-SK" b="1" dirty="0"/>
              <a:t>lekári</a:t>
            </a:r>
            <a:r>
              <a:rPr lang="sk-SK" dirty="0"/>
              <a:t>, </a:t>
            </a:r>
            <a:r>
              <a:rPr lang="sk-SK" b="1" dirty="0"/>
              <a:t>architekti</a:t>
            </a:r>
            <a:r>
              <a:rPr lang="sk-SK" dirty="0"/>
              <a:t>, ale aj </a:t>
            </a:r>
            <a:r>
              <a:rPr lang="sk-SK" b="1" dirty="0"/>
              <a:t>poštári </a:t>
            </a:r>
            <a:r>
              <a:rPr lang="sk-SK" dirty="0"/>
              <a:t>a</a:t>
            </a:r>
            <a:r>
              <a:rPr lang="sk-SK" b="1" dirty="0"/>
              <a:t> kováči.</a:t>
            </a:r>
            <a:r>
              <a:rPr lang="sk-SK" dirty="0"/>
              <a:t> </a:t>
            </a:r>
          </a:p>
          <a:p>
            <a:endParaRPr lang="sk-SK" dirty="0"/>
          </a:p>
          <a:p>
            <a:r>
              <a:rPr lang="sk-SK" i="1" dirty="0"/>
              <a:t>odborník</a:t>
            </a:r>
            <a:r>
              <a:rPr lang="sk-SK" dirty="0"/>
              <a:t>, </a:t>
            </a:r>
            <a:r>
              <a:rPr lang="sk-SK" i="1" dirty="0"/>
              <a:t>inžinier</a:t>
            </a:r>
            <a:r>
              <a:rPr lang="sk-SK" dirty="0"/>
              <a:t>, </a:t>
            </a:r>
            <a:r>
              <a:rPr lang="sk-SK" i="1" dirty="0"/>
              <a:t>lekár</a:t>
            </a:r>
            <a:r>
              <a:rPr lang="sk-SK" dirty="0"/>
              <a:t>, </a:t>
            </a:r>
            <a:r>
              <a:rPr lang="sk-SK" i="1" dirty="0"/>
              <a:t>architekt</a:t>
            </a:r>
            <a:r>
              <a:rPr lang="sk-SK" dirty="0"/>
              <a:t>, </a:t>
            </a:r>
            <a:r>
              <a:rPr lang="sk-SK" i="1" dirty="0"/>
              <a:t>poštár, kováč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4991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profesie mal Tomáš?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https://www.youtube.com/watch?v=VYsgXnVJnuk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29" y="2400386"/>
            <a:ext cx="6165424" cy="3969703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7245928" y="3936854"/>
            <a:ext cx="4366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/>
              <a:t>Viezol </a:t>
            </a:r>
            <a:r>
              <a:rPr lang="sk-SK" b="1" dirty="0" err="1"/>
              <a:t>Justina</a:t>
            </a:r>
            <a:r>
              <a:rPr lang="sk-SK" b="1" dirty="0"/>
              <a:t> </a:t>
            </a:r>
            <a:r>
              <a:rPr lang="sk-SK" b="1" dirty="0" err="1"/>
              <a:t>Biebera</a:t>
            </a:r>
            <a:r>
              <a:rPr lang="sk-SK" b="1" dirty="0"/>
              <a:t> po zásnubný prsteň. Vrcholom kariéry bol prezident Bill </a:t>
            </a:r>
            <a:r>
              <a:rPr lang="sk-SK" b="1" dirty="0" err="1"/>
              <a:t>Cinton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8053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/>
              <a:t>pilot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N pilot-0</a:t>
            </a:r>
          </a:p>
          <a:p>
            <a:r>
              <a:rPr lang="sk-SK" dirty="0"/>
              <a:t>G pilot-a</a:t>
            </a:r>
          </a:p>
          <a:p>
            <a:r>
              <a:rPr lang="sk-SK" dirty="0"/>
              <a:t>D pilot-ovi</a:t>
            </a:r>
          </a:p>
          <a:p>
            <a:r>
              <a:rPr lang="sk-SK" dirty="0"/>
              <a:t>A pilot-a</a:t>
            </a:r>
          </a:p>
          <a:p>
            <a:r>
              <a:rPr lang="sk-SK" dirty="0"/>
              <a:t>L o pilot-ovi</a:t>
            </a:r>
          </a:p>
          <a:p>
            <a:r>
              <a:rPr lang="sk-SK" dirty="0"/>
              <a:t>I pilot-</a:t>
            </a:r>
            <a:r>
              <a:rPr lang="sk-SK" dirty="0" err="1"/>
              <a:t>om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 pilot-i</a:t>
            </a:r>
          </a:p>
          <a:p>
            <a:r>
              <a:rPr lang="sk-SK" dirty="0"/>
              <a:t>G pilot-</a:t>
            </a:r>
            <a:r>
              <a:rPr lang="sk-SK" dirty="0" err="1"/>
              <a:t>ov</a:t>
            </a:r>
            <a:endParaRPr lang="sk-SK" dirty="0"/>
          </a:p>
          <a:p>
            <a:r>
              <a:rPr lang="sk-SK" dirty="0"/>
              <a:t>D pilot-</a:t>
            </a:r>
            <a:r>
              <a:rPr lang="sk-SK" dirty="0" err="1"/>
              <a:t>om</a:t>
            </a:r>
            <a:endParaRPr lang="sk-SK" dirty="0"/>
          </a:p>
          <a:p>
            <a:r>
              <a:rPr lang="sk-SK" dirty="0"/>
              <a:t>A pilot-</a:t>
            </a:r>
            <a:r>
              <a:rPr lang="sk-SK" dirty="0" err="1"/>
              <a:t>ov</a:t>
            </a:r>
            <a:endParaRPr lang="sk-SK" dirty="0"/>
          </a:p>
          <a:p>
            <a:r>
              <a:rPr lang="sk-SK" dirty="0"/>
              <a:t>L o pilot-och</a:t>
            </a:r>
          </a:p>
          <a:p>
            <a:r>
              <a:rPr lang="sk-SK" dirty="0"/>
              <a:t>I pilot-mi</a:t>
            </a:r>
          </a:p>
        </p:txBody>
      </p:sp>
      <p:sp>
        <p:nvSpPr>
          <p:cNvPr id="5" name="Ovál 4"/>
          <p:cNvSpPr/>
          <p:nvPr/>
        </p:nvSpPr>
        <p:spPr>
          <a:xfrm>
            <a:off x="6414075" y="2277687"/>
            <a:ext cx="1628269" cy="608080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ál 5"/>
          <p:cNvSpPr/>
          <p:nvPr/>
        </p:nvSpPr>
        <p:spPr>
          <a:xfrm>
            <a:off x="1103348" y="3266830"/>
            <a:ext cx="1433384" cy="688258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/>
          <p:cNvSpPr/>
          <p:nvPr/>
        </p:nvSpPr>
        <p:spPr>
          <a:xfrm>
            <a:off x="1103348" y="2197509"/>
            <a:ext cx="1433384" cy="688258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vál 7"/>
          <p:cNvSpPr/>
          <p:nvPr/>
        </p:nvSpPr>
        <p:spPr>
          <a:xfrm>
            <a:off x="6462797" y="3266830"/>
            <a:ext cx="1530827" cy="642924"/>
          </a:xfrm>
          <a:prstGeom prst="ellipse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434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Použite v množnom čísle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slovenský prezident</a:t>
            </a:r>
          </a:p>
          <a:p>
            <a:r>
              <a:rPr lang="sk-SK" dirty="0"/>
              <a:t>hokejový tréner</a:t>
            </a:r>
          </a:p>
          <a:p>
            <a:r>
              <a:rPr lang="sk-SK" dirty="0"/>
              <a:t>vyrovnaný súper</a:t>
            </a:r>
          </a:p>
          <a:p>
            <a:r>
              <a:rPr lang="sk-SK" dirty="0"/>
              <a:t>iný autor</a:t>
            </a:r>
          </a:p>
          <a:p>
            <a:r>
              <a:rPr lang="sk-SK" dirty="0"/>
              <a:t>ukrajinský lekár</a:t>
            </a:r>
          </a:p>
          <a:p>
            <a:r>
              <a:rPr lang="sk-SK" dirty="0"/>
              <a:t>životný partner</a:t>
            </a:r>
          </a:p>
          <a:p>
            <a:r>
              <a:rPr lang="sk-SK" dirty="0"/>
              <a:t>začínajúci režisér</a:t>
            </a:r>
          </a:p>
          <a:p>
            <a:r>
              <a:rPr lang="sk-SK" dirty="0"/>
              <a:t>bývalý redaktor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10078064" y="3372464"/>
            <a:ext cx="1563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84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Použite v množnom čísle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slovenský prezident</a:t>
            </a:r>
          </a:p>
          <a:p>
            <a:r>
              <a:rPr lang="sk-SK" dirty="0"/>
              <a:t>hokejový tréner</a:t>
            </a:r>
          </a:p>
          <a:p>
            <a:r>
              <a:rPr lang="sk-SK" dirty="0"/>
              <a:t>vyrovnaný súper</a:t>
            </a:r>
          </a:p>
          <a:p>
            <a:r>
              <a:rPr lang="sk-SK" dirty="0"/>
              <a:t>iný autor</a:t>
            </a:r>
          </a:p>
          <a:p>
            <a:r>
              <a:rPr lang="sk-SK" dirty="0"/>
              <a:t>ukrajinský lekár</a:t>
            </a:r>
          </a:p>
          <a:p>
            <a:r>
              <a:rPr lang="sk-SK" dirty="0"/>
              <a:t>životný partner</a:t>
            </a:r>
          </a:p>
          <a:p>
            <a:r>
              <a:rPr lang="sk-SK" dirty="0"/>
              <a:t>začínajúci režisér</a:t>
            </a:r>
          </a:p>
          <a:p>
            <a:r>
              <a:rPr lang="sk-SK" dirty="0"/>
              <a:t>bývalý redaktor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slovenskí prezidenti</a:t>
            </a:r>
          </a:p>
          <a:p>
            <a:r>
              <a:rPr lang="sk-SK" dirty="0"/>
              <a:t>hokejoví tréneri</a:t>
            </a:r>
          </a:p>
          <a:p>
            <a:r>
              <a:rPr lang="sk-SK" dirty="0"/>
              <a:t>vyrovnaní súperi</a:t>
            </a:r>
          </a:p>
          <a:p>
            <a:r>
              <a:rPr lang="sk-SK" dirty="0"/>
              <a:t>iní autori</a:t>
            </a:r>
            <a:endParaRPr lang="sk-SK" b="1" dirty="0"/>
          </a:p>
          <a:p>
            <a:r>
              <a:rPr lang="sk-SK" dirty="0"/>
              <a:t>ukrajinskí lekári</a:t>
            </a:r>
          </a:p>
          <a:p>
            <a:r>
              <a:rPr lang="sk-SK" dirty="0"/>
              <a:t>životní partneri</a:t>
            </a:r>
          </a:p>
          <a:p>
            <a:r>
              <a:rPr lang="sk-SK" dirty="0"/>
              <a:t>začínajúci režiséri</a:t>
            </a:r>
          </a:p>
          <a:p>
            <a:r>
              <a:rPr lang="sk-SK" dirty="0"/>
              <a:t>bývalí redaktori</a:t>
            </a:r>
          </a:p>
          <a:p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7916754" y="490359"/>
            <a:ext cx="3804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Podstatné mená sa skloňujú podľa vzoru </a:t>
            </a:r>
            <a:r>
              <a:rPr lang="sk-SK" sz="2400" i="1" dirty="0">
                <a:solidFill>
                  <a:srgbClr val="FF0000"/>
                </a:solidFill>
              </a:rPr>
              <a:t>chlap</a:t>
            </a:r>
            <a:r>
              <a:rPr lang="sk-SK" sz="2400" dirty="0">
                <a:solidFill>
                  <a:srgbClr val="FF0000"/>
                </a:solidFill>
              </a:rPr>
              <a:t>, množné číslo </a:t>
            </a:r>
            <a:r>
              <a:rPr lang="sk-SK" sz="2400" b="1" i="1" dirty="0">
                <a:solidFill>
                  <a:srgbClr val="FF0000"/>
                </a:solidFill>
              </a:rPr>
              <a:t>chlapi</a:t>
            </a:r>
            <a:r>
              <a:rPr lang="sk-SK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4328694" y="5828113"/>
            <a:ext cx="3804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0070C0"/>
                </a:solidFill>
              </a:rPr>
              <a:t>Prídavné mená v nominatíve plurálu majú koncovku –</a:t>
            </a:r>
            <a:r>
              <a:rPr lang="sk-SK" sz="2400" b="1" i="1" dirty="0">
                <a:solidFill>
                  <a:srgbClr val="0070C0"/>
                </a:solidFill>
              </a:rPr>
              <a:t>í</a:t>
            </a:r>
            <a:r>
              <a:rPr lang="sk-SK" sz="24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923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Firma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410" y="141317"/>
            <a:ext cx="6186222" cy="6716684"/>
          </a:xfrm>
        </p:spPr>
      </p:pic>
    </p:spTree>
    <p:extLst>
      <p:ext uri="{BB962C8B-B14F-4D97-AF65-F5344CB8AC3E}">
        <p14:creationId xmlns:p14="http://schemas.microsoft.com/office/powerpoint/2010/main" val="177877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                                                    </a:t>
            </a:r>
            <a:r>
              <a:rPr lang="sk-SK" b="1" dirty="0" smtClean="0"/>
              <a:t>B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/>
              <a:t>1 V uplynulých mesiacoch prijali viacerých </a:t>
            </a:r>
            <a:r>
              <a:rPr lang="sk-SK" b="1" i="1" dirty="0"/>
              <a:t>lekár</a:t>
            </a:r>
            <a:r>
              <a:rPr lang="sk-SK" dirty="0"/>
              <a:t>.</a:t>
            </a:r>
          </a:p>
          <a:p>
            <a:r>
              <a:rPr lang="sk-SK" dirty="0"/>
              <a:t>2 Na oboch lavičkách sedia </a:t>
            </a:r>
            <a:r>
              <a:rPr lang="sk-SK" b="1" i="1" dirty="0"/>
              <a:t>tréner</a:t>
            </a:r>
            <a:r>
              <a:rPr lang="sk-SK" dirty="0"/>
              <a:t>, s ktorými som kedysi hrával.</a:t>
            </a:r>
          </a:p>
          <a:p>
            <a:r>
              <a:rPr lang="sk-SK" dirty="0"/>
              <a:t>3 </a:t>
            </a:r>
            <a:r>
              <a:rPr lang="sk-SK" b="1" i="1" dirty="0" smtClean="0"/>
              <a:t>Športovec</a:t>
            </a:r>
            <a:r>
              <a:rPr lang="sk-SK" dirty="0" smtClean="0"/>
              <a:t> </a:t>
            </a:r>
            <a:r>
              <a:rPr lang="sk-SK" dirty="0"/>
              <a:t>sa pravidelne stretávajú a chodia na rôzne výlety a akcie.</a:t>
            </a:r>
          </a:p>
          <a:p>
            <a:r>
              <a:rPr lang="sk-SK" dirty="0"/>
              <a:t>4 Musíme zlepšiť prácu práve s mladými </a:t>
            </a:r>
            <a:r>
              <a:rPr lang="sk-SK" b="1" i="1" dirty="0" smtClean="0"/>
              <a:t>hráč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i="1" dirty="0"/>
              <a:t>5 </a:t>
            </a:r>
            <a:r>
              <a:rPr lang="sk-SK" b="1" dirty="0"/>
              <a:t>Sponzor</a:t>
            </a:r>
            <a:r>
              <a:rPr lang="sk-SK" dirty="0"/>
              <a:t> majú jedinečnú príležitosť, aby sa zviditeľnili.</a:t>
            </a:r>
          </a:p>
          <a:p>
            <a:r>
              <a:rPr lang="sk-SK" dirty="0"/>
              <a:t>6 </a:t>
            </a:r>
            <a:r>
              <a:rPr lang="sk-SK" dirty="0" smtClean="0"/>
              <a:t>Cez víkend bude súťaž </a:t>
            </a:r>
            <a:r>
              <a:rPr lang="sk-SK" b="1" dirty="0" smtClean="0"/>
              <a:t>požiarnik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7 </a:t>
            </a:r>
            <a:r>
              <a:rPr lang="sk-SK" dirty="0" smtClean="0"/>
              <a:t>Olympiáda je sviatok všetkých </a:t>
            </a:r>
            <a:r>
              <a:rPr lang="sk-SK" b="1" i="1" dirty="0" smtClean="0"/>
              <a:t>športovec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8 O </a:t>
            </a:r>
            <a:r>
              <a:rPr lang="sk-SK" i="1" dirty="0"/>
              <a:t>Pastierskom liste </a:t>
            </a:r>
            <a:r>
              <a:rPr lang="sk-SK" dirty="0"/>
              <a:t>hovorili </a:t>
            </a:r>
            <a:r>
              <a:rPr lang="sk-SK" b="1" i="1" dirty="0"/>
              <a:t>biskup</a:t>
            </a:r>
            <a:r>
              <a:rPr lang="sk-SK" dirty="0"/>
              <a:t> aj na poslednom zasadnutí Konferencie biskupov </a:t>
            </a:r>
            <a:r>
              <a:rPr lang="sk-SK" dirty="0" smtClean="0"/>
              <a:t>Slovenska.</a:t>
            </a:r>
            <a:endParaRPr lang="sk-SK" dirty="0"/>
          </a:p>
          <a:p>
            <a:r>
              <a:rPr lang="sk-SK" dirty="0"/>
              <a:t>9 Na kúpu a opravu v budovy komunitného centra prispela švajčiarska organizácia, ministerstvo a mnohí </a:t>
            </a:r>
            <a:r>
              <a:rPr lang="sk-SK" b="1" i="1" dirty="0" smtClean="0"/>
              <a:t>jednotlivec</a:t>
            </a:r>
            <a:r>
              <a:rPr lang="sk-SK" dirty="0" smtClean="0"/>
              <a:t>. </a:t>
            </a:r>
            <a:endParaRPr lang="sk-SK" dirty="0"/>
          </a:p>
          <a:p>
            <a:r>
              <a:rPr lang="sk-SK" dirty="0"/>
              <a:t>10 Stretol sa s </a:t>
            </a:r>
            <a:r>
              <a:rPr lang="sk-SK" b="1" i="1" dirty="0"/>
              <a:t>rektor</a:t>
            </a:r>
            <a:r>
              <a:rPr lang="sk-SK" dirty="0"/>
              <a:t> oboch univerzít a so </a:t>
            </a:r>
            <a:r>
              <a:rPr lang="sk-SK" b="1" dirty="0"/>
              <a:t>šéf</a:t>
            </a:r>
            <a:r>
              <a:rPr lang="sk-SK" dirty="0"/>
              <a:t> najvplyvnejších regionálnych médií.</a:t>
            </a:r>
          </a:p>
          <a:p>
            <a:r>
              <a:rPr lang="sk-SK" dirty="0"/>
              <a:t>11 Za druhý polčas musím </a:t>
            </a:r>
            <a:r>
              <a:rPr lang="sk-SK" b="1" i="1" dirty="0"/>
              <a:t>hráč</a:t>
            </a:r>
            <a:r>
              <a:rPr lang="sk-SK" dirty="0"/>
              <a:t> pochváliť.</a:t>
            </a:r>
          </a:p>
          <a:p>
            <a:r>
              <a:rPr lang="sk-SK" dirty="0"/>
              <a:t>12 Ponuka stať sa </a:t>
            </a:r>
            <a:r>
              <a:rPr lang="sk-SK" b="1" i="1" dirty="0"/>
              <a:t>kapitán</a:t>
            </a:r>
            <a:r>
              <a:rPr lang="sk-SK" dirty="0"/>
              <a:t> slovenského družstva bola pre </a:t>
            </a:r>
            <a:r>
              <a:rPr lang="sk-SK" dirty="0" smtClean="0"/>
              <a:t>mňa výzvou</a:t>
            </a:r>
            <a:r>
              <a:rPr lang="sk-SK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8052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/>
              <a:t>1 V uplynulých mesiacoch prijali viacerých </a:t>
            </a:r>
            <a:r>
              <a:rPr lang="sk-SK" b="1" i="1" dirty="0" smtClean="0">
                <a:solidFill>
                  <a:srgbClr val="00B050"/>
                </a:solidFill>
              </a:rPr>
              <a:t>lekárov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2 Na oboch lavičkách sedia </a:t>
            </a:r>
            <a:r>
              <a:rPr lang="sk-SK" b="1" i="1" dirty="0" smtClean="0">
                <a:solidFill>
                  <a:srgbClr val="00B050"/>
                </a:solidFill>
              </a:rPr>
              <a:t>tréneri</a:t>
            </a:r>
            <a:r>
              <a:rPr lang="sk-SK" dirty="0" smtClean="0"/>
              <a:t>, </a:t>
            </a:r>
            <a:r>
              <a:rPr lang="sk-SK" dirty="0"/>
              <a:t>s ktorými som kedysi hrával.</a:t>
            </a:r>
          </a:p>
          <a:p>
            <a:r>
              <a:rPr lang="sk-SK" dirty="0"/>
              <a:t>3 </a:t>
            </a:r>
            <a:r>
              <a:rPr lang="sk-SK" b="1" i="1" dirty="0" smtClean="0">
                <a:solidFill>
                  <a:srgbClr val="00B050"/>
                </a:solidFill>
              </a:rPr>
              <a:t>Športovci</a:t>
            </a:r>
            <a:r>
              <a:rPr lang="sk-SK" dirty="0" smtClean="0"/>
              <a:t> </a:t>
            </a:r>
            <a:r>
              <a:rPr lang="sk-SK" dirty="0"/>
              <a:t>sa pravidelne stretávajú a chodia na rôzne výlety a akcie.</a:t>
            </a:r>
          </a:p>
          <a:p>
            <a:r>
              <a:rPr lang="sk-SK" dirty="0"/>
              <a:t>4 Musíme zlepšiť prácu práve s mladými </a:t>
            </a:r>
            <a:r>
              <a:rPr lang="sk-SK" b="1" i="1" dirty="0" smtClean="0">
                <a:solidFill>
                  <a:srgbClr val="00B050"/>
                </a:solidFill>
              </a:rPr>
              <a:t>hráčmi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i="1" dirty="0"/>
              <a:t>5 </a:t>
            </a:r>
            <a:r>
              <a:rPr lang="sk-SK" b="1" dirty="0" smtClean="0">
                <a:solidFill>
                  <a:srgbClr val="00B050"/>
                </a:solidFill>
              </a:rPr>
              <a:t>Sponzori</a:t>
            </a:r>
            <a:r>
              <a:rPr lang="sk-SK" dirty="0" smtClean="0"/>
              <a:t> </a:t>
            </a:r>
            <a:r>
              <a:rPr lang="sk-SK" dirty="0"/>
              <a:t>majú jedinečnú príležitosť, aby sa zviditeľnili.</a:t>
            </a:r>
          </a:p>
          <a:p>
            <a:r>
              <a:rPr lang="sk-SK" dirty="0"/>
              <a:t>6 </a:t>
            </a:r>
            <a:r>
              <a:rPr lang="sk-SK" dirty="0" smtClean="0"/>
              <a:t>Cez víkend bude súťaž </a:t>
            </a:r>
            <a:r>
              <a:rPr lang="sk-SK" b="1" i="1" dirty="0" smtClean="0">
                <a:solidFill>
                  <a:srgbClr val="00B050"/>
                </a:solidFill>
              </a:rPr>
              <a:t>požiarnikov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7 </a:t>
            </a:r>
            <a:r>
              <a:rPr lang="sk-SK" dirty="0" smtClean="0"/>
              <a:t>Olympiáda je sviatok všetkých </a:t>
            </a:r>
            <a:r>
              <a:rPr lang="sk-SK" b="1" i="1" dirty="0" smtClean="0">
                <a:solidFill>
                  <a:srgbClr val="00B050"/>
                </a:solidFill>
              </a:rPr>
              <a:t>športovcov</a:t>
            </a:r>
            <a:r>
              <a:rPr lang="sk-SK" dirty="0" smtClean="0"/>
              <a:t>.</a:t>
            </a:r>
            <a:endParaRPr lang="sk-SK" dirty="0"/>
          </a:p>
          <a:p>
            <a:r>
              <a:rPr lang="sk-SK" dirty="0"/>
              <a:t>8 O </a:t>
            </a:r>
            <a:r>
              <a:rPr lang="sk-SK" i="1" dirty="0"/>
              <a:t>Pastierskom liste </a:t>
            </a:r>
            <a:r>
              <a:rPr lang="sk-SK" dirty="0"/>
              <a:t>hovorili </a:t>
            </a:r>
            <a:r>
              <a:rPr lang="sk-SK" b="1" i="1" dirty="0" smtClean="0">
                <a:solidFill>
                  <a:srgbClr val="00B050"/>
                </a:solidFill>
              </a:rPr>
              <a:t>biskupi</a:t>
            </a:r>
            <a:r>
              <a:rPr lang="sk-SK" dirty="0" smtClean="0"/>
              <a:t> </a:t>
            </a:r>
            <a:r>
              <a:rPr lang="sk-SK" dirty="0"/>
              <a:t>aj na poslednom zasadnutí Konferencie biskupov </a:t>
            </a:r>
            <a:r>
              <a:rPr lang="sk-SK" dirty="0" smtClean="0"/>
              <a:t>Slovenska.</a:t>
            </a:r>
            <a:endParaRPr lang="sk-SK" dirty="0"/>
          </a:p>
          <a:p>
            <a:r>
              <a:rPr lang="sk-SK" dirty="0"/>
              <a:t>9 Na kúpu a opravu v budovy komunitného centra prispela švajčiarska organizácia, ministerstvo a mnohí </a:t>
            </a:r>
            <a:r>
              <a:rPr lang="sk-SK" b="1" i="1" dirty="0" smtClean="0">
                <a:solidFill>
                  <a:srgbClr val="00B050"/>
                </a:solidFill>
              </a:rPr>
              <a:t>jednotlivci</a:t>
            </a:r>
            <a:r>
              <a:rPr lang="sk-SK" dirty="0" smtClean="0"/>
              <a:t>. </a:t>
            </a:r>
            <a:endParaRPr lang="sk-SK" dirty="0"/>
          </a:p>
          <a:p>
            <a:r>
              <a:rPr lang="sk-SK" dirty="0"/>
              <a:t>10 Stretol sa s </a:t>
            </a:r>
            <a:r>
              <a:rPr lang="sk-SK" b="1" i="1" dirty="0" smtClean="0">
                <a:solidFill>
                  <a:srgbClr val="00B050"/>
                </a:solidFill>
              </a:rPr>
              <a:t>rektormi</a:t>
            </a:r>
            <a:r>
              <a:rPr lang="sk-SK" dirty="0" smtClean="0"/>
              <a:t> </a:t>
            </a:r>
            <a:r>
              <a:rPr lang="sk-SK" dirty="0"/>
              <a:t>oboch univerzít a so </a:t>
            </a:r>
            <a:r>
              <a:rPr lang="sk-SK" b="1" dirty="0" smtClean="0">
                <a:solidFill>
                  <a:srgbClr val="00B050"/>
                </a:solidFill>
              </a:rPr>
              <a:t>šéfmi</a:t>
            </a:r>
            <a:r>
              <a:rPr lang="sk-SK" dirty="0" smtClean="0"/>
              <a:t> </a:t>
            </a:r>
            <a:r>
              <a:rPr lang="sk-SK" dirty="0"/>
              <a:t>najvplyvnejších regionálnych médií.</a:t>
            </a:r>
          </a:p>
          <a:p>
            <a:r>
              <a:rPr lang="sk-SK" dirty="0"/>
              <a:t>11 Za druhý polčas musím </a:t>
            </a:r>
            <a:r>
              <a:rPr lang="sk-SK" b="1" i="1" dirty="0" smtClean="0">
                <a:solidFill>
                  <a:srgbClr val="00B050"/>
                </a:solidFill>
              </a:rPr>
              <a:t>hráčov</a:t>
            </a:r>
            <a:r>
              <a:rPr lang="sk-SK" dirty="0" smtClean="0"/>
              <a:t> </a:t>
            </a:r>
            <a:r>
              <a:rPr lang="sk-SK" dirty="0"/>
              <a:t>pochváliť.</a:t>
            </a:r>
          </a:p>
          <a:p>
            <a:r>
              <a:rPr lang="sk-SK" dirty="0"/>
              <a:t>12 Ponuka stať sa </a:t>
            </a:r>
            <a:r>
              <a:rPr lang="sk-SK" b="1" i="1" dirty="0" smtClean="0">
                <a:solidFill>
                  <a:srgbClr val="00B050"/>
                </a:solidFill>
              </a:rPr>
              <a:t>kapitánom</a:t>
            </a:r>
            <a:r>
              <a:rPr lang="sk-SK" dirty="0" smtClean="0"/>
              <a:t> </a:t>
            </a:r>
            <a:r>
              <a:rPr lang="sk-SK" dirty="0"/>
              <a:t>slovenského družstva bola pre </a:t>
            </a:r>
            <a:r>
              <a:rPr lang="sk-SK" dirty="0" smtClean="0"/>
              <a:t>mňa výzvou</a:t>
            </a:r>
            <a:r>
              <a:rPr lang="sk-SK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253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6379" y="116378"/>
            <a:ext cx="11962014" cy="674162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Anna</a:t>
            </a:r>
            <a:r>
              <a:rPr lang="sk-SK" b="1" dirty="0" smtClean="0"/>
              <a:t>:</a:t>
            </a:r>
            <a:r>
              <a:rPr lang="sk-SK" dirty="0" smtClean="0"/>
              <a:t> Aha, pozri, nejaký plagát. Včera tu tento plagát ešte nebol.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00B0F0"/>
                </a:solidFill>
              </a:rPr>
              <a:t>Zuzka</a:t>
            </a:r>
            <a:r>
              <a:rPr lang="sk-SK" b="1" dirty="0" smtClean="0"/>
              <a:t>:</a:t>
            </a:r>
            <a:r>
              <a:rPr lang="sk-SK" dirty="0" smtClean="0"/>
              <a:t> Poďme sa pozrieť.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„</a:t>
            </a:r>
            <a:r>
              <a:rPr lang="sk-SK" i="1" dirty="0" smtClean="0"/>
              <a:t>Deň otvorených dverí</a:t>
            </a:r>
            <a:r>
              <a:rPr lang="sk-SK" dirty="0" smtClean="0"/>
              <a:t>“ – čo to znamená?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F0"/>
                </a:solidFill>
              </a:rPr>
              <a:t>Zu</a:t>
            </a:r>
            <a:r>
              <a:rPr lang="sk-SK" b="1" dirty="0" smtClean="0"/>
              <a:t>:</a:t>
            </a:r>
            <a:r>
              <a:rPr lang="sk-SK" dirty="0" smtClean="0"/>
              <a:t> Všetci, ktorí by chceli na tejto univerzite, môžu prísť a prezrieť si napríklad učebne, laboratóriá. Deň otvorených dverí sa koná pravidelne, na každej fakulte. Tento deň otvorených dverí je na filozofickej fakulte. Bude to na budúci štvrtok.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Aha, už rozumiem! Aj u nás sa konajú dni otvorených dverí. Nielen na univerzitách, ale aj na iných školách, vo firmách, v televíziách, na úradoch a podobne.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F0"/>
                </a:solidFill>
              </a:rPr>
              <a:t>Zu</a:t>
            </a:r>
            <a:r>
              <a:rPr lang="sk-SK" b="1" dirty="0" smtClean="0"/>
              <a:t>:</a:t>
            </a:r>
            <a:r>
              <a:rPr lang="sk-SK" dirty="0" smtClean="0"/>
              <a:t> Správne. Ja som bola na dni otvorených dverí na univerzitách. Bolo to vždy veľmi zaujímavé.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O aké školy si sa zaujímala?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F0"/>
                </a:solidFill>
              </a:rPr>
              <a:t>Zu</a:t>
            </a:r>
            <a:r>
              <a:rPr lang="sk-SK" b="1" dirty="0" smtClean="0"/>
              <a:t>:</a:t>
            </a:r>
            <a:r>
              <a:rPr lang="sk-SK" dirty="0" smtClean="0"/>
              <a:t> Zaujímala som sa o školy, na ktorých bol odbor učiteľstvo jazykov alebo prekladateľstvo.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Čo by si chcela robiť po štúdiu? Kde by si chcela pracovať?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F0"/>
                </a:solidFill>
              </a:rPr>
              <a:t>Zu</a:t>
            </a:r>
            <a:r>
              <a:rPr lang="sk-SK" b="1" dirty="0" smtClean="0"/>
              <a:t>:</a:t>
            </a:r>
            <a:r>
              <a:rPr lang="sk-SK" dirty="0" smtClean="0"/>
              <a:t> Chcela by som pracovať vo firme, ktorá robí preklady a tlmočenie. Chcela by som cestovať po celom svete.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Nechcela by si pracovať v zahraničí?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00B0F0"/>
                </a:solidFill>
              </a:rPr>
              <a:t>Zu</a:t>
            </a:r>
            <a:r>
              <a:rPr lang="sk-SK" b="1" dirty="0" smtClean="0"/>
              <a:t>:</a:t>
            </a:r>
            <a:r>
              <a:rPr lang="sk-SK" dirty="0" smtClean="0"/>
              <a:t> Možno. Keby som tam našla lepšiu prácu. Zarobila by som možno viac než tu na Slovensku. Ale najskôr budem hľadať prácu tu.</a:t>
            </a:r>
          </a:p>
          <a:p>
            <a:pPr marL="0" indent="0">
              <a:buNone/>
            </a:pPr>
            <a:r>
              <a:rPr lang="sk-SK" b="1" dirty="0" err="1" smtClean="0">
                <a:solidFill>
                  <a:srgbClr val="FF0000"/>
                </a:solidFill>
              </a:rPr>
              <a:t>An</a:t>
            </a:r>
            <a:r>
              <a:rPr lang="sk-SK" b="1" dirty="0" smtClean="0"/>
              <a:t>:</a:t>
            </a:r>
            <a:r>
              <a:rPr lang="sk-SK" dirty="0" smtClean="0"/>
              <a:t> Neboj sa, určite nájdeš super prácu.</a:t>
            </a:r>
          </a:p>
        </p:txBody>
      </p:sp>
    </p:spTree>
    <p:extLst>
      <p:ext uri="{BB962C8B-B14F-4D97-AF65-F5344CB8AC3E}">
        <p14:creationId xmlns:p14="http://schemas.microsoft.com/office/powerpoint/2010/main" val="60252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Pravda – nepravda?</a:t>
            </a:r>
            <a:endParaRPr lang="sk-SK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195089"/>
              </p:ext>
            </p:extLst>
          </p:nvPr>
        </p:nvGraphicFramePr>
        <p:xfrm>
          <a:off x="947650" y="1554482"/>
          <a:ext cx="10507288" cy="4979321"/>
        </p:xfrm>
        <a:graphic>
          <a:graphicData uri="http://schemas.openxmlformats.org/drawingml/2006/table">
            <a:tbl>
              <a:tblPr/>
              <a:tblGrid>
                <a:gridCol w="5253644">
                  <a:extLst>
                    <a:ext uri="{9D8B030D-6E8A-4147-A177-3AD203B41FA5}">
                      <a16:colId xmlns:a16="http://schemas.microsoft.com/office/drawing/2014/main" val="1673520024"/>
                    </a:ext>
                  </a:extLst>
                </a:gridCol>
                <a:gridCol w="5253644">
                  <a:extLst>
                    <a:ext uri="{9D8B030D-6E8A-4147-A177-3AD203B41FA5}">
                      <a16:colId xmlns:a16="http://schemas.microsoft.com/office/drawing/2014/main" val="4248982164"/>
                    </a:ext>
                  </a:extLst>
                </a:gridCol>
              </a:tblGrid>
              <a:tr h="406475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Anna a Zuzana si prezerajú starý plagát.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351371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sk-SK" sz="1700" dirty="0"/>
                        <a:t>Zuzana vysvetľuje Anne, čo je deň otvorených dverí.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/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049260"/>
                  </a:ext>
                </a:extLst>
              </a:tr>
              <a:tr h="711332">
                <a:tc>
                  <a:txBody>
                    <a:bodyPr/>
                    <a:lstStyle/>
                    <a:p>
                      <a:r>
                        <a:rPr lang="sk-SK" sz="1700" dirty="0" smtClean="0">
                          <a:effectLst/>
                        </a:rPr>
                        <a:t>Na Ukrajine sa </a:t>
                      </a:r>
                      <a:r>
                        <a:rPr lang="sk-SK" sz="1700" dirty="0">
                          <a:effectLst/>
                        </a:rPr>
                        <a:t>tiež konajú dni otvorených dverí na univerzitách.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106577"/>
                  </a:ext>
                </a:extLst>
              </a:tr>
              <a:tr h="711332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Vtedy si môžu ľudia prezrieť napríklad učebne a laboratóriá.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839099"/>
                  </a:ext>
                </a:extLst>
              </a:tr>
              <a:tr h="711332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Na budúci štvrtok bude deň otvorených dverí na </a:t>
                      </a:r>
                      <a:r>
                        <a:rPr lang="sk-SK" sz="1700" dirty="0" smtClean="0">
                          <a:effectLst/>
                        </a:rPr>
                        <a:t>Fakulte histórie a medzinárodných vzťahov.</a:t>
                      </a:r>
                      <a:endParaRPr lang="sk-SK" sz="1700" dirty="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384851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Zuzka nerada chodila na dni otvorených dverí.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672411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Zuzka sa zaujímala len o prekladateľstvo.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399312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Anna by chcela pracovať v zahraničí.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 dirty="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704166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pl-PL" sz="1700" dirty="0">
                          <a:effectLst/>
                        </a:rPr>
                        <a:t>Zuzka by chcela nájsť prácu na Slovensku.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>
                        <a:effectLst/>
                      </a:endParaRP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296181"/>
                  </a:ext>
                </a:extLst>
              </a:tr>
              <a:tr h="406475">
                <a:tc>
                  <a:txBody>
                    <a:bodyPr/>
                    <a:lstStyle/>
                    <a:p>
                      <a:r>
                        <a:rPr lang="sk-SK" sz="1700" dirty="0">
                          <a:effectLst/>
                        </a:rPr>
                        <a:t>Anna verí, že Zuzka nájde dobrú prácu.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sk-SK" sz="1700" dirty="0"/>
                    </a:p>
                  </a:txBody>
                  <a:tcPr marL="88803" marR="88803" marT="44401" marB="44401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41060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79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683</Words>
  <Application>Microsoft Office PowerPoint</Application>
  <PresentationFormat>Širokouhlá</PresentationFormat>
  <Paragraphs>198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Motív balíka Office</vt:lpstr>
      <vt:lpstr>Životné maskulína.</vt:lpstr>
      <vt:lpstr>Profesijný životopis</vt:lpstr>
      <vt:lpstr>Prezentácia programu PowerPoint</vt:lpstr>
      <vt:lpstr>Prezentácia programu PowerPoint</vt:lpstr>
      <vt:lpstr>Prezentácia programu PowerPoint</vt:lpstr>
      <vt:lpstr>Najlepšie platené povolania v Európe  Trúfli by ste si na ne?</vt:lpstr>
      <vt:lpstr>Prezentácia programu PowerPoint</vt:lpstr>
      <vt:lpstr>Čo majú spoločné tieto slová?</vt:lpstr>
      <vt:lpstr>Pomenovania osôb-mužov zakončených na spoluhlásku sa skloňujú podľa vzoru chlap</vt:lpstr>
      <vt:lpstr>Pomenovania osôb mužského rodu</vt:lpstr>
      <vt:lpstr>Aké profesie mal Tomáš?</vt:lpstr>
      <vt:lpstr>pilot</vt:lpstr>
      <vt:lpstr>Použite v množnom čísle</vt:lpstr>
      <vt:lpstr>Použite v množnom čísle</vt:lpstr>
      <vt:lpstr>Firma</vt:lpstr>
      <vt:lpstr>Cvičenie                                                    B</vt:lpstr>
      <vt:lpstr>Riešenie</vt:lpstr>
      <vt:lpstr>Prezentácia programu PowerPoint</vt:lpstr>
      <vt:lpstr>Pravda – nepravda?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Životné maskulína.</dc:title>
  <dc:creator>User</dc:creator>
  <cp:lastModifiedBy>Kesselová Jana</cp:lastModifiedBy>
  <cp:revision>31</cp:revision>
  <cp:lastPrinted>2025-04-27T16:33:24Z</cp:lastPrinted>
  <dcterms:created xsi:type="dcterms:W3CDTF">2020-05-07T18:11:48Z</dcterms:created>
  <dcterms:modified xsi:type="dcterms:W3CDTF">2025-04-27T16:37:26Z</dcterms:modified>
</cp:coreProperties>
</file>