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1" r:id="rId4"/>
    <p:sldId id="261" r:id="rId5"/>
    <p:sldId id="262" r:id="rId6"/>
    <p:sldId id="266" r:id="rId7"/>
    <p:sldId id="265" r:id="rId8"/>
    <p:sldId id="269" r:id="rId9"/>
    <p:sldId id="270" r:id="rId10"/>
    <p:sldId id="273" r:id="rId11"/>
    <p:sldId id="263" r:id="rId12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016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257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116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980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4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151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514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665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895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942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119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2E4B4-8102-4ED9-BFAA-5BAC6149817E}" type="datetimeFigureOut">
              <a:rPr lang="sk-SK" smtClean="0"/>
              <a:t>5. 5. 2025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0789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uto.pravda.sk/novinky/clanok/614503-aircar-slovenske-lietajuce-auto-ma-povolenie-lietat-vyroba-je-za-roh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Neživotné maskulína: vzor </a:t>
            </a:r>
            <a:r>
              <a:rPr lang="sk-SK" sz="3600" b="1" i="1" dirty="0"/>
              <a:t>stroj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0323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BBA548-3135-4B70-918D-3B50FABC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B36B6D-3E92-4617-B784-344AD5E7E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hlinkClick r:id="rId2"/>
              </a:rPr>
              <a:t>https://auto.pravda.sk/novinky/clanok/614503-aircar-slovenske-lietajuce-auto-ma-povolenie-lietat-vyroba-je-za-rohom/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5184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26545-FE4B-4A52-A28C-3CA9EA16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Slovenský lietajúci stroj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10D3369-94C7-4006-AE0D-886C0E32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90054"/>
            <a:ext cx="11002505" cy="4331778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Slovenský vynálezca Štefan Klein skonštruoval prvý lietajúci stroj.</a:t>
            </a:r>
          </a:p>
          <a:p>
            <a:r>
              <a:rPr lang="sk-SK" dirty="0"/>
              <a:t>Je to kombinácia rýchleho auta a lietadla.</a:t>
            </a:r>
          </a:p>
          <a:p>
            <a:r>
              <a:rPr lang="sk-SK" dirty="0"/>
              <a:t>So strojom môžete vzlietnuť aj z trávnika a zaparkujete ho aj obyčajnom parkovisku.</a:t>
            </a:r>
          </a:p>
          <a:p>
            <a:r>
              <a:rPr lang="sk-SK" dirty="0"/>
              <a:t>Zmena auta na lietadlo trvá 2 minúty a 75 sekúnd: najprv sa rozvinú krídla a  potom sa vysúva zadná časť stroja.</a:t>
            </a:r>
          </a:p>
          <a:p>
            <a:r>
              <a:rPr lang="sk-SK" dirty="0"/>
              <a:t>Na plné využitie stroja musíte vlastniť pilotný aj vodičský preukaz.</a:t>
            </a:r>
          </a:p>
          <a:p>
            <a:r>
              <a:rPr lang="sk-SK" dirty="0"/>
              <a:t>Vývoj tohto stroja trval viac ako 10 rokov.</a:t>
            </a:r>
          </a:p>
          <a:p>
            <a:r>
              <a:rPr lang="sk-SK" dirty="0"/>
              <a:t>Štefan Klein v minulosti stál pri vzniku prvého slovenského lietacieho stroja, </a:t>
            </a:r>
            <a:r>
              <a:rPr lang="sk-SK" dirty="0" err="1"/>
              <a:t>AeroMobilu</a:t>
            </a:r>
            <a:r>
              <a:rPr lang="sk-SK" dirty="0"/>
              <a:t>. </a:t>
            </a:r>
          </a:p>
          <a:p>
            <a:r>
              <a:rPr lang="sk-SK" dirty="0"/>
              <a:t>Z projektu ale odišiel a venoval sa vývoju nového lietajúceho auta </a:t>
            </a:r>
            <a:r>
              <a:rPr lang="sk-SK" dirty="0" err="1"/>
              <a:t>AirCar</a:t>
            </a:r>
            <a:r>
              <a:rPr lang="sk-SK" dirty="0"/>
              <a:t>.</a:t>
            </a:r>
          </a:p>
          <a:p>
            <a:r>
              <a:rPr lang="sk-SK" dirty="0"/>
              <a:t>Cena stroja sa odhaduje na 500 – 750 000 eur.</a:t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cxnSp>
        <p:nvCxnSpPr>
          <p:cNvPr id="5" name="Rovná spojnica 4">
            <a:extLst>
              <a:ext uri="{FF2B5EF4-FFF2-40B4-BE49-F238E27FC236}">
                <a16:creationId xmlns:a16="http://schemas.microsoft.com/office/drawing/2014/main" id="{0C57B464-FF0E-404D-AF60-6567C1059199}"/>
              </a:ext>
            </a:extLst>
          </p:cNvPr>
          <p:cNvCxnSpPr/>
          <p:nvPr/>
        </p:nvCxnSpPr>
        <p:spPr>
          <a:xfrm>
            <a:off x="7849892" y="2111644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nica 5">
            <a:extLst>
              <a:ext uri="{FF2B5EF4-FFF2-40B4-BE49-F238E27FC236}">
                <a16:creationId xmlns:a16="http://schemas.microsoft.com/office/drawing/2014/main" id="{2C9150CB-063E-4254-B012-9E40EE9A9C72}"/>
              </a:ext>
            </a:extLst>
          </p:cNvPr>
          <p:cNvCxnSpPr/>
          <p:nvPr/>
        </p:nvCxnSpPr>
        <p:spPr>
          <a:xfrm>
            <a:off x="2415809" y="3383160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nica 6">
            <a:extLst>
              <a:ext uri="{FF2B5EF4-FFF2-40B4-BE49-F238E27FC236}">
                <a16:creationId xmlns:a16="http://schemas.microsoft.com/office/drawing/2014/main" id="{F8DF6264-EFD1-4769-AA00-8C6945306CAB}"/>
              </a:ext>
            </a:extLst>
          </p:cNvPr>
          <p:cNvCxnSpPr/>
          <p:nvPr/>
        </p:nvCxnSpPr>
        <p:spPr>
          <a:xfrm>
            <a:off x="3031866" y="3783495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60FA4284-D689-4CE1-9431-A8CCBF83BDC7}"/>
              </a:ext>
            </a:extLst>
          </p:cNvPr>
          <p:cNvCxnSpPr/>
          <p:nvPr/>
        </p:nvCxnSpPr>
        <p:spPr>
          <a:xfrm>
            <a:off x="2538638" y="4151985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1BA2FA39-3F59-42F3-93E0-5CB8C625A2DC}"/>
              </a:ext>
            </a:extLst>
          </p:cNvPr>
          <p:cNvCxnSpPr/>
          <p:nvPr/>
        </p:nvCxnSpPr>
        <p:spPr>
          <a:xfrm>
            <a:off x="1799752" y="5262002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>
            <a:extLst>
              <a:ext uri="{FF2B5EF4-FFF2-40B4-BE49-F238E27FC236}">
                <a16:creationId xmlns:a16="http://schemas.microsoft.com/office/drawing/2014/main" id="{E54A0A02-CB8E-40C3-8877-3755C59FE31D}"/>
              </a:ext>
            </a:extLst>
          </p:cNvPr>
          <p:cNvCxnSpPr/>
          <p:nvPr/>
        </p:nvCxnSpPr>
        <p:spPr>
          <a:xfrm>
            <a:off x="8959910" y="4486355"/>
            <a:ext cx="616057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81A5AD80-3D74-4388-BB1A-BB506C6E9B2B}"/>
              </a:ext>
            </a:extLst>
          </p:cNvPr>
          <p:cNvCxnSpPr>
            <a:cxnSpLocks/>
          </p:cNvCxnSpPr>
          <p:nvPr/>
        </p:nvCxnSpPr>
        <p:spPr>
          <a:xfrm>
            <a:off x="1447185" y="2830426"/>
            <a:ext cx="913878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>
            <a:extLst>
              <a:ext uri="{FF2B5EF4-FFF2-40B4-BE49-F238E27FC236}">
                <a16:creationId xmlns:a16="http://schemas.microsoft.com/office/drawing/2014/main" id="{BC82385D-F270-45EE-930B-5C8ED26ACB7B}"/>
              </a:ext>
            </a:extLst>
          </p:cNvPr>
          <p:cNvCxnSpPr>
            <a:cxnSpLocks/>
          </p:cNvCxnSpPr>
          <p:nvPr/>
        </p:nvCxnSpPr>
        <p:spPr>
          <a:xfrm>
            <a:off x="5140812" y="1335997"/>
            <a:ext cx="909695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>
            <a:extLst>
              <a:ext uri="{FF2B5EF4-FFF2-40B4-BE49-F238E27FC236}">
                <a16:creationId xmlns:a16="http://schemas.microsoft.com/office/drawing/2014/main" id="{12218BB5-FBBB-4886-A9D9-F60A2D746892}"/>
              </a:ext>
            </a:extLst>
          </p:cNvPr>
          <p:cNvCxnSpPr>
            <a:cxnSpLocks/>
          </p:cNvCxnSpPr>
          <p:nvPr/>
        </p:nvCxnSpPr>
        <p:spPr>
          <a:xfrm>
            <a:off x="4977561" y="4859394"/>
            <a:ext cx="836385" cy="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56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k-SK" altLang="sk-SK" dirty="0"/>
              <a:t>Čo majú spoločné tieto slová?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1719784"/>
            <a:ext cx="4038600" cy="4530725"/>
          </a:xfrm>
        </p:spPr>
        <p:txBody>
          <a:bodyPr>
            <a:normAutofit lnSpcReduction="10000"/>
          </a:bodyPr>
          <a:lstStyle/>
          <a:p>
            <a:r>
              <a:rPr lang="sk-SK" altLang="sk-SK" sz="2000" dirty="0"/>
              <a:t>stroj</a:t>
            </a:r>
          </a:p>
          <a:p>
            <a:r>
              <a:rPr lang="sk-SK" altLang="sk-SK" sz="2000" dirty="0"/>
              <a:t>vývoj</a:t>
            </a:r>
          </a:p>
          <a:p>
            <a:r>
              <a:rPr lang="sk-SK" altLang="sk-SK" sz="2000" dirty="0"/>
              <a:t>nôž</a:t>
            </a:r>
          </a:p>
          <a:p>
            <a:r>
              <a:rPr lang="sk-SK" altLang="sk-SK" sz="2000" dirty="0"/>
              <a:t>kôš</a:t>
            </a:r>
          </a:p>
          <a:p>
            <a:r>
              <a:rPr lang="sk-SK" altLang="sk-SK" sz="2000" dirty="0"/>
              <a:t>dážď</a:t>
            </a:r>
          </a:p>
          <a:p>
            <a:r>
              <a:rPr lang="sk-SK" altLang="sk-SK" sz="2000" dirty="0"/>
              <a:t>plášť</a:t>
            </a:r>
          </a:p>
          <a:p>
            <a:r>
              <a:rPr lang="sk-SK" sz="2000" dirty="0">
                <a:effectLst/>
              </a:rPr>
              <a:t>mesiac</a:t>
            </a:r>
          </a:p>
          <a:p>
            <a:r>
              <a:rPr lang="sk-SK" sz="2000" dirty="0">
                <a:effectLst/>
              </a:rPr>
              <a:t>cieľ</a:t>
            </a:r>
          </a:p>
          <a:p>
            <a:r>
              <a:rPr lang="sk-SK" sz="2000" dirty="0">
                <a:effectLst/>
              </a:rPr>
              <a:t>počítač</a:t>
            </a:r>
          </a:p>
          <a:p>
            <a:r>
              <a:rPr lang="sk-SK" sz="2000" dirty="0">
                <a:effectLst/>
              </a:rPr>
              <a:t>kľúč</a:t>
            </a:r>
          </a:p>
          <a:p>
            <a:r>
              <a:rPr lang="sk-SK" sz="2000" dirty="0">
                <a:effectLst/>
              </a:rPr>
              <a:t>kríž</a:t>
            </a:r>
          </a:p>
          <a:p>
            <a:r>
              <a:rPr lang="sk-SK" sz="2000" dirty="0">
                <a:effectLst/>
              </a:rPr>
              <a:t>tieň</a:t>
            </a:r>
            <a:endParaRPr lang="sk-SK" altLang="sk-SK" sz="2000" dirty="0"/>
          </a:p>
          <a:p>
            <a:endParaRPr lang="sk-SK" altLang="sk-SK" sz="24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5583381" y="1626957"/>
            <a:ext cx="4928343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400" dirty="0"/>
              <a:t>1 mužský rod</a:t>
            </a:r>
          </a:p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400" dirty="0"/>
              <a:t>2 na konci slova je mäkká spoluhláska</a:t>
            </a:r>
          </a:p>
          <a:p>
            <a:pPr lvl="1"/>
            <a:r>
              <a:rPr lang="sk-SK" altLang="sk-SK" sz="2000" dirty="0">
                <a:solidFill>
                  <a:srgbClr val="00B0F0"/>
                </a:solidFill>
              </a:rPr>
              <a:t>ď ť ň ľ  č </a:t>
            </a:r>
            <a:r>
              <a:rPr lang="sk-SK" altLang="sk-SK" sz="2000" dirty="0" err="1">
                <a:solidFill>
                  <a:srgbClr val="00B0F0"/>
                </a:solidFill>
              </a:rPr>
              <a:t>dž</a:t>
            </a:r>
            <a:r>
              <a:rPr lang="sk-SK" altLang="sk-SK" sz="2000" dirty="0">
                <a:solidFill>
                  <a:srgbClr val="00B0F0"/>
                </a:solidFill>
              </a:rPr>
              <a:t> ž š  c </a:t>
            </a:r>
            <a:r>
              <a:rPr lang="sk-SK" altLang="sk-SK" sz="2000" dirty="0" err="1">
                <a:solidFill>
                  <a:srgbClr val="00B0F0"/>
                </a:solidFill>
              </a:rPr>
              <a:t>dz</a:t>
            </a:r>
            <a:r>
              <a:rPr lang="sk-SK" altLang="sk-SK" sz="2000" dirty="0">
                <a:solidFill>
                  <a:srgbClr val="00B0F0"/>
                </a:solidFill>
              </a:rPr>
              <a:t> j</a:t>
            </a:r>
          </a:p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400" dirty="0"/>
              <a:t>3 slová neoznačujú osoby</a:t>
            </a:r>
          </a:p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400" dirty="0"/>
              <a:t>Pre takéto podstatné mená má slovenčina vzor </a:t>
            </a:r>
            <a:r>
              <a:rPr lang="sk-SK" altLang="sk-SK" sz="2400" b="1" i="1" dirty="0"/>
              <a:t>stroj</a:t>
            </a:r>
            <a:r>
              <a:rPr lang="sk-SK" altLang="sk-SK" sz="2400" dirty="0"/>
              <a:t>.</a:t>
            </a:r>
          </a:p>
          <a:p>
            <a:endParaRPr lang="sk-SK" altLang="sk-SK" sz="2400" dirty="0"/>
          </a:p>
        </p:txBody>
      </p:sp>
    </p:spTree>
    <p:extLst>
      <p:ext uri="{BB962C8B-B14F-4D97-AF65-F5344CB8AC3E}">
        <p14:creationId xmlns:p14="http://schemas.microsoft.com/office/powerpoint/2010/main" val="113955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Vzor </a:t>
            </a:r>
            <a:r>
              <a:rPr lang="sk-SK" b="1" i="1" dirty="0"/>
              <a:t>stroj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/>
              <a:t>N </a:t>
            </a:r>
            <a:r>
              <a:rPr lang="sk-SK" b="1" dirty="0">
                <a:solidFill>
                  <a:srgbClr val="00B050"/>
                </a:solidFill>
              </a:rPr>
              <a:t>stroj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G </a:t>
            </a:r>
            <a:r>
              <a:rPr lang="sk-SK" b="1" dirty="0"/>
              <a:t>stroj-a</a:t>
            </a:r>
            <a:endParaRPr lang="sk-SK" dirty="0"/>
          </a:p>
          <a:p>
            <a:r>
              <a:rPr lang="sk-SK" dirty="0"/>
              <a:t>D </a:t>
            </a:r>
            <a:r>
              <a:rPr lang="sk-SK" b="1" dirty="0"/>
              <a:t>stroj-u</a:t>
            </a:r>
            <a:endParaRPr lang="sk-SK" dirty="0"/>
          </a:p>
          <a:p>
            <a:r>
              <a:rPr lang="sk-SK" dirty="0"/>
              <a:t>A </a:t>
            </a:r>
            <a:r>
              <a:rPr lang="sk-SK" b="1" dirty="0">
                <a:solidFill>
                  <a:srgbClr val="00B050"/>
                </a:solidFill>
              </a:rPr>
              <a:t>stroj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L (o) </a:t>
            </a:r>
            <a:r>
              <a:rPr lang="sk-SK" b="1" dirty="0"/>
              <a:t>stroj-i</a:t>
            </a:r>
            <a:endParaRPr lang="sk-SK" dirty="0"/>
          </a:p>
          <a:p>
            <a:r>
              <a:rPr lang="sk-SK" dirty="0"/>
              <a:t>I </a:t>
            </a:r>
            <a:r>
              <a:rPr lang="sk-SK" b="1" dirty="0"/>
              <a:t>stroj-</a:t>
            </a:r>
            <a:r>
              <a:rPr lang="sk-SK" b="1" dirty="0" err="1"/>
              <a:t>om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stroj-e</a:t>
            </a:r>
          </a:p>
          <a:p>
            <a:r>
              <a:rPr lang="sk-SK" b="1" dirty="0"/>
              <a:t>stroj-</a:t>
            </a:r>
            <a:r>
              <a:rPr lang="sk-SK" b="1" dirty="0" err="1"/>
              <a:t>ov</a:t>
            </a:r>
            <a:endParaRPr lang="sk-SK" b="1" dirty="0"/>
          </a:p>
          <a:p>
            <a:r>
              <a:rPr lang="sk-SK" b="1" dirty="0"/>
              <a:t>stroj-</a:t>
            </a:r>
            <a:r>
              <a:rPr lang="sk-SK" b="1" dirty="0" err="1"/>
              <a:t>om</a:t>
            </a:r>
            <a:endParaRPr lang="sk-SK" b="1" dirty="0"/>
          </a:p>
          <a:p>
            <a:r>
              <a:rPr lang="sk-SK" b="1" dirty="0">
                <a:solidFill>
                  <a:srgbClr val="00B050"/>
                </a:solidFill>
              </a:rPr>
              <a:t>stroj-e</a:t>
            </a:r>
          </a:p>
          <a:p>
            <a:r>
              <a:rPr lang="sk-SK" b="1" dirty="0"/>
              <a:t>stroj-och</a:t>
            </a:r>
          </a:p>
          <a:p>
            <a:r>
              <a:rPr lang="sk-SK" b="1" dirty="0"/>
              <a:t>stroj</a:t>
            </a:r>
            <a:r>
              <a:rPr lang="sk-SK" dirty="0"/>
              <a:t>-</a:t>
            </a:r>
            <a:r>
              <a:rPr lang="sk-SK" b="1" dirty="0"/>
              <a:t>mi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3225338" y="5866497"/>
            <a:ext cx="602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Všimnite si, v ktorých pádoch sú koncovky úplne rovnaké.</a:t>
            </a:r>
          </a:p>
          <a:p>
            <a:r>
              <a:rPr lang="sk-SK" dirty="0">
                <a:solidFill>
                  <a:srgbClr val="00B050"/>
                </a:solidFill>
              </a:rPr>
              <a:t>nominatív = akuzatív</a:t>
            </a:r>
          </a:p>
        </p:txBody>
      </p:sp>
    </p:spTree>
    <p:extLst>
      <p:ext uri="{BB962C8B-B14F-4D97-AF65-F5344CB8AC3E}">
        <p14:creationId xmlns:p14="http://schemas.microsoft.com/office/powerpoint/2010/main" val="180113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Precvičte si používanie slov podľa vzoru </a:t>
            </a:r>
            <a:r>
              <a:rPr lang="sk-SK" i="1" dirty="0"/>
              <a:t>stroj</a:t>
            </a:r>
            <a:r>
              <a:rPr lang="sk-SK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/>
              <a:t>Zbadal som muža v čiernom obleku, bez klobúka, bez </a:t>
            </a:r>
            <a:r>
              <a:rPr lang="sk-SK" sz="2400" i="1" dirty="0">
                <a:solidFill>
                  <a:srgbClr val="00B050"/>
                </a:solidFill>
              </a:rPr>
              <a:t>plášť</a:t>
            </a:r>
            <a:r>
              <a:rPr lang="sk-SK" sz="2400" i="1" dirty="0"/>
              <a:t>.</a:t>
            </a:r>
          </a:p>
          <a:p>
            <a:r>
              <a:rPr lang="sk-SK" sz="2400" dirty="0"/>
              <a:t>Hlas mala ostrý ani tenká čepeľ na </a:t>
            </a:r>
            <a:r>
              <a:rPr lang="sk-SK" sz="2400" i="1" dirty="0">
                <a:solidFill>
                  <a:srgbClr val="00B050"/>
                </a:solidFill>
              </a:rPr>
              <a:t>nôž</a:t>
            </a:r>
            <a:r>
              <a:rPr lang="sk-SK" sz="2400" i="1" dirty="0"/>
              <a:t>.</a:t>
            </a:r>
          </a:p>
          <a:p>
            <a:r>
              <a:rPr lang="sk-SK" sz="2400" dirty="0"/>
              <a:t>Sú to tí istí ľudia, rovnaké problémy, radosti i </a:t>
            </a:r>
            <a:r>
              <a:rPr lang="sk-SK" sz="2400" i="1" dirty="0">
                <a:solidFill>
                  <a:srgbClr val="00B050"/>
                </a:solidFill>
              </a:rPr>
              <a:t>žiaľ</a:t>
            </a:r>
            <a:r>
              <a:rPr lang="sk-SK" sz="2400" i="1" dirty="0"/>
              <a:t>.</a:t>
            </a:r>
          </a:p>
          <a:p>
            <a:r>
              <a:rPr lang="sk-SK" sz="2400" dirty="0"/>
              <a:t>Dostala som darček</a:t>
            </a:r>
            <a:r>
              <a:rPr lang="sk-SK" sz="2400" i="1" dirty="0"/>
              <a:t>, </a:t>
            </a:r>
            <a:r>
              <a:rPr lang="sk-SK" sz="2400" dirty="0"/>
              <a:t>bonboniéru a sadu kvalitných </a:t>
            </a:r>
            <a:r>
              <a:rPr lang="sk-SK" sz="2400" i="1" dirty="0">
                <a:solidFill>
                  <a:srgbClr val="00B050"/>
                </a:solidFill>
              </a:rPr>
              <a:t>čaj</a:t>
            </a:r>
            <a:r>
              <a:rPr lang="sk-SK" sz="2400" i="1" dirty="0"/>
              <a:t>.</a:t>
            </a:r>
          </a:p>
          <a:p>
            <a:r>
              <a:rPr lang="sk-SK" sz="2400" dirty="0"/>
              <a:t>Huby rastú najmä vďaka teplým májovým </a:t>
            </a:r>
            <a:r>
              <a:rPr lang="sk-SK" sz="2400" i="1" dirty="0">
                <a:solidFill>
                  <a:srgbClr val="00B050"/>
                </a:solidFill>
              </a:rPr>
              <a:t>dážď</a:t>
            </a:r>
            <a:r>
              <a:rPr lang="sk-SK" sz="2400" i="1" dirty="0"/>
              <a:t>.</a:t>
            </a:r>
            <a:r>
              <a:rPr lang="sk-SK" sz="2400" dirty="0"/>
              <a:t> </a:t>
            </a:r>
          </a:p>
          <a:p>
            <a:r>
              <a:rPr lang="sk-SK" sz="2400" dirty="0"/>
              <a:t>Banky si začínajú zakladať na priateľskom </a:t>
            </a:r>
            <a:r>
              <a:rPr lang="sk-SK" sz="2400" i="1" dirty="0">
                <a:solidFill>
                  <a:srgbClr val="00B050"/>
                </a:solidFill>
              </a:rPr>
              <a:t>imidž</a:t>
            </a:r>
            <a:r>
              <a:rPr lang="sk-SK" sz="2400" i="1" dirty="0"/>
              <a:t>.</a:t>
            </a:r>
            <a:r>
              <a:rPr lang="sk-SK" sz="2400" dirty="0"/>
              <a:t> </a:t>
            </a:r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E7E1E57-2645-4F4F-8641-14CABB168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81" y="4339527"/>
            <a:ext cx="4127898" cy="201478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87BCFDB-AD44-4BA0-9BFA-2DCE6EF52A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73" y="2153597"/>
            <a:ext cx="1100847" cy="68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2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Precvičte si používanie slov podľa vzoru </a:t>
            </a:r>
            <a:r>
              <a:rPr lang="sk-SK" i="1" dirty="0"/>
              <a:t>stroj</a:t>
            </a:r>
            <a:r>
              <a:rPr lang="sk-SK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/>
              <a:t>Zbadal som muža v čiernom obleku, bez klobúka, bez </a:t>
            </a:r>
            <a:r>
              <a:rPr lang="sk-SK" sz="2400" i="1" dirty="0"/>
              <a:t>plášťa </a:t>
            </a:r>
            <a:r>
              <a:rPr lang="sk-SK" sz="2400" i="1" baseline="30000" dirty="0">
                <a:solidFill>
                  <a:srgbClr val="00B050"/>
                </a:solidFill>
              </a:rPr>
              <a:t>stroja</a:t>
            </a:r>
            <a:r>
              <a:rPr lang="sk-SK" sz="2400" i="1" dirty="0"/>
              <a:t>.</a:t>
            </a:r>
          </a:p>
          <a:p>
            <a:r>
              <a:rPr lang="sk-SK" sz="2400" dirty="0"/>
              <a:t>Hlas mala ostrý ani tenká čepeľ na </a:t>
            </a:r>
            <a:r>
              <a:rPr lang="sk-SK" sz="2400" i="1" dirty="0"/>
              <a:t>noži </a:t>
            </a:r>
            <a:r>
              <a:rPr lang="sk-SK" sz="2400" i="1" baseline="30000" dirty="0">
                <a:solidFill>
                  <a:srgbClr val="00B050"/>
                </a:solidFill>
              </a:rPr>
              <a:t>stroji</a:t>
            </a:r>
            <a:r>
              <a:rPr lang="sk-SK" sz="2400" i="1" dirty="0"/>
              <a:t>.</a:t>
            </a:r>
          </a:p>
          <a:p>
            <a:r>
              <a:rPr lang="sk-SK" sz="2400" dirty="0"/>
              <a:t>Pod </a:t>
            </a:r>
            <a:r>
              <a:rPr lang="sk-SK" sz="2400" i="1" dirty="0"/>
              <a:t>košom</a:t>
            </a:r>
            <a:r>
              <a:rPr lang="sk-SK" sz="2400" dirty="0"/>
              <a:t> </a:t>
            </a:r>
            <a:r>
              <a:rPr lang="sk-SK" sz="2400" baseline="30000" dirty="0">
                <a:solidFill>
                  <a:srgbClr val="00B050"/>
                </a:solidFill>
              </a:rPr>
              <a:t>strojom</a:t>
            </a:r>
            <a:r>
              <a:rPr lang="sk-SK" sz="2400" dirty="0"/>
              <a:t> mi to vôbec nešlo, uviedla slovenská basketbalová reprezentantka.</a:t>
            </a:r>
          </a:p>
          <a:p>
            <a:r>
              <a:rPr lang="sk-SK" sz="2400" dirty="0"/>
              <a:t>Sú to tí istí ľudia, rovnaké problémy, radosti i </a:t>
            </a:r>
            <a:r>
              <a:rPr lang="sk-SK" sz="2400" i="1" dirty="0"/>
              <a:t>žiale </a:t>
            </a:r>
            <a:r>
              <a:rPr lang="sk-SK" sz="2400" i="1" baseline="30000" dirty="0">
                <a:solidFill>
                  <a:srgbClr val="00B050"/>
                </a:solidFill>
              </a:rPr>
              <a:t>stroje</a:t>
            </a:r>
            <a:r>
              <a:rPr lang="sk-SK" sz="2400" i="1" dirty="0"/>
              <a:t>.</a:t>
            </a:r>
          </a:p>
          <a:p>
            <a:r>
              <a:rPr lang="sk-SK" sz="2400" i="1" dirty="0"/>
              <a:t>Dostala som darček, </a:t>
            </a:r>
            <a:r>
              <a:rPr lang="sk-SK" sz="2400" dirty="0"/>
              <a:t>bonboniéru a sadu kvalitných </a:t>
            </a:r>
            <a:r>
              <a:rPr lang="sk-SK" sz="2400" i="1" dirty="0"/>
              <a:t>čajov </a:t>
            </a:r>
            <a:r>
              <a:rPr lang="sk-SK" sz="2400" i="1" baseline="30000" dirty="0">
                <a:solidFill>
                  <a:srgbClr val="00B050"/>
                </a:solidFill>
              </a:rPr>
              <a:t>strojov</a:t>
            </a:r>
            <a:r>
              <a:rPr lang="sk-SK" sz="2400" i="1" dirty="0"/>
              <a:t>.</a:t>
            </a:r>
          </a:p>
          <a:p>
            <a:r>
              <a:rPr lang="sk-SK" sz="2400" dirty="0"/>
              <a:t>Huby rastú najmä vďaka teplým májovým </a:t>
            </a:r>
            <a:r>
              <a:rPr lang="sk-SK" sz="2400" i="1" dirty="0"/>
              <a:t>dažďom </a:t>
            </a:r>
            <a:r>
              <a:rPr lang="sk-SK" sz="2400" i="1" baseline="30000" dirty="0">
                <a:solidFill>
                  <a:srgbClr val="00B050"/>
                </a:solidFill>
              </a:rPr>
              <a:t>strojom</a:t>
            </a:r>
            <a:r>
              <a:rPr lang="sk-SK" sz="2400" i="1" dirty="0"/>
              <a:t>.</a:t>
            </a:r>
            <a:r>
              <a:rPr lang="sk-SK" sz="2400" dirty="0"/>
              <a:t> </a:t>
            </a:r>
          </a:p>
          <a:p>
            <a:r>
              <a:rPr lang="sk-SK" sz="2400" dirty="0"/>
              <a:t>Banky si začínajú zakladať na priateľskom </a:t>
            </a:r>
            <a:r>
              <a:rPr lang="sk-SK" sz="2400" i="1" dirty="0"/>
              <a:t>imidži </a:t>
            </a:r>
            <a:r>
              <a:rPr lang="sk-SK" sz="2400" i="1" baseline="30000" dirty="0">
                <a:solidFill>
                  <a:srgbClr val="00B050"/>
                </a:solidFill>
              </a:rPr>
              <a:t>stroji</a:t>
            </a:r>
            <a:r>
              <a:rPr lang="sk-SK" sz="2400" i="1" dirty="0"/>
              <a:t>.</a:t>
            </a:r>
            <a:r>
              <a:rPr lang="sk-SK" sz="2400" dirty="0"/>
              <a:t>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505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Skúste použiť slovo </a:t>
            </a:r>
            <a:r>
              <a:rPr lang="sk-SK" sz="3200" b="1" i="1" dirty="0"/>
              <a:t>kôš</a:t>
            </a:r>
            <a:r>
              <a:rPr lang="sk-SK" sz="32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z="2400" dirty="0"/>
              <a:t>Odpadky hádžem do </a:t>
            </a:r>
            <a:r>
              <a:rPr lang="sk-SK" sz="2400" dirty="0">
                <a:solidFill>
                  <a:srgbClr val="00B0F0"/>
                </a:solidFill>
              </a:rPr>
              <a:t>kôš</a:t>
            </a:r>
            <a:r>
              <a:rPr lang="sk-SK" sz="2400" dirty="0"/>
              <a:t>.</a:t>
            </a:r>
          </a:p>
          <a:p>
            <a:r>
              <a:rPr lang="sk-SK" sz="2400" dirty="0"/>
              <a:t>Pod </a:t>
            </a:r>
            <a:r>
              <a:rPr lang="sk-SK" sz="2400" i="1" dirty="0">
                <a:solidFill>
                  <a:srgbClr val="00B0F0"/>
                </a:solidFill>
              </a:rPr>
              <a:t>kôš</a:t>
            </a:r>
            <a:r>
              <a:rPr lang="sk-SK" sz="2400" dirty="0"/>
              <a:t> mi to vôbec nešlo, uviedla slovenská basketbalová reprezentantka.</a:t>
            </a:r>
            <a:endParaRPr lang="sk-SK" sz="2400" i="1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766" y="737658"/>
            <a:ext cx="1142262" cy="1926561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53B1AC33-9C73-4A9C-A199-62D42E2AF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061" y="822944"/>
            <a:ext cx="1529647" cy="19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3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/>
              <a:t>kôš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/>
              <a:t>N </a:t>
            </a:r>
            <a:r>
              <a:rPr lang="sk-SK" b="1" dirty="0"/>
              <a:t>kôš</a:t>
            </a:r>
          </a:p>
          <a:p>
            <a:r>
              <a:rPr lang="sk-SK" dirty="0"/>
              <a:t>G </a:t>
            </a:r>
            <a:r>
              <a:rPr lang="sk-SK" b="1" dirty="0" err="1"/>
              <a:t>koš</a:t>
            </a:r>
            <a:r>
              <a:rPr lang="sk-SK" b="1" dirty="0"/>
              <a:t>-a</a:t>
            </a:r>
            <a:endParaRPr lang="sk-SK" dirty="0"/>
          </a:p>
          <a:p>
            <a:r>
              <a:rPr lang="sk-SK" dirty="0"/>
              <a:t>D </a:t>
            </a:r>
            <a:r>
              <a:rPr lang="sk-SK" b="1" dirty="0" err="1"/>
              <a:t>koš</a:t>
            </a:r>
            <a:r>
              <a:rPr lang="sk-SK" b="1" dirty="0"/>
              <a:t>-u</a:t>
            </a:r>
            <a:endParaRPr lang="sk-SK" dirty="0"/>
          </a:p>
          <a:p>
            <a:r>
              <a:rPr lang="sk-SK" dirty="0"/>
              <a:t>A </a:t>
            </a:r>
            <a:r>
              <a:rPr lang="sk-SK" b="1" dirty="0"/>
              <a:t>kôš</a:t>
            </a:r>
          </a:p>
          <a:p>
            <a:r>
              <a:rPr lang="sk-SK" dirty="0"/>
              <a:t>L (o) </a:t>
            </a:r>
            <a:r>
              <a:rPr lang="sk-SK" b="1" dirty="0" err="1"/>
              <a:t>koš</a:t>
            </a:r>
            <a:r>
              <a:rPr lang="sk-SK" b="1" dirty="0"/>
              <a:t>-i</a:t>
            </a:r>
            <a:endParaRPr lang="sk-SK" dirty="0"/>
          </a:p>
          <a:p>
            <a:r>
              <a:rPr lang="sk-SK" dirty="0"/>
              <a:t>I </a:t>
            </a:r>
            <a:r>
              <a:rPr lang="sk-SK" b="1" dirty="0" err="1"/>
              <a:t>koš-om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b="1" dirty="0" err="1"/>
              <a:t>koš</a:t>
            </a:r>
            <a:r>
              <a:rPr lang="sk-SK" b="1" dirty="0"/>
              <a:t>-e</a:t>
            </a:r>
          </a:p>
          <a:p>
            <a:r>
              <a:rPr lang="sk-SK" b="1" dirty="0" err="1"/>
              <a:t>koš-ov</a:t>
            </a:r>
            <a:endParaRPr lang="sk-SK" b="1" dirty="0"/>
          </a:p>
          <a:p>
            <a:r>
              <a:rPr lang="sk-SK" b="1" dirty="0" err="1"/>
              <a:t>koš-om</a:t>
            </a:r>
            <a:endParaRPr lang="sk-SK" b="1" dirty="0"/>
          </a:p>
          <a:p>
            <a:r>
              <a:rPr lang="sk-SK" b="1" dirty="0" err="1"/>
              <a:t>koš</a:t>
            </a:r>
            <a:r>
              <a:rPr lang="sk-SK" b="1" dirty="0"/>
              <a:t>-e</a:t>
            </a:r>
          </a:p>
          <a:p>
            <a:r>
              <a:rPr lang="sk-SK" b="1" dirty="0" err="1"/>
              <a:t>koš</a:t>
            </a:r>
            <a:r>
              <a:rPr lang="sk-SK" b="1" dirty="0"/>
              <a:t>-och</a:t>
            </a:r>
          </a:p>
          <a:p>
            <a:r>
              <a:rPr lang="sk-SK" b="1" dirty="0" err="1"/>
              <a:t>koš</a:t>
            </a:r>
            <a:r>
              <a:rPr lang="sk-SK" dirty="0"/>
              <a:t>-</a:t>
            </a:r>
            <a:r>
              <a:rPr lang="sk-SK" b="1" dirty="0"/>
              <a:t>mi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3225338" y="5866497"/>
            <a:ext cx="602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Všimnite si, v ktorých pádoch sú koncovky úplne rovnaké.</a:t>
            </a:r>
          </a:p>
          <a:p>
            <a:r>
              <a:rPr lang="sk-SK" dirty="0">
                <a:solidFill>
                  <a:srgbClr val="00B0F0"/>
                </a:solidFill>
              </a:rPr>
              <a:t>nominatív = akuzatív</a:t>
            </a:r>
          </a:p>
        </p:txBody>
      </p:sp>
      <p:sp>
        <p:nvSpPr>
          <p:cNvPr id="8" name="Ovál 7"/>
          <p:cNvSpPr/>
          <p:nvPr/>
        </p:nvSpPr>
        <p:spPr>
          <a:xfrm>
            <a:off x="1055513" y="2415663"/>
            <a:ext cx="1392719" cy="59106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vál 8"/>
          <p:cNvSpPr/>
          <p:nvPr/>
        </p:nvSpPr>
        <p:spPr>
          <a:xfrm>
            <a:off x="1055513" y="4053348"/>
            <a:ext cx="1392719" cy="54553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vál 9"/>
          <p:cNvSpPr/>
          <p:nvPr/>
        </p:nvSpPr>
        <p:spPr>
          <a:xfrm>
            <a:off x="6238701" y="3910627"/>
            <a:ext cx="1302641" cy="639832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vál 10"/>
          <p:cNvSpPr/>
          <p:nvPr/>
        </p:nvSpPr>
        <p:spPr>
          <a:xfrm>
            <a:off x="6238701" y="2378946"/>
            <a:ext cx="1302641" cy="62778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199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Precvičte si používanie slov podľa vzoru </a:t>
            </a:r>
            <a:r>
              <a:rPr lang="sk-SK" sz="3200" i="1" dirty="0"/>
              <a:t>hrad </a:t>
            </a:r>
            <a:r>
              <a:rPr lang="sk-SK" sz="3200" dirty="0"/>
              <a:t>a</a:t>
            </a:r>
            <a:r>
              <a:rPr lang="sk-SK" sz="3200" i="1" dirty="0"/>
              <a:t> stroj</a:t>
            </a:r>
            <a:r>
              <a:rPr lang="sk-SK" sz="3200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351338"/>
          </a:xfrm>
        </p:spPr>
        <p:txBody>
          <a:bodyPr>
            <a:normAutofit fontScale="92500" lnSpcReduction="20000"/>
          </a:bodyPr>
          <a:lstStyle/>
          <a:p>
            <a:r>
              <a:rPr lang="pl-PL" sz="2600" dirty="0"/>
              <a:t>Zabudla som zobrať svoje </a:t>
            </a:r>
            <a:r>
              <a:rPr lang="pl-PL" sz="2600" b="1" dirty="0"/>
              <a:t>kľúč.</a:t>
            </a:r>
            <a:endParaRPr lang="pl-PL" sz="2600" baseline="30000" dirty="0">
              <a:solidFill>
                <a:srgbClr val="00B0F0"/>
              </a:solidFill>
            </a:endParaRPr>
          </a:p>
          <a:p>
            <a:r>
              <a:rPr lang="pl-PL" sz="2600" dirty="0"/>
              <a:t>Bociany si opäť našli cestu k nášmu </a:t>
            </a:r>
            <a:r>
              <a:rPr lang="pl-PL" sz="2600" b="1" i="1" dirty="0"/>
              <a:t>komín.</a:t>
            </a:r>
            <a:r>
              <a:rPr lang="pl-PL" sz="2600" dirty="0"/>
              <a:t> </a:t>
            </a:r>
          </a:p>
          <a:p>
            <a:r>
              <a:rPr lang="sk-SK" sz="2600" dirty="0"/>
              <a:t>Vchádzame do brány, na </a:t>
            </a:r>
            <a:r>
              <a:rPr lang="sk-SK" sz="2600" b="1" i="1" dirty="0"/>
              <a:t>stĺp</a:t>
            </a:r>
            <a:r>
              <a:rPr lang="sk-SK" sz="2600" dirty="0"/>
              <a:t> vidieť erb majiteľov hradu. </a:t>
            </a:r>
            <a:r>
              <a:rPr lang="pl-PL" sz="2600" dirty="0"/>
              <a:t> </a:t>
            </a:r>
          </a:p>
          <a:p>
            <a:r>
              <a:rPr lang="sk-SK" sz="2600" dirty="0"/>
              <a:t>Rádio s </a:t>
            </a:r>
            <a:r>
              <a:rPr lang="sk-SK" sz="2600" b="1" i="1" dirty="0"/>
              <a:t>budík </a:t>
            </a:r>
            <a:r>
              <a:rPr lang="sk-SK" sz="2600" dirty="0"/>
              <a:t>mám hneď vedľa postele.</a:t>
            </a:r>
          </a:p>
          <a:p>
            <a:r>
              <a:rPr lang="sk-SK" sz="2600" dirty="0"/>
              <a:t>Kto je prvý v </a:t>
            </a:r>
            <a:r>
              <a:rPr lang="sk-SK" sz="2600" b="1" dirty="0"/>
              <a:t>cieľ</a:t>
            </a:r>
            <a:r>
              <a:rPr lang="sk-SK" sz="2600" dirty="0"/>
              <a:t>?</a:t>
            </a:r>
          </a:p>
          <a:p>
            <a:r>
              <a:rPr lang="sk-SK" sz="2600" dirty="0"/>
              <a:t>Láskavé </a:t>
            </a:r>
            <a:r>
              <a:rPr lang="sk-SK" sz="2600" b="1" i="1" dirty="0"/>
              <a:t>dotyk</a:t>
            </a:r>
            <a:r>
              <a:rPr lang="sk-SK" sz="2600" dirty="0"/>
              <a:t> sú dôležité pre zdravý vývin dieťaťa. </a:t>
            </a:r>
          </a:p>
          <a:p>
            <a:r>
              <a:rPr lang="sk-SK" sz="2600" dirty="0"/>
              <a:t>Koronavírus ovplyvní frekvenciu </a:t>
            </a:r>
            <a:r>
              <a:rPr lang="sk-SK" sz="2600" b="1" i="1" dirty="0"/>
              <a:t>let</a:t>
            </a:r>
            <a:r>
              <a:rPr lang="sk-SK" sz="2600" dirty="0"/>
              <a:t> do zahraničia v každej krajine.</a:t>
            </a:r>
          </a:p>
          <a:p>
            <a:r>
              <a:rPr lang="sk-SK" sz="2600" dirty="0"/>
              <a:t>Mnohé rastliny nevedia odolávať klimatickým </a:t>
            </a:r>
            <a:r>
              <a:rPr lang="sk-SK" sz="2600" b="1" i="1" dirty="0"/>
              <a:t>vplyv</a:t>
            </a:r>
            <a:r>
              <a:rPr lang="sk-SK" sz="2600" dirty="0"/>
              <a:t>.</a:t>
            </a:r>
          </a:p>
          <a:p>
            <a:r>
              <a:rPr lang="sk-SK" sz="2600" dirty="0"/>
              <a:t>Pokoj hľadám v starých drevených </a:t>
            </a:r>
            <a:r>
              <a:rPr lang="sk-SK" sz="2600" b="1" i="1" dirty="0"/>
              <a:t>dom</a:t>
            </a:r>
            <a:r>
              <a:rPr lang="sk-SK" sz="2600" i="1" dirty="0"/>
              <a:t>.</a:t>
            </a:r>
          </a:p>
          <a:p>
            <a:r>
              <a:rPr lang="sk-SK" sz="2600" dirty="0"/>
              <a:t>Po </a:t>
            </a:r>
            <a:r>
              <a:rPr lang="sk-SK" sz="2600" b="1" dirty="0"/>
              <a:t>dážď</a:t>
            </a:r>
            <a:r>
              <a:rPr lang="sk-SK" sz="2600" dirty="0"/>
              <a:t> vzduch vonia.</a:t>
            </a:r>
          </a:p>
          <a:p>
            <a:r>
              <a:rPr lang="sk-SK" sz="2600" dirty="0"/>
              <a:t>Huby rastú v symbióze s </a:t>
            </a:r>
            <a:r>
              <a:rPr lang="sk-SK" sz="2600" b="1" i="1" dirty="0"/>
              <a:t>dub</a:t>
            </a:r>
            <a:r>
              <a:rPr lang="sk-SK" sz="2600" dirty="0"/>
              <a:t>, </a:t>
            </a:r>
            <a:r>
              <a:rPr lang="sk-SK" sz="2600" b="1" i="1" dirty="0"/>
              <a:t>buk</a:t>
            </a:r>
            <a:r>
              <a:rPr lang="sk-SK" sz="2600" dirty="0"/>
              <a:t>, </a:t>
            </a:r>
            <a:r>
              <a:rPr lang="sk-SK" sz="2600" b="1" i="1" dirty="0"/>
              <a:t>topoľ</a:t>
            </a:r>
            <a:r>
              <a:rPr lang="sk-SK" sz="2600" dirty="0"/>
              <a:t>, </a:t>
            </a:r>
            <a:r>
              <a:rPr lang="sk-SK" sz="2600" b="1" i="1" dirty="0"/>
              <a:t>breza,</a:t>
            </a:r>
            <a:r>
              <a:rPr lang="sk-SK" sz="2600" dirty="0"/>
              <a:t> </a:t>
            </a:r>
            <a:r>
              <a:rPr lang="sk-SK" sz="2600" b="1" i="1" dirty="0"/>
              <a:t>hrab</a:t>
            </a:r>
            <a:r>
              <a:rPr lang="sk-SK" sz="2600" dirty="0"/>
              <a:t>. 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773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Precvičte si používanie slov podľa vzoru </a:t>
            </a:r>
            <a:r>
              <a:rPr lang="sk-SK" sz="3200" i="1" dirty="0"/>
              <a:t>hrad </a:t>
            </a:r>
            <a:r>
              <a:rPr lang="sk-SK" sz="3200" dirty="0"/>
              <a:t>a</a:t>
            </a:r>
            <a:r>
              <a:rPr lang="sk-SK" sz="3200" i="1" dirty="0"/>
              <a:t> stroj</a:t>
            </a:r>
            <a:r>
              <a:rPr lang="sk-SK" sz="3200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351338"/>
          </a:xfrm>
        </p:spPr>
        <p:txBody>
          <a:bodyPr>
            <a:normAutofit fontScale="85000" lnSpcReduction="10000"/>
          </a:bodyPr>
          <a:lstStyle/>
          <a:p>
            <a:r>
              <a:rPr lang="pl-PL" sz="2600" dirty="0"/>
              <a:t>Zabudla som zobrať svoje </a:t>
            </a:r>
            <a:r>
              <a:rPr lang="pl-PL" sz="2600" b="1" dirty="0"/>
              <a:t>kľúče</a:t>
            </a:r>
            <a:r>
              <a:rPr lang="pl-PL" sz="2600" baseline="30000" dirty="0">
                <a:solidFill>
                  <a:srgbClr val="00B0F0"/>
                </a:solidFill>
              </a:rPr>
              <a:t>stroje.</a:t>
            </a:r>
          </a:p>
          <a:p>
            <a:r>
              <a:rPr lang="pl-PL" sz="2600" dirty="0"/>
              <a:t>Bociany si opäť našli cestu k nášmu </a:t>
            </a:r>
            <a:r>
              <a:rPr lang="pl-PL" sz="2600" b="1" i="1" dirty="0"/>
              <a:t>komínu</a:t>
            </a:r>
            <a:r>
              <a:rPr lang="pl-PL" sz="2600" i="1" dirty="0"/>
              <a:t> </a:t>
            </a:r>
            <a:r>
              <a:rPr lang="pl-PL" sz="2600" i="1" baseline="30000" dirty="0">
                <a:solidFill>
                  <a:srgbClr val="00B0F0"/>
                </a:solidFill>
              </a:rPr>
              <a:t>hradu</a:t>
            </a:r>
            <a:r>
              <a:rPr lang="pl-PL" sz="2600" i="1" dirty="0"/>
              <a:t>.</a:t>
            </a:r>
            <a:r>
              <a:rPr lang="pl-PL" sz="2600" dirty="0"/>
              <a:t> </a:t>
            </a:r>
          </a:p>
          <a:p>
            <a:r>
              <a:rPr lang="sk-SK" sz="2600" dirty="0"/>
              <a:t>Vchádzame do brány, na </a:t>
            </a:r>
            <a:r>
              <a:rPr lang="sk-SK" sz="2600" b="1" i="1" dirty="0"/>
              <a:t>stĺpe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hrade</a:t>
            </a:r>
            <a:r>
              <a:rPr lang="sk-SK" sz="2600" dirty="0"/>
              <a:t> vidieť erb majiteľov hradu. </a:t>
            </a:r>
            <a:r>
              <a:rPr lang="pl-PL" sz="2600" dirty="0"/>
              <a:t> </a:t>
            </a:r>
          </a:p>
          <a:p>
            <a:r>
              <a:rPr lang="sk-SK" sz="2600" dirty="0"/>
              <a:t>Rádio s </a:t>
            </a:r>
            <a:r>
              <a:rPr lang="sk-SK" sz="2600" b="1" i="1" dirty="0"/>
              <a:t>budíkom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hradom</a:t>
            </a:r>
            <a:r>
              <a:rPr lang="sk-SK" sz="2600" dirty="0"/>
              <a:t> mám hneď vedľa postele.</a:t>
            </a:r>
          </a:p>
          <a:p>
            <a:r>
              <a:rPr lang="sk-SK" sz="2600" dirty="0"/>
              <a:t>Kto je prvý v </a:t>
            </a:r>
            <a:r>
              <a:rPr lang="sk-SK" sz="2600" b="1" dirty="0"/>
              <a:t>cieli</a:t>
            </a:r>
            <a:r>
              <a:rPr lang="sk-SK" sz="2600" dirty="0"/>
              <a:t> </a:t>
            </a:r>
            <a:r>
              <a:rPr lang="sk-SK" sz="2600" baseline="30000" dirty="0">
                <a:solidFill>
                  <a:srgbClr val="00B0F0"/>
                </a:solidFill>
              </a:rPr>
              <a:t>stroji</a:t>
            </a:r>
            <a:r>
              <a:rPr lang="sk-SK" sz="2600" dirty="0"/>
              <a:t>?</a:t>
            </a:r>
          </a:p>
          <a:p>
            <a:r>
              <a:rPr lang="sk-SK" sz="2600" dirty="0"/>
              <a:t>Láskavé </a:t>
            </a:r>
            <a:r>
              <a:rPr lang="sk-SK" sz="2600" b="1" i="1" dirty="0"/>
              <a:t>dotyky</a:t>
            </a:r>
            <a:r>
              <a:rPr lang="sk-SK" sz="2600" dirty="0"/>
              <a:t> </a:t>
            </a:r>
            <a:r>
              <a:rPr lang="sk-SK" sz="2600" baseline="30000" dirty="0">
                <a:solidFill>
                  <a:srgbClr val="00B0F0"/>
                </a:solidFill>
              </a:rPr>
              <a:t>hrady</a:t>
            </a:r>
            <a:r>
              <a:rPr lang="sk-SK" sz="2600" dirty="0"/>
              <a:t> sú dôležité pre zdravý vývin dieťaťa. </a:t>
            </a:r>
          </a:p>
          <a:p>
            <a:r>
              <a:rPr lang="sk-SK" sz="2600" dirty="0"/>
              <a:t>Koronavírus ovplyvní frekvenciu </a:t>
            </a:r>
            <a:r>
              <a:rPr lang="sk-SK" sz="2600" b="1" i="1" dirty="0"/>
              <a:t>letov</a:t>
            </a:r>
            <a:r>
              <a:rPr lang="sk-SK" sz="2600" dirty="0"/>
              <a:t> </a:t>
            </a:r>
            <a:r>
              <a:rPr lang="sk-SK" sz="2600" baseline="30000" dirty="0">
                <a:solidFill>
                  <a:srgbClr val="00B0F0"/>
                </a:solidFill>
              </a:rPr>
              <a:t>hradov</a:t>
            </a:r>
            <a:r>
              <a:rPr lang="sk-SK" sz="2600" dirty="0"/>
              <a:t> do zahraničia v každej krajine.</a:t>
            </a:r>
          </a:p>
          <a:p>
            <a:r>
              <a:rPr lang="sk-SK" sz="2600" dirty="0"/>
              <a:t>Mnohé rastliny nevedia odolávať klimatickým </a:t>
            </a:r>
            <a:r>
              <a:rPr lang="sk-SK" sz="2600" b="1" i="1" dirty="0"/>
              <a:t>vplyvom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hradom</a:t>
            </a:r>
            <a:r>
              <a:rPr lang="sk-SK" sz="2600" dirty="0"/>
              <a:t>.</a:t>
            </a:r>
          </a:p>
          <a:p>
            <a:r>
              <a:rPr lang="sk-SK" sz="2600" dirty="0"/>
              <a:t>Pokoj hľadám v starých drevených </a:t>
            </a:r>
            <a:r>
              <a:rPr lang="sk-SK" sz="2600" b="1" i="1" dirty="0"/>
              <a:t>domoch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hradoch</a:t>
            </a:r>
            <a:r>
              <a:rPr lang="sk-SK" sz="2600" i="1" dirty="0"/>
              <a:t>.</a:t>
            </a:r>
          </a:p>
          <a:p>
            <a:r>
              <a:rPr lang="sk-SK" sz="2600" dirty="0"/>
              <a:t>Po daždi </a:t>
            </a:r>
            <a:r>
              <a:rPr lang="sk-SK" sz="2600" baseline="30000" dirty="0">
                <a:solidFill>
                  <a:srgbClr val="00B0F0"/>
                </a:solidFill>
              </a:rPr>
              <a:t>stroji</a:t>
            </a:r>
            <a:r>
              <a:rPr lang="sk-SK" sz="2600" dirty="0"/>
              <a:t> vzduch vonia.</a:t>
            </a:r>
          </a:p>
          <a:p>
            <a:r>
              <a:rPr lang="sk-SK" sz="2600" dirty="0"/>
              <a:t>Huby rastú v symbióze s </a:t>
            </a:r>
            <a:r>
              <a:rPr lang="sk-SK" sz="2600" b="1" i="1" dirty="0" err="1"/>
              <a:t>dubmi</a:t>
            </a:r>
            <a:r>
              <a:rPr lang="sk-SK" sz="2600" i="1" baseline="30000" dirty="0" err="1">
                <a:solidFill>
                  <a:srgbClr val="00B0F0"/>
                </a:solidFill>
              </a:rPr>
              <a:t>hradmi</a:t>
            </a:r>
            <a:r>
              <a:rPr lang="sk-SK" sz="2600" dirty="0"/>
              <a:t>, </a:t>
            </a:r>
            <a:r>
              <a:rPr lang="sk-SK" sz="2600" b="1" i="1" dirty="0"/>
              <a:t>bukmi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hradmi</a:t>
            </a:r>
            <a:r>
              <a:rPr lang="sk-SK" sz="2600" dirty="0"/>
              <a:t>, </a:t>
            </a:r>
            <a:r>
              <a:rPr lang="sk-SK" sz="2600" b="1" i="1" dirty="0"/>
              <a:t>topoľmi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strojmi</a:t>
            </a:r>
            <a:r>
              <a:rPr lang="sk-SK" sz="2600" dirty="0"/>
              <a:t>, </a:t>
            </a:r>
            <a:r>
              <a:rPr lang="sk-SK" sz="2600" b="1" i="1" dirty="0"/>
              <a:t>brezami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ženami</a:t>
            </a:r>
            <a:r>
              <a:rPr lang="sk-SK" sz="2600" dirty="0"/>
              <a:t>, </a:t>
            </a:r>
            <a:r>
              <a:rPr lang="sk-SK" sz="2600" b="1" i="1" dirty="0"/>
              <a:t>hrabmi</a:t>
            </a:r>
            <a:r>
              <a:rPr lang="sk-SK" sz="2600" i="1" dirty="0"/>
              <a:t> </a:t>
            </a:r>
            <a:r>
              <a:rPr lang="sk-SK" sz="2600" i="1" baseline="30000" dirty="0">
                <a:solidFill>
                  <a:srgbClr val="00B0F0"/>
                </a:solidFill>
              </a:rPr>
              <a:t>hradmi</a:t>
            </a:r>
            <a:r>
              <a:rPr lang="sk-SK" sz="2600" dirty="0"/>
              <a:t>. 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5298870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651</Words>
  <Application>Microsoft Office PowerPoint</Application>
  <PresentationFormat>Širokouhlá</PresentationFormat>
  <Paragraphs>110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balíka Office</vt:lpstr>
      <vt:lpstr>Neživotné maskulína: vzor stroj</vt:lpstr>
      <vt:lpstr>Prezentácia programu PowerPoint</vt:lpstr>
      <vt:lpstr>Slovenský lietajúci stroj</vt:lpstr>
      <vt:lpstr>Čo majú spoločné tieto slová?</vt:lpstr>
      <vt:lpstr>Vzor stroj</vt:lpstr>
      <vt:lpstr>Precvičte si používanie slov podľa vzoru stroj.</vt:lpstr>
      <vt:lpstr>Precvičte si používanie slov podľa vzoru stroj.</vt:lpstr>
      <vt:lpstr>Skúste použiť slovo kôš.</vt:lpstr>
      <vt:lpstr>kôš</vt:lpstr>
      <vt:lpstr>Precvičte si používanie slov podľa vzoru hrad a stroj.</vt:lpstr>
      <vt:lpstr>Precvičte si používanie slov podľa vzoru hrad a stroj.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Neživotné maskulína: vzor dub a stroj</dc:title>
  <dc:creator>Jana Kesselova</dc:creator>
  <cp:lastModifiedBy>Kesselová Jana</cp:lastModifiedBy>
  <cp:revision>17</cp:revision>
  <cp:lastPrinted>2025-05-05T17:28:26Z</cp:lastPrinted>
  <dcterms:created xsi:type="dcterms:W3CDTF">2020-05-13T17:30:13Z</dcterms:created>
  <dcterms:modified xsi:type="dcterms:W3CDTF">2025-05-05T17:29:28Z</dcterms:modified>
</cp:coreProperties>
</file>