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3" r:id="rId3"/>
    <p:sldId id="256" r:id="rId4"/>
    <p:sldId id="258" r:id="rId5"/>
    <p:sldId id="275" r:id="rId6"/>
    <p:sldId id="269" r:id="rId7"/>
    <p:sldId id="271" r:id="rId8"/>
    <p:sldId id="272" r:id="rId9"/>
    <p:sldId id="260" r:id="rId10"/>
    <p:sldId id="261" r:id="rId11"/>
    <p:sldId id="268" r:id="rId12"/>
    <p:sldId id="259" r:id="rId13"/>
    <p:sldId id="263" r:id="rId14"/>
    <p:sldId id="262" r:id="rId15"/>
    <p:sldId id="264" r:id="rId16"/>
    <p:sldId id="265" r:id="rId17"/>
    <p:sldId id="266" r:id="rId18"/>
    <p:sldId id="257" r:id="rId19"/>
  </p:sldIdLst>
  <p:sldSz cx="12192000" cy="6858000"/>
  <p:notesSz cx="6797675" cy="99282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F76C-BDEF-43E8-8D60-C44811A7520A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F483-853F-4F84-9A47-8947D2F34C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565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F76C-BDEF-43E8-8D60-C44811A7520A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F483-853F-4F84-9A47-8947D2F34C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7353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F76C-BDEF-43E8-8D60-C44811A7520A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F483-853F-4F84-9A47-8947D2F34C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77713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F76C-BDEF-43E8-8D60-C44811A7520A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F483-853F-4F84-9A47-8947D2F34C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38330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F76C-BDEF-43E8-8D60-C44811A7520A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F483-853F-4F84-9A47-8947D2F34C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0965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F76C-BDEF-43E8-8D60-C44811A7520A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F483-853F-4F84-9A47-8947D2F34C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03785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F76C-BDEF-43E8-8D60-C44811A7520A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F483-853F-4F84-9A47-8947D2F34C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3683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F76C-BDEF-43E8-8D60-C44811A7520A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F483-853F-4F84-9A47-8947D2F34C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027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F76C-BDEF-43E8-8D60-C44811A7520A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F483-853F-4F84-9A47-8947D2F34C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3967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F76C-BDEF-43E8-8D60-C44811A7520A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F483-853F-4F84-9A47-8947D2F34C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04787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F76C-BDEF-43E8-8D60-C44811A7520A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F483-853F-4F84-9A47-8947D2F34C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0550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DF76C-BDEF-43E8-8D60-C44811A7520A}" type="datetimeFigureOut">
              <a:rPr lang="sk-SK" smtClean="0"/>
              <a:t>12. 4. 2025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5F483-853F-4F84-9A47-8947D2F34C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1369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153" y="-26245"/>
            <a:ext cx="5570458" cy="688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61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rozcvička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1-8</a:t>
            </a:r>
          </a:p>
        </p:txBody>
      </p:sp>
      <p:sp>
        <p:nvSpPr>
          <p:cNvPr id="4" name="BlokTextu 3"/>
          <p:cNvSpPr txBox="1"/>
          <p:nvPr/>
        </p:nvSpPr>
        <p:spPr>
          <a:xfrm>
            <a:off x="7257013" y="5465034"/>
            <a:ext cx="573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byť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9184178" y="3080133"/>
            <a:ext cx="806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volať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2651620" y="4331493"/>
            <a:ext cx="573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jesť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4425145" y="5095702"/>
            <a:ext cx="573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ísť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9013768" y="4703972"/>
            <a:ext cx="573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mať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5633255" y="2321791"/>
            <a:ext cx="1050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meškať</a:t>
            </a:r>
          </a:p>
        </p:txBody>
      </p:sp>
      <p:sp>
        <p:nvSpPr>
          <p:cNvPr id="11" name="BlokTextu 10"/>
          <p:cNvSpPr txBox="1"/>
          <p:nvPr/>
        </p:nvSpPr>
        <p:spPr>
          <a:xfrm>
            <a:off x="7140634" y="4001294"/>
            <a:ext cx="806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čítať</a:t>
            </a:r>
          </a:p>
        </p:txBody>
      </p:sp>
      <p:sp>
        <p:nvSpPr>
          <p:cNvPr id="12" name="BlokTextu 11"/>
          <p:cNvSpPr txBox="1"/>
          <p:nvPr/>
        </p:nvSpPr>
        <p:spPr>
          <a:xfrm>
            <a:off x="3918068" y="3091332"/>
            <a:ext cx="1324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ponáhľať sa</a:t>
            </a:r>
          </a:p>
        </p:txBody>
      </p:sp>
    </p:spTree>
    <p:extLst>
      <p:ext uri="{BB962C8B-B14F-4D97-AF65-F5344CB8AC3E}">
        <p14:creationId xmlns:p14="http://schemas.microsoft.com/office/powerpoint/2010/main" val="426512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Feminína podľa vzoru </a:t>
            </a:r>
            <a:r>
              <a:rPr lang="sk-SK" i="1" dirty="0"/>
              <a:t>idea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081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913" y="2056755"/>
            <a:ext cx="6503129" cy="2700078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4921913" y="5328939"/>
            <a:ext cx="5428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/>
              <a:t>Toto je slovenský nápoj </a:t>
            </a:r>
            <a:r>
              <a:rPr lang="sk-SK" sz="2800" b="1" i="1" dirty="0">
                <a:solidFill>
                  <a:srgbClr val="00B050"/>
                </a:solidFill>
              </a:rPr>
              <a:t>Vinea</a:t>
            </a:r>
            <a:r>
              <a:rPr lang="sk-SK" sz="2800" b="1" dirty="0"/>
              <a:t>. 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3" y="563101"/>
            <a:ext cx="2253962" cy="298730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66" y="3744710"/>
            <a:ext cx="3259005" cy="2636349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2935170" y="5852159"/>
            <a:ext cx="1986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Бузина чорна</a:t>
            </a:r>
            <a:endParaRPr lang="sk-SK" b="1" dirty="0" smtClean="0"/>
          </a:p>
          <a:p>
            <a:r>
              <a:rPr lang="sk-SK" b="1" dirty="0"/>
              <a:t>Baza čierna</a:t>
            </a:r>
            <a:endParaRPr lang="uk-UA" b="1" dirty="0"/>
          </a:p>
          <a:p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2643837" y="2060266"/>
            <a:ext cx="172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виноград</a:t>
            </a:r>
            <a:endParaRPr lang="sk-SK" dirty="0" smtClean="0"/>
          </a:p>
          <a:p>
            <a:r>
              <a:rPr lang="sk-SK" dirty="0" smtClean="0"/>
              <a:t>vinohrad?</a:t>
            </a:r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2643837" y="2980948"/>
            <a:ext cx="1105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hrozno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419326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vinohrad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406" y="1906819"/>
            <a:ext cx="7155187" cy="4608426"/>
          </a:xfrm>
        </p:spPr>
      </p:pic>
    </p:spTree>
    <p:extLst>
      <p:ext uri="{BB962C8B-B14F-4D97-AF65-F5344CB8AC3E}">
        <p14:creationId xmlns:p14="http://schemas.microsoft.com/office/powerpoint/2010/main" val="251827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/>
              <a:t>Obľúbený nealkoholický nápoj na Slovensku sa volá </a:t>
            </a:r>
            <a:r>
              <a:rPr lang="sk-SK" sz="3600" b="1" i="1" dirty="0">
                <a:solidFill>
                  <a:srgbClr val="00B050"/>
                </a:solidFill>
              </a:rPr>
              <a:t>Vinea</a:t>
            </a:r>
            <a:endParaRPr lang="sk-SK" sz="3600" i="1" dirty="0">
              <a:solidFill>
                <a:srgbClr val="00B05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521229"/>
            <a:ext cx="11223567" cy="5104016"/>
          </a:xfrm>
        </p:spPr>
        <p:txBody>
          <a:bodyPr>
            <a:normAutofit fontScale="70000" lnSpcReduction="20000"/>
          </a:bodyPr>
          <a:lstStyle/>
          <a:p>
            <a:r>
              <a:rPr lang="sk-SK" dirty="0"/>
              <a:t>Kedy a kto vymyslel Vineu?</a:t>
            </a:r>
          </a:p>
          <a:p>
            <a:r>
              <a:rPr lang="sk-SK" dirty="0"/>
              <a:t>Ešte v časoch socializmu dostali Vinárske závody v Pezinku takúto úlohu:</a:t>
            </a:r>
          </a:p>
          <a:p>
            <a:r>
              <a:rPr lang="sk-SK" dirty="0"/>
              <a:t>„</a:t>
            </a:r>
            <a:r>
              <a:rPr lang="sk-SK" i="1" dirty="0"/>
              <a:t>Vyrobiť zdravý nápoj z hrozna, ktorý bude konkurovať zahraničným nápojom, šetriť devízy a upevňovať hrdosť na socialistický výrobok</a:t>
            </a:r>
            <a:r>
              <a:rPr lang="sk-SK" dirty="0"/>
              <a:t>.“</a:t>
            </a:r>
          </a:p>
          <a:p>
            <a:r>
              <a:rPr lang="sk-SK" dirty="0"/>
              <a:t>Výskumníci začali pripravovať nový nápoj. Miešali, dochucovali a po roku vymysleli nový nápoj z hrozna a bazy. V roku 1974 sa Slováci začali tešiť z Viney. </a:t>
            </a:r>
          </a:p>
          <a:p>
            <a:r>
              <a:rPr lang="sk-SK" dirty="0"/>
              <a:t>Skupina </a:t>
            </a:r>
            <a:r>
              <a:rPr lang="sk-SK" i="1" dirty="0"/>
              <a:t>Elán</a:t>
            </a:r>
            <a:r>
              <a:rPr lang="sk-SK" dirty="0"/>
              <a:t> dokonca spievala pesničku s názvom </a:t>
            </a:r>
            <a:r>
              <a:rPr lang="sk-SK" i="1" dirty="0"/>
              <a:t>Mám Vineu rád</a:t>
            </a:r>
            <a:r>
              <a:rPr lang="sk-SK" dirty="0"/>
              <a:t>...</a:t>
            </a:r>
          </a:p>
          <a:p>
            <a:r>
              <a:rPr lang="sk-SK" dirty="0"/>
              <a:t>Skoro rozprávkový príbeh Vineu dostal do Ameriky. V roku 1987 prišiel na Slovensko Američan českého pôvodu Edward </a:t>
            </a:r>
            <a:r>
              <a:rPr lang="sk-SK" dirty="0" err="1"/>
              <a:t>Cihak</a:t>
            </a:r>
            <a:r>
              <a:rPr lang="sk-SK" dirty="0"/>
              <a:t>, ktorý tu hľadal vína pre americký trh. Hovorí sa, že počas rokovania omylom siahol nie po minerálke, ale po Vinei. Veľmi mu zachutila. Ešte v tom istom roku založil spoločnosť </a:t>
            </a:r>
            <a:r>
              <a:rPr lang="sk-SK" i="1" dirty="0"/>
              <a:t>Vinea </a:t>
            </a:r>
            <a:r>
              <a:rPr lang="sk-SK" i="1" dirty="0" err="1"/>
              <a:t>Importers</a:t>
            </a:r>
            <a:r>
              <a:rPr lang="sk-SK" i="1" dirty="0"/>
              <a:t> </a:t>
            </a:r>
            <a:r>
              <a:rPr lang="sk-SK" dirty="0"/>
              <a:t>v Chicagu. Vineu so sloganom </a:t>
            </a:r>
            <a:r>
              <a:rPr lang="sk-SK" i="1" dirty="0"/>
              <a:t>Elegancia bez alkoholu</a:t>
            </a:r>
            <a:r>
              <a:rPr lang="sk-SK" dirty="0"/>
              <a:t> začal dovážať aj do Spojených štátov a Kanady.</a:t>
            </a:r>
          </a:p>
          <a:p>
            <a:r>
              <a:rPr lang="sk-SK" dirty="0"/>
              <a:t>Po revolúcii sme o Vinei nič nepočuli. Skončil sa export Viney do zahraničia, Vinea sa prestala vyrábať. </a:t>
            </a:r>
          </a:p>
          <a:p>
            <a:r>
              <a:rPr lang="sk-SK" dirty="0"/>
              <a:t>Znovuzrodenie Viney sa spája s rokom 2008. Z Viney sa stala súčasť značky Kofola. Vďaka spojeniu týchto dvoch značiek sa výroba Viney opäť rozbehla. </a:t>
            </a:r>
          </a:p>
          <a:p>
            <a:r>
              <a:rPr lang="sk-SK" dirty="0"/>
              <a:t>K pôvodnej Vinei pribudli nové podoby. Chuť tradičnej hroznovej alebo novej červenej, ružovej, ľahkej a letnej Viney môžete ochutnať sami. 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4352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Je podľa textu pravdivé tvrdenie, že 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sk-SK" b="1" dirty="0"/>
          </a:p>
          <a:p>
            <a:pPr lvl="1"/>
            <a:endParaRPr lang="sk-SK" b="1" dirty="0"/>
          </a:p>
          <a:p>
            <a:pPr lvl="1"/>
            <a:r>
              <a:rPr lang="sk-SK" b="1" dirty="0"/>
              <a:t>Vinei pomohla k úspechu v zahraničí </a:t>
            </a:r>
            <a:r>
              <a:rPr lang="sk-SK" b="1" dirty="0" smtClean="0"/>
              <a:t>náhoda, </a:t>
            </a:r>
            <a:endParaRPr lang="sk-SK" b="1" dirty="0"/>
          </a:p>
          <a:p>
            <a:pPr lvl="1"/>
            <a:endParaRPr lang="sk-SK" b="1" dirty="0" smtClean="0"/>
          </a:p>
          <a:p>
            <a:pPr lvl="1"/>
            <a:r>
              <a:rPr lang="sk-SK" b="1" dirty="0" smtClean="0"/>
              <a:t>Po </a:t>
            </a:r>
            <a:r>
              <a:rPr lang="sk-SK" b="1" dirty="0"/>
              <a:t>roku 1989 sa výroba Viney skončila. 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72632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/>
              <a:t>Obľúbený nealkoholický nápoj na Slovensku sa volá </a:t>
            </a:r>
            <a:r>
              <a:rPr lang="sk-SK" sz="3600" b="1" i="1" dirty="0">
                <a:solidFill>
                  <a:srgbClr val="00B050"/>
                </a:solidFill>
              </a:rPr>
              <a:t>Vinea</a:t>
            </a:r>
            <a:endParaRPr lang="sk-SK" sz="3600" i="1" dirty="0">
              <a:solidFill>
                <a:srgbClr val="00B05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521229"/>
            <a:ext cx="11223567" cy="5104016"/>
          </a:xfrm>
        </p:spPr>
        <p:txBody>
          <a:bodyPr>
            <a:normAutofit fontScale="70000" lnSpcReduction="20000"/>
          </a:bodyPr>
          <a:lstStyle/>
          <a:p>
            <a:r>
              <a:rPr lang="sk-SK" dirty="0"/>
              <a:t>Kedy a kto vymyslel </a:t>
            </a:r>
            <a:r>
              <a:rPr lang="sk-SK" dirty="0">
                <a:solidFill>
                  <a:srgbClr val="00B050"/>
                </a:solidFill>
              </a:rPr>
              <a:t>Vineu</a:t>
            </a:r>
            <a:r>
              <a:rPr lang="sk-SK" dirty="0"/>
              <a:t>?</a:t>
            </a:r>
          </a:p>
          <a:p>
            <a:r>
              <a:rPr lang="sk-SK" dirty="0"/>
              <a:t>Ešte v časoch socializmu dostali Vinárske závody v Pezinku takúto úlohu:</a:t>
            </a:r>
          </a:p>
          <a:p>
            <a:r>
              <a:rPr lang="sk-SK" dirty="0"/>
              <a:t>„</a:t>
            </a:r>
            <a:r>
              <a:rPr lang="sk-SK" i="1" dirty="0"/>
              <a:t>Vyrobiť zdravý nápoj z hrozna, ktorý bude konkurovať zahraničným nápojom, šetriť devízy a upevňovať hrdosť na socialistický výrobok</a:t>
            </a:r>
            <a:r>
              <a:rPr lang="sk-SK" dirty="0"/>
              <a:t>.“</a:t>
            </a:r>
          </a:p>
          <a:p>
            <a:r>
              <a:rPr lang="sk-SK" dirty="0"/>
              <a:t>Výskumníci začali pripravovať nový nápoj. Miešali, dochucovali a po roku vymysleli nový nápoj z hrozna a bazy. V roku 1974 sa Slováci začali tešiť </a:t>
            </a:r>
            <a:r>
              <a:rPr lang="sk-SK" dirty="0">
                <a:solidFill>
                  <a:srgbClr val="00B050"/>
                </a:solidFill>
              </a:rPr>
              <a:t>z Viney</a:t>
            </a:r>
            <a:r>
              <a:rPr lang="sk-SK" dirty="0"/>
              <a:t>. </a:t>
            </a:r>
          </a:p>
          <a:p>
            <a:r>
              <a:rPr lang="sk-SK" dirty="0"/>
              <a:t>Skupina </a:t>
            </a:r>
            <a:r>
              <a:rPr lang="sk-SK" i="1" dirty="0"/>
              <a:t>Elán</a:t>
            </a:r>
            <a:r>
              <a:rPr lang="sk-SK" dirty="0"/>
              <a:t> dokonca spievala pesničku s názvom </a:t>
            </a:r>
            <a:r>
              <a:rPr lang="sk-SK" i="1" dirty="0"/>
              <a:t>Mám </a:t>
            </a:r>
            <a:r>
              <a:rPr lang="sk-SK" i="1" dirty="0">
                <a:solidFill>
                  <a:srgbClr val="00B050"/>
                </a:solidFill>
              </a:rPr>
              <a:t>Vineu</a:t>
            </a:r>
            <a:r>
              <a:rPr lang="sk-SK" i="1" dirty="0"/>
              <a:t> rád</a:t>
            </a:r>
            <a:r>
              <a:rPr lang="sk-SK" dirty="0"/>
              <a:t>...</a:t>
            </a:r>
          </a:p>
          <a:p>
            <a:r>
              <a:rPr lang="sk-SK" dirty="0"/>
              <a:t>Skoro rozprávkový príbeh Vineu dostal do Ameriky. V roku 1987 prišiel na Slovensko Američan českého pôvodu Edward </a:t>
            </a:r>
            <a:r>
              <a:rPr lang="sk-SK" dirty="0" err="1"/>
              <a:t>Cihak</a:t>
            </a:r>
            <a:r>
              <a:rPr lang="sk-SK" dirty="0"/>
              <a:t>, ktorý tu hľadal vína pre americký trh. Hovorí sa, že počas rokovania omylom siahol nie po minerálke, ale po Vinei. Veľmi mu zachutila. Ešte v tom istom roku založil spoločnosť </a:t>
            </a:r>
            <a:r>
              <a:rPr lang="sk-SK" i="1" dirty="0"/>
              <a:t>Vinea </a:t>
            </a:r>
            <a:r>
              <a:rPr lang="sk-SK" i="1" dirty="0" err="1"/>
              <a:t>Importers</a:t>
            </a:r>
            <a:r>
              <a:rPr lang="sk-SK" i="1" dirty="0"/>
              <a:t> </a:t>
            </a:r>
            <a:r>
              <a:rPr lang="sk-SK" dirty="0"/>
              <a:t>v Chicagu. Vineu so sloganom </a:t>
            </a:r>
            <a:r>
              <a:rPr lang="sk-SK" i="1" dirty="0"/>
              <a:t>Elegancia bez alkoholu</a:t>
            </a:r>
            <a:r>
              <a:rPr lang="sk-SK" dirty="0"/>
              <a:t> začal dovážať aj do Spojených štátov a Kanady.</a:t>
            </a:r>
          </a:p>
          <a:p>
            <a:r>
              <a:rPr lang="sk-SK" dirty="0"/>
              <a:t>Po revolúcii sme </a:t>
            </a:r>
            <a:r>
              <a:rPr lang="sk-SK" dirty="0">
                <a:solidFill>
                  <a:srgbClr val="00B050"/>
                </a:solidFill>
              </a:rPr>
              <a:t>o Vinei </a:t>
            </a:r>
            <a:r>
              <a:rPr lang="sk-SK" dirty="0"/>
              <a:t>nič nepočuli. Skončil sa export Viney do zahraničia, Vinea sa prestala vyrábať. </a:t>
            </a:r>
          </a:p>
          <a:p>
            <a:r>
              <a:rPr lang="sk-SK" dirty="0"/>
              <a:t>Znovuzrodenie Viney sa spája s rokom 2008. Z Viney sa stala súčasť značky Kofola. Vďaka spojeniu týchto dvoch značiek sa výroba Viney opäť rozbehla. </a:t>
            </a:r>
          </a:p>
          <a:p>
            <a:r>
              <a:rPr lang="sk-SK" dirty="0"/>
              <a:t>K pôvodnej </a:t>
            </a:r>
            <a:r>
              <a:rPr lang="sk-SK" dirty="0">
                <a:solidFill>
                  <a:srgbClr val="00B050"/>
                </a:solidFill>
              </a:rPr>
              <a:t>Vinei</a:t>
            </a:r>
            <a:r>
              <a:rPr lang="sk-SK" dirty="0"/>
              <a:t> pribudli nové podoby. Chuť tradičnej hroznovej alebo novej červenej, ružovej, ľahkej a letnej Viney môžete ochutnať sami. 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0267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Čo majú spoločné slová vyznačené zelenou </a:t>
            </a:r>
            <a:r>
              <a:rPr lang="sk-SK" sz="3200" dirty="0" smtClean="0"/>
              <a:t>farbou so slovom </a:t>
            </a:r>
            <a:r>
              <a:rPr lang="sk-SK" sz="3200" b="1" i="1" dirty="0" smtClean="0"/>
              <a:t>Vinea</a:t>
            </a:r>
            <a:r>
              <a:rPr lang="sk-SK" sz="3200" dirty="0" smtClean="0"/>
              <a:t>?</a:t>
            </a:r>
            <a:endParaRPr lang="sk-SK" sz="3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i="1" dirty="0">
                <a:solidFill>
                  <a:srgbClr val="00B050"/>
                </a:solidFill>
              </a:rPr>
              <a:t>orchidea</a:t>
            </a:r>
          </a:p>
          <a:p>
            <a:r>
              <a:rPr lang="sk-SK" i="1" dirty="0">
                <a:solidFill>
                  <a:srgbClr val="00B050"/>
                </a:solidFill>
              </a:rPr>
              <a:t>Južná Kórea</a:t>
            </a:r>
          </a:p>
          <a:p>
            <a:r>
              <a:rPr lang="sk-SK" i="1" dirty="0">
                <a:solidFill>
                  <a:srgbClr val="00B050"/>
                </a:solidFill>
              </a:rPr>
              <a:t>Andrea</a:t>
            </a:r>
          </a:p>
          <a:p>
            <a:r>
              <a:rPr lang="sk-SK" i="1" dirty="0">
                <a:solidFill>
                  <a:srgbClr val="00B050"/>
                </a:solidFill>
              </a:rPr>
              <a:t>idea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814753" cy="4351338"/>
          </a:xfrm>
        </p:spPr>
        <p:txBody>
          <a:bodyPr/>
          <a:lstStyle/>
          <a:p>
            <a:r>
              <a:rPr lang="sk-SK" dirty="0"/>
              <a:t>podstatné </a:t>
            </a:r>
            <a:r>
              <a:rPr lang="sk-SK" dirty="0" smtClean="0"/>
              <a:t>mená</a:t>
            </a:r>
            <a:r>
              <a:rPr lang="uk-UA" baseline="30000" dirty="0" smtClean="0"/>
              <a:t>іменник</a:t>
            </a:r>
            <a:endParaRPr lang="sk-SK" baseline="30000" dirty="0"/>
          </a:p>
          <a:p>
            <a:r>
              <a:rPr lang="sk-SK" dirty="0"/>
              <a:t>cudzí pôvod</a:t>
            </a:r>
          </a:p>
          <a:p>
            <a:r>
              <a:rPr lang="sk-SK" dirty="0"/>
              <a:t>ženský rod (feminína)</a:t>
            </a:r>
          </a:p>
          <a:p>
            <a:r>
              <a:rPr lang="sk-SK" dirty="0"/>
              <a:t>v nominatíve zakončené na -</a:t>
            </a:r>
            <a:r>
              <a:rPr lang="sk-SK" i="1" dirty="0" err="1">
                <a:solidFill>
                  <a:srgbClr val="00B050"/>
                </a:solidFill>
              </a:rPr>
              <a:t>ea</a:t>
            </a:r>
            <a:r>
              <a:rPr lang="sk-SK" dirty="0"/>
              <a:t> 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4347556" y="5162203"/>
            <a:ext cx="488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Ako sa skloňujú feminína na –</a:t>
            </a:r>
            <a:r>
              <a:rPr lang="sk-SK" b="1" i="1" dirty="0" err="1">
                <a:solidFill>
                  <a:srgbClr val="00B050"/>
                </a:solidFill>
              </a:rPr>
              <a:t>ea</a:t>
            </a:r>
            <a:r>
              <a:rPr lang="sk-SK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9384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Feminína cudzieho pôvodu na –</a:t>
            </a:r>
            <a:r>
              <a:rPr lang="sk-SK" sz="3200" b="1" i="1" dirty="0" err="1">
                <a:solidFill>
                  <a:srgbClr val="00B050"/>
                </a:solidFill>
              </a:rPr>
              <a:t>ea</a:t>
            </a:r>
            <a:r>
              <a:rPr lang="sk-SK" sz="3200" b="1" i="1" dirty="0">
                <a:solidFill>
                  <a:srgbClr val="00B050"/>
                </a:solidFill>
              </a:rPr>
              <a:t> </a:t>
            </a:r>
            <a:r>
              <a:rPr lang="sk-SK" sz="3200" dirty="0"/>
              <a:t>sa skloňujú podľa vzoru</a:t>
            </a:r>
            <a:r>
              <a:rPr lang="sk-SK" sz="3200" i="1" dirty="0"/>
              <a:t> </a:t>
            </a:r>
            <a:r>
              <a:rPr lang="sk-SK" sz="3200" b="1" i="1" dirty="0">
                <a:solidFill>
                  <a:srgbClr val="00B050"/>
                </a:solidFill>
              </a:rPr>
              <a:t>idea</a:t>
            </a:r>
            <a:endParaRPr lang="sk-SK" sz="3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altLang="sk-SK" b="1" dirty="0"/>
              <a:t>SG 			PL</a:t>
            </a:r>
          </a:p>
          <a:p>
            <a:r>
              <a:rPr lang="sk-SK" altLang="sk-SK" b="1" dirty="0"/>
              <a:t>N </a:t>
            </a:r>
            <a:r>
              <a:rPr lang="sk-SK" altLang="sk-SK" dirty="0" smtClean="0"/>
              <a:t>ide-</a:t>
            </a:r>
            <a:r>
              <a:rPr lang="sk-SK" altLang="sk-SK" b="1" dirty="0" smtClean="0"/>
              <a:t>a </a:t>
            </a:r>
            <a:r>
              <a:rPr lang="sk-SK" altLang="sk-SK" b="1" dirty="0"/>
              <a:t>		N </a:t>
            </a:r>
            <a:r>
              <a:rPr lang="sk-SK" altLang="sk-SK" dirty="0"/>
              <a:t>ide-</a:t>
            </a:r>
            <a:r>
              <a:rPr lang="sk-SK" altLang="sk-SK" b="1" dirty="0"/>
              <a:t>y</a:t>
            </a:r>
          </a:p>
          <a:p>
            <a:r>
              <a:rPr lang="sk-SK" altLang="sk-SK" b="1" dirty="0"/>
              <a:t>G </a:t>
            </a:r>
            <a:r>
              <a:rPr lang="sk-SK" altLang="sk-SK" dirty="0"/>
              <a:t>ide-</a:t>
            </a:r>
            <a:r>
              <a:rPr lang="sk-SK" altLang="sk-SK" b="1" dirty="0"/>
              <a:t>y 		G </a:t>
            </a:r>
            <a:r>
              <a:rPr lang="sk-SK" altLang="sk-SK" dirty="0">
                <a:solidFill>
                  <a:srgbClr val="00B050"/>
                </a:solidFill>
              </a:rPr>
              <a:t>ide-</a:t>
            </a:r>
            <a:r>
              <a:rPr lang="sk-SK" altLang="sk-SK" b="1" dirty="0">
                <a:solidFill>
                  <a:srgbClr val="00B050"/>
                </a:solidFill>
              </a:rPr>
              <a:t>í</a:t>
            </a:r>
          </a:p>
          <a:p>
            <a:r>
              <a:rPr lang="sk-SK" altLang="sk-SK" b="1" dirty="0"/>
              <a:t>D </a:t>
            </a:r>
            <a:r>
              <a:rPr lang="sk-SK" altLang="sk-SK" dirty="0">
                <a:solidFill>
                  <a:srgbClr val="00B050"/>
                </a:solidFill>
              </a:rPr>
              <a:t>ide-</a:t>
            </a:r>
            <a:r>
              <a:rPr lang="sk-SK" altLang="sk-SK" b="1" dirty="0">
                <a:solidFill>
                  <a:srgbClr val="00B050"/>
                </a:solidFill>
              </a:rPr>
              <a:t>i</a:t>
            </a:r>
            <a:r>
              <a:rPr lang="sk-SK" altLang="sk-SK" b="1" dirty="0"/>
              <a:t> 		D </a:t>
            </a:r>
            <a:r>
              <a:rPr lang="sk-SK" altLang="sk-SK" dirty="0"/>
              <a:t>ide-</a:t>
            </a:r>
            <a:r>
              <a:rPr lang="sk-SK" altLang="sk-SK" b="1" dirty="0" err="1"/>
              <a:t>ám</a:t>
            </a:r>
            <a:endParaRPr lang="sk-SK" altLang="sk-SK" b="1" dirty="0"/>
          </a:p>
          <a:p>
            <a:r>
              <a:rPr lang="sk-SK" altLang="sk-SK" b="1" dirty="0"/>
              <a:t>A </a:t>
            </a:r>
            <a:r>
              <a:rPr lang="sk-SK" altLang="sk-SK" dirty="0"/>
              <a:t>ide-</a:t>
            </a:r>
            <a:r>
              <a:rPr lang="sk-SK" altLang="sk-SK" b="1" dirty="0"/>
              <a:t>u 		A </a:t>
            </a:r>
            <a:r>
              <a:rPr lang="sk-SK" altLang="sk-SK" dirty="0"/>
              <a:t>ide-</a:t>
            </a:r>
            <a:r>
              <a:rPr lang="sk-SK" altLang="sk-SK" b="1" dirty="0"/>
              <a:t>y</a:t>
            </a:r>
          </a:p>
          <a:p>
            <a:r>
              <a:rPr lang="sk-SK" altLang="sk-SK" b="1" dirty="0"/>
              <a:t>L </a:t>
            </a:r>
            <a:r>
              <a:rPr lang="sk-SK" altLang="sk-SK" dirty="0"/>
              <a:t>(o) </a:t>
            </a:r>
            <a:r>
              <a:rPr lang="sk-SK" altLang="sk-SK" dirty="0">
                <a:solidFill>
                  <a:srgbClr val="00B050"/>
                </a:solidFill>
              </a:rPr>
              <a:t>ide-</a:t>
            </a:r>
            <a:r>
              <a:rPr lang="sk-SK" altLang="sk-SK" b="1" dirty="0">
                <a:solidFill>
                  <a:srgbClr val="00B050"/>
                </a:solidFill>
              </a:rPr>
              <a:t>i</a:t>
            </a:r>
            <a:r>
              <a:rPr lang="sk-SK" altLang="sk-SK" b="1" dirty="0"/>
              <a:t> 		L </a:t>
            </a:r>
            <a:r>
              <a:rPr lang="sk-SK" altLang="sk-SK" dirty="0"/>
              <a:t>(o) ide-</a:t>
            </a:r>
            <a:r>
              <a:rPr lang="sk-SK" altLang="sk-SK" b="1" dirty="0"/>
              <a:t>ách</a:t>
            </a:r>
          </a:p>
          <a:p>
            <a:r>
              <a:rPr lang="sk-SK" altLang="sk-SK" b="1" dirty="0"/>
              <a:t>I </a:t>
            </a:r>
            <a:r>
              <a:rPr lang="sk-SK" altLang="sk-SK" dirty="0"/>
              <a:t>ide-</a:t>
            </a:r>
            <a:r>
              <a:rPr lang="sk-SK" altLang="sk-SK" b="1" dirty="0" err="1"/>
              <a:t>ou</a:t>
            </a:r>
            <a:r>
              <a:rPr lang="sk-SK" altLang="sk-SK" b="1" dirty="0"/>
              <a:t> 		I </a:t>
            </a:r>
            <a:r>
              <a:rPr lang="sk-SK" altLang="sk-SK" dirty="0"/>
              <a:t>ide-</a:t>
            </a:r>
            <a:r>
              <a:rPr lang="sk-SK" altLang="sk-SK" b="1" dirty="0" err="1"/>
              <a:t>ami</a:t>
            </a:r>
            <a:endParaRPr lang="sk-SK" altLang="sk-SK" b="1" dirty="0"/>
          </a:p>
          <a:p>
            <a:endParaRPr lang="sk-SK" altLang="sk-SK" b="1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5441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Feminína cudzieho pôvodu na –</a:t>
            </a:r>
            <a:r>
              <a:rPr lang="sk-SK" sz="3200" b="1" i="1" dirty="0" err="1">
                <a:solidFill>
                  <a:srgbClr val="00B050"/>
                </a:solidFill>
              </a:rPr>
              <a:t>ea</a:t>
            </a:r>
            <a:r>
              <a:rPr lang="sk-SK" sz="3200" b="1" i="1" dirty="0">
                <a:solidFill>
                  <a:srgbClr val="00B050"/>
                </a:solidFill>
              </a:rPr>
              <a:t> </a:t>
            </a:r>
            <a:r>
              <a:rPr lang="sk-SK" sz="3200" dirty="0"/>
              <a:t>sa skloňujú podľa vzoru</a:t>
            </a:r>
            <a:r>
              <a:rPr lang="sk-SK" sz="3200" i="1" dirty="0"/>
              <a:t> </a:t>
            </a:r>
            <a:r>
              <a:rPr lang="sk-SK" sz="3200" b="1" i="1" dirty="0">
                <a:solidFill>
                  <a:srgbClr val="00B050"/>
                </a:solidFill>
              </a:rPr>
              <a:t>idea</a:t>
            </a:r>
            <a:endParaRPr lang="sk-SK" sz="3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altLang="sk-SK" b="1" dirty="0"/>
              <a:t>SG 					PL</a:t>
            </a:r>
          </a:p>
          <a:p>
            <a:r>
              <a:rPr lang="sk-SK" altLang="sk-SK" b="1" dirty="0"/>
              <a:t>N </a:t>
            </a:r>
            <a:r>
              <a:rPr lang="sk-SK" altLang="sk-SK" dirty="0"/>
              <a:t>ide-</a:t>
            </a:r>
            <a:r>
              <a:rPr lang="sk-SK" altLang="sk-SK" b="1" dirty="0"/>
              <a:t>a </a:t>
            </a:r>
            <a:r>
              <a:rPr lang="uk-UA" altLang="sk-SK" b="1" dirty="0"/>
              <a:t> </a:t>
            </a:r>
            <a:r>
              <a:rPr lang="sk-SK" altLang="sk-SK" b="1" dirty="0"/>
              <a:t>	</a:t>
            </a:r>
            <a:r>
              <a:rPr lang="uk-UA" altLang="sk-SK" b="1" dirty="0"/>
              <a:t>ідея</a:t>
            </a:r>
            <a:r>
              <a:rPr lang="sk-SK" altLang="sk-SK" b="1" dirty="0"/>
              <a:t>			N </a:t>
            </a:r>
            <a:r>
              <a:rPr lang="sk-SK" altLang="sk-SK" dirty="0"/>
              <a:t>ide-</a:t>
            </a:r>
            <a:r>
              <a:rPr lang="sk-SK" altLang="sk-SK" b="1" dirty="0"/>
              <a:t>y</a:t>
            </a:r>
            <a:r>
              <a:rPr lang="uk-UA" altLang="sk-SK" b="1" dirty="0"/>
              <a:t>		ідеї</a:t>
            </a:r>
            <a:endParaRPr lang="sk-SK" altLang="sk-SK" b="1" dirty="0"/>
          </a:p>
          <a:p>
            <a:r>
              <a:rPr lang="sk-SK" altLang="sk-SK" b="1" dirty="0"/>
              <a:t>G </a:t>
            </a:r>
            <a:r>
              <a:rPr lang="sk-SK" altLang="sk-SK" dirty="0"/>
              <a:t>ide-</a:t>
            </a:r>
            <a:r>
              <a:rPr lang="sk-SK" altLang="sk-SK" b="1" dirty="0"/>
              <a:t>y </a:t>
            </a:r>
            <a:r>
              <a:rPr lang="uk-UA" altLang="sk-SK" b="1" dirty="0"/>
              <a:t> </a:t>
            </a:r>
            <a:r>
              <a:rPr lang="sk-SK" altLang="sk-SK" b="1" dirty="0"/>
              <a:t>	</a:t>
            </a:r>
            <a:r>
              <a:rPr lang="uk-UA" altLang="sk-SK" b="1" dirty="0"/>
              <a:t>ідеї</a:t>
            </a:r>
            <a:r>
              <a:rPr lang="sk-SK" altLang="sk-SK" b="1" dirty="0"/>
              <a:t>			G </a:t>
            </a:r>
            <a:r>
              <a:rPr lang="sk-SK" altLang="sk-SK" dirty="0">
                <a:solidFill>
                  <a:srgbClr val="00B050"/>
                </a:solidFill>
              </a:rPr>
              <a:t>ide-</a:t>
            </a:r>
            <a:r>
              <a:rPr lang="sk-SK" altLang="sk-SK" b="1" dirty="0">
                <a:solidFill>
                  <a:srgbClr val="00B050"/>
                </a:solidFill>
              </a:rPr>
              <a:t>í</a:t>
            </a:r>
            <a:r>
              <a:rPr lang="uk-UA" altLang="sk-SK" b="1" dirty="0">
                <a:solidFill>
                  <a:srgbClr val="00B050"/>
                </a:solidFill>
              </a:rPr>
              <a:t>		</a:t>
            </a:r>
            <a:r>
              <a:rPr lang="uk-UA" altLang="sk-SK" b="1" dirty="0" err="1"/>
              <a:t>їдей</a:t>
            </a:r>
            <a:endParaRPr lang="sk-SK" altLang="sk-SK" b="1" dirty="0"/>
          </a:p>
          <a:p>
            <a:r>
              <a:rPr lang="sk-SK" altLang="sk-SK" b="1" dirty="0"/>
              <a:t>D </a:t>
            </a:r>
            <a:r>
              <a:rPr lang="sk-SK" altLang="sk-SK" dirty="0">
                <a:solidFill>
                  <a:srgbClr val="00B050"/>
                </a:solidFill>
              </a:rPr>
              <a:t>ide-</a:t>
            </a:r>
            <a:r>
              <a:rPr lang="sk-SK" altLang="sk-SK" b="1" dirty="0">
                <a:solidFill>
                  <a:srgbClr val="00B050"/>
                </a:solidFill>
              </a:rPr>
              <a:t>i</a:t>
            </a:r>
            <a:r>
              <a:rPr lang="sk-SK" altLang="sk-SK" b="1" dirty="0"/>
              <a:t> </a:t>
            </a:r>
            <a:r>
              <a:rPr lang="uk-UA" altLang="sk-SK" b="1" dirty="0"/>
              <a:t>  </a:t>
            </a:r>
            <a:r>
              <a:rPr lang="sk-SK" altLang="sk-SK" b="1" dirty="0"/>
              <a:t>	</a:t>
            </a:r>
            <a:r>
              <a:rPr lang="uk-UA" altLang="sk-SK" b="1" dirty="0"/>
              <a:t>ідеї</a:t>
            </a:r>
            <a:r>
              <a:rPr lang="sk-SK" altLang="sk-SK" b="1" dirty="0"/>
              <a:t>			D </a:t>
            </a:r>
            <a:r>
              <a:rPr lang="sk-SK" altLang="sk-SK" dirty="0"/>
              <a:t>ide-</a:t>
            </a:r>
            <a:r>
              <a:rPr lang="sk-SK" altLang="sk-SK" b="1" dirty="0"/>
              <a:t>ám</a:t>
            </a:r>
            <a:r>
              <a:rPr lang="uk-UA" altLang="sk-SK" b="1" dirty="0"/>
              <a:t>		ідеям</a:t>
            </a:r>
            <a:endParaRPr lang="sk-SK" altLang="sk-SK" b="1" dirty="0"/>
          </a:p>
          <a:p>
            <a:r>
              <a:rPr lang="sk-SK" altLang="sk-SK" b="1" dirty="0"/>
              <a:t>A </a:t>
            </a:r>
            <a:r>
              <a:rPr lang="sk-SK" altLang="sk-SK" dirty="0"/>
              <a:t>ide-</a:t>
            </a:r>
            <a:r>
              <a:rPr lang="sk-SK" altLang="sk-SK" b="1" dirty="0"/>
              <a:t>u 	</a:t>
            </a:r>
            <a:r>
              <a:rPr lang="uk-UA" altLang="sk-SK" b="1" dirty="0"/>
              <a:t>ідею</a:t>
            </a:r>
            <a:r>
              <a:rPr lang="sk-SK" altLang="sk-SK" b="1" dirty="0"/>
              <a:t>			A </a:t>
            </a:r>
            <a:r>
              <a:rPr lang="sk-SK" altLang="sk-SK" dirty="0"/>
              <a:t>ide-</a:t>
            </a:r>
            <a:r>
              <a:rPr lang="sk-SK" altLang="sk-SK" b="1" dirty="0"/>
              <a:t>y</a:t>
            </a:r>
            <a:r>
              <a:rPr lang="uk-UA" altLang="sk-SK" b="1" dirty="0"/>
              <a:t>		ідеї</a:t>
            </a:r>
            <a:endParaRPr lang="sk-SK" altLang="sk-SK" b="1" dirty="0"/>
          </a:p>
          <a:p>
            <a:r>
              <a:rPr lang="sk-SK" altLang="sk-SK" b="1" dirty="0"/>
              <a:t>L </a:t>
            </a:r>
            <a:r>
              <a:rPr lang="sk-SK" altLang="sk-SK" dirty="0"/>
              <a:t>(o) </a:t>
            </a:r>
            <a:r>
              <a:rPr lang="sk-SK" altLang="sk-SK" dirty="0">
                <a:solidFill>
                  <a:srgbClr val="00B050"/>
                </a:solidFill>
              </a:rPr>
              <a:t>ide-</a:t>
            </a:r>
            <a:r>
              <a:rPr lang="sk-SK" altLang="sk-SK" b="1" dirty="0">
                <a:solidFill>
                  <a:srgbClr val="00B050"/>
                </a:solidFill>
              </a:rPr>
              <a:t>i</a:t>
            </a:r>
            <a:r>
              <a:rPr lang="sk-SK" altLang="sk-SK" b="1" dirty="0"/>
              <a:t> 	</a:t>
            </a:r>
            <a:r>
              <a:rPr lang="uk-UA" altLang="sk-SK" b="1" dirty="0"/>
              <a:t>ідеї</a:t>
            </a:r>
            <a:r>
              <a:rPr lang="sk-SK" altLang="sk-SK" b="1" dirty="0"/>
              <a:t>			L </a:t>
            </a:r>
            <a:r>
              <a:rPr lang="sk-SK" altLang="sk-SK" dirty="0"/>
              <a:t>(o) ide-</a:t>
            </a:r>
            <a:r>
              <a:rPr lang="sk-SK" altLang="sk-SK" b="1" dirty="0"/>
              <a:t>ách</a:t>
            </a:r>
            <a:r>
              <a:rPr lang="uk-UA" altLang="sk-SK" b="1" dirty="0"/>
              <a:t>		ідеях</a:t>
            </a:r>
            <a:endParaRPr lang="sk-SK" altLang="sk-SK" b="1" dirty="0"/>
          </a:p>
          <a:p>
            <a:r>
              <a:rPr lang="sk-SK" altLang="sk-SK" b="1" dirty="0"/>
              <a:t>I </a:t>
            </a:r>
            <a:r>
              <a:rPr lang="sk-SK" altLang="sk-SK" dirty="0"/>
              <a:t>ide-</a:t>
            </a:r>
            <a:r>
              <a:rPr lang="sk-SK" altLang="sk-SK" b="1" dirty="0" err="1"/>
              <a:t>ou</a:t>
            </a:r>
            <a:r>
              <a:rPr lang="sk-SK" altLang="sk-SK" b="1" dirty="0"/>
              <a:t> </a:t>
            </a:r>
            <a:r>
              <a:rPr lang="uk-UA" altLang="sk-SK" b="1" dirty="0"/>
              <a:t> </a:t>
            </a:r>
            <a:r>
              <a:rPr lang="sk-SK" altLang="sk-SK" b="1" dirty="0"/>
              <a:t>	</a:t>
            </a:r>
            <a:r>
              <a:rPr lang="uk-UA" altLang="sk-SK" b="1" dirty="0"/>
              <a:t>ідеєю</a:t>
            </a:r>
            <a:r>
              <a:rPr lang="sk-SK" altLang="sk-SK" b="1" dirty="0"/>
              <a:t>			I </a:t>
            </a:r>
            <a:r>
              <a:rPr lang="sk-SK" altLang="sk-SK" dirty="0"/>
              <a:t>ide-</a:t>
            </a:r>
            <a:r>
              <a:rPr lang="sk-SK" altLang="sk-SK" b="1" dirty="0"/>
              <a:t>ami</a:t>
            </a:r>
            <a:r>
              <a:rPr lang="uk-UA" altLang="sk-SK" b="1" dirty="0"/>
              <a:t>		ідеями</a:t>
            </a:r>
            <a:endParaRPr lang="sk-SK" altLang="sk-SK" b="1" dirty="0"/>
          </a:p>
          <a:p>
            <a:endParaRPr lang="sk-SK" altLang="sk-SK" b="1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6716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Doplňte tvary slov do viet tak, ako si myslíte, že sú správne.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Páčia sa mi </a:t>
            </a:r>
            <a:r>
              <a:rPr lang="sk-SK" i="1" dirty="0">
                <a:solidFill>
                  <a:srgbClr val="00B050"/>
                </a:solidFill>
              </a:rPr>
              <a:t>orchidea</a:t>
            </a:r>
            <a:r>
              <a:rPr lang="sk-SK" dirty="0"/>
              <a:t>.</a:t>
            </a:r>
          </a:p>
          <a:p>
            <a:r>
              <a:rPr lang="sk-SK" dirty="0"/>
              <a:t>Vyhrali gymnastky z</a:t>
            </a:r>
            <a:r>
              <a:rPr lang="sk-SK" i="1" dirty="0">
                <a:solidFill>
                  <a:srgbClr val="00B050"/>
                </a:solidFill>
              </a:rPr>
              <a:t> Južná Kórea.</a:t>
            </a:r>
          </a:p>
          <a:p>
            <a:r>
              <a:rPr lang="sk-SK" dirty="0"/>
              <a:t>Už dlho nemám informácie o svojej kamarátke </a:t>
            </a:r>
            <a:r>
              <a:rPr lang="sk-SK" i="1" dirty="0">
                <a:solidFill>
                  <a:srgbClr val="00B050"/>
                </a:solidFill>
              </a:rPr>
              <a:t>Andrea</a:t>
            </a:r>
            <a:r>
              <a:rPr lang="sk-SK" dirty="0"/>
              <a:t>.</a:t>
            </a:r>
          </a:p>
          <a:p>
            <a:r>
              <a:rPr lang="sk-SK" dirty="0"/>
              <a:t>Žije vo svojom vnútornom svete </a:t>
            </a:r>
            <a:r>
              <a:rPr lang="sk-SK" i="1" dirty="0">
                <a:solidFill>
                  <a:srgbClr val="00B050"/>
                </a:solidFill>
              </a:rPr>
              <a:t>idea.</a:t>
            </a:r>
            <a:r>
              <a:rPr lang="sk-SK" dirty="0"/>
              <a:t> </a:t>
            </a:r>
          </a:p>
          <a:p>
            <a:endParaRPr lang="sk-SK" dirty="0"/>
          </a:p>
          <a:p>
            <a:r>
              <a:rPr lang="sk-SK" dirty="0"/>
              <a:t>Čo majú spoločné slová vyznačené zelenou farbou?</a:t>
            </a:r>
          </a:p>
        </p:txBody>
      </p:sp>
    </p:spTree>
    <p:extLst>
      <p:ext uri="{BB962C8B-B14F-4D97-AF65-F5344CB8AC3E}">
        <p14:creationId xmlns:p14="http://schemas.microsoft.com/office/powerpoint/2010/main" val="202093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Riešenie úvodnej otázky: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altLang="sk-SK" b="1" dirty="0"/>
              <a:t>SG 					PL</a:t>
            </a:r>
          </a:p>
          <a:p>
            <a:r>
              <a:rPr lang="sk-SK" altLang="sk-SK" b="1" dirty="0"/>
              <a:t>N </a:t>
            </a:r>
            <a:r>
              <a:rPr lang="sk-SK" altLang="sk-SK" dirty="0"/>
              <a:t>ide-</a:t>
            </a:r>
            <a:r>
              <a:rPr lang="sk-SK" altLang="sk-SK" b="1" dirty="0"/>
              <a:t>a 				N </a:t>
            </a:r>
            <a:r>
              <a:rPr lang="sk-SK" altLang="sk-SK" dirty="0"/>
              <a:t>ide-</a:t>
            </a:r>
            <a:r>
              <a:rPr lang="sk-SK" altLang="sk-SK" b="1" dirty="0"/>
              <a:t>y </a:t>
            </a:r>
            <a:r>
              <a:rPr lang="sk-SK" altLang="sk-SK" b="1" dirty="0">
                <a:solidFill>
                  <a:srgbClr val="00B050"/>
                </a:solidFill>
              </a:rPr>
              <a:t>orchidey</a:t>
            </a:r>
          </a:p>
          <a:p>
            <a:r>
              <a:rPr lang="sk-SK" altLang="sk-SK" b="1" dirty="0"/>
              <a:t>G </a:t>
            </a:r>
            <a:r>
              <a:rPr lang="sk-SK" altLang="sk-SK" dirty="0"/>
              <a:t>ide-</a:t>
            </a:r>
            <a:r>
              <a:rPr lang="sk-SK" altLang="sk-SK" b="1" dirty="0"/>
              <a:t>y 				G </a:t>
            </a:r>
            <a:r>
              <a:rPr lang="sk-SK" altLang="sk-SK" b="1" dirty="0">
                <a:solidFill>
                  <a:srgbClr val="00B050"/>
                </a:solidFill>
              </a:rPr>
              <a:t>ide-í</a:t>
            </a:r>
          </a:p>
          <a:p>
            <a:r>
              <a:rPr lang="sk-SK" altLang="sk-SK" b="1" dirty="0"/>
              <a:t>D </a:t>
            </a:r>
            <a:r>
              <a:rPr lang="sk-SK" altLang="sk-SK" dirty="0"/>
              <a:t>ide-</a:t>
            </a:r>
            <a:r>
              <a:rPr lang="sk-SK" altLang="sk-SK" b="1" dirty="0"/>
              <a:t>i 				D </a:t>
            </a:r>
            <a:r>
              <a:rPr lang="sk-SK" altLang="sk-SK" dirty="0"/>
              <a:t>ide-</a:t>
            </a:r>
            <a:r>
              <a:rPr lang="sk-SK" altLang="sk-SK" b="1" dirty="0" err="1"/>
              <a:t>ám</a:t>
            </a:r>
            <a:endParaRPr lang="sk-SK" altLang="sk-SK" b="1" dirty="0"/>
          </a:p>
          <a:p>
            <a:r>
              <a:rPr lang="sk-SK" altLang="sk-SK" b="1" dirty="0"/>
              <a:t>A </a:t>
            </a:r>
            <a:r>
              <a:rPr lang="sk-SK" altLang="sk-SK" dirty="0"/>
              <a:t>ide-</a:t>
            </a:r>
            <a:r>
              <a:rPr lang="sk-SK" altLang="sk-SK" b="1" dirty="0"/>
              <a:t>u 				A </a:t>
            </a:r>
            <a:r>
              <a:rPr lang="sk-SK" altLang="sk-SK" dirty="0"/>
              <a:t>ide-</a:t>
            </a:r>
            <a:r>
              <a:rPr lang="sk-SK" altLang="sk-SK" b="1" dirty="0"/>
              <a:t>y</a:t>
            </a:r>
          </a:p>
          <a:p>
            <a:r>
              <a:rPr lang="sk-SK" altLang="sk-SK" b="1" dirty="0"/>
              <a:t>L </a:t>
            </a:r>
            <a:r>
              <a:rPr lang="sk-SK" altLang="sk-SK" dirty="0"/>
              <a:t>(o) </a:t>
            </a:r>
            <a:r>
              <a:rPr lang="sk-SK" altLang="sk-SK" dirty="0">
                <a:solidFill>
                  <a:srgbClr val="00B050"/>
                </a:solidFill>
              </a:rPr>
              <a:t>ide-</a:t>
            </a:r>
            <a:r>
              <a:rPr lang="sk-SK" altLang="sk-SK" b="1" dirty="0">
                <a:solidFill>
                  <a:srgbClr val="00B050"/>
                </a:solidFill>
              </a:rPr>
              <a:t>i</a:t>
            </a:r>
            <a:r>
              <a:rPr lang="sk-SK" altLang="sk-SK" b="1" dirty="0"/>
              <a:t> </a:t>
            </a:r>
            <a:r>
              <a:rPr lang="sk-SK" altLang="sk-SK" b="1" dirty="0">
                <a:solidFill>
                  <a:srgbClr val="00B050"/>
                </a:solidFill>
              </a:rPr>
              <a:t>v Kórei, o Andrei</a:t>
            </a:r>
            <a:r>
              <a:rPr lang="sk-SK" altLang="sk-SK" b="1" dirty="0"/>
              <a:t>	L </a:t>
            </a:r>
            <a:r>
              <a:rPr lang="sk-SK" altLang="sk-SK" dirty="0"/>
              <a:t>(o) ide-</a:t>
            </a:r>
            <a:r>
              <a:rPr lang="sk-SK" altLang="sk-SK" b="1" dirty="0"/>
              <a:t>ách</a:t>
            </a:r>
          </a:p>
          <a:p>
            <a:r>
              <a:rPr lang="sk-SK" altLang="sk-SK" b="1" dirty="0"/>
              <a:t>I </a:t>
            </a:r>
            <a:r>
              <a:rPr lang="sk-SK" altLang="sk-SK" dirty="0"/>
              <a:t>ide-</a:t>
            </a:r>
            <a:r>
              <a:rPr lang="sk-SK" altLang="sk-SK" b="1" dirty="0" err="1"/>
              <a:t>ou</a:t>
            </a:r>
            <a:r>
              <a:rPr lang="sk-SK" altLang="sk-SK" b="1" dirty="0"/>
              <a:t> 				I </a:t>
            </a:r>
            <a:r>
              <a:rPr lang="sk-SK" altLang="sk-SK" dirty="0"/>
              <a:t>ide-</a:t>
            </a:r>
            <a:r>
              <a:rPr lang="sk-SK" altLang="sk-SK" b="1" dirty="0" err="1"/>
              <a:t>ami</a:t>
            </a:r>
            <a:endParaRPr lang="sk-SK" altLang="sk-SK" b="1" dirty="0"/>
          </a:p>
          <a:p>
            <a:endParaRPr lang="sk-SK" altLang="sk-SK" b="1" dirty="0"/>
          </a:p>
          <a:p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8069317" y="467398"/>
            <a:ext cx="40307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Páčia sa mi </a:t>
            </a:r>
            <a:r>
              <a:rPr lang="sk-SK" i="1" dirty="0">
                <a:solidFill>
                  <a:srgbClr val="00B050"/>
                </a:solidFill>
              </a:rPr>
              <a:t>orchidea</a:t>
            </a:r>
            <a:r>
              <a:rPr lang="sk-SK" dirty="0"/>
              <a:t>.</a:t>
            </a:r>
          </a:p>
          <a:p>
            <a:r>
              <a:rPr lang="sk-SK" dirty="0" err="1"/>
              <a:t>Ekoaktivisti</a:t>
            </a:r>
            <a:r>
              <a:rPr lang="sk-SK" dirty="0"/>
              <a:t> </a:t>
            </a:r>
            <a:r>
              <a:rPr lang="sk-SK" i="1" dirty="0">
                <a:solidFill>
                  <a:srgbClr val="00B050"/>
                </a:solidFill>
              </a:rPr>
              <a:t>v Južná Kórea</a:t>
            </a:r>
            <a:r>
              <a:rPr lang="sk-SK" dirty="0">
                <a:solidFill>
                  <a:srgbClr val="00B050"/>
                </a:solidFill>
              </a:rPr>
              <a:t> </a:t>
            </a:r>
            <a:r>
              <a:rPr lang="sk-SK" dirty="0"/>
              <a:t>žiadajú zastaviť dovoz morských produktov z Japonska.</a:t>
            </a:r>
          </a:p>
          <a:p>
            <a:r>
              <a:rPr lang="sk-SK" dirty="0"/>
              <a:t>Už dlho nemám informácie o svojej kamarátke </a:t>
            </a:r>
            <a:r>
              <a:rPr lang="sk-SK" i="1" dirty="0">
                <a:solidFill>
                  <a:srgbClr val="00B050"/>
                </a:solidFill>
              </a:rPr>
              <a:t>Andrea</a:t>
            </a:r>
            <a:r>
              <a:rPr lang="sk-SK" dirty="0"/>
              <a:t>.</a:t>
            </a:r>
          </a:p>
          <a:p>
            <a:r>
              <a:rPr lang="sk-SK" dirty="0"/>
              <a:t>Melancholik žije vo svojom vnútornom svete </a:t>
            </a:r>
            <a:r>
              <a:rPr lang="sk-SK" i="1" dirty="0">
                <a:solidFill>
                  <a:srgbClr val="00B050"/>
                </a:solidFill>
              </a:rPr>
              <a:t>idea.</a:t>
            </a:r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732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Porozmýšľajte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Skloňuje sa podľa vzoru </a:t>
            </a:r>
            <a:r>
              <a:rPr lang="sk-SK" i="1" dirty="0"/>
              <a:t>idea</a:t>
            </a:r>
            <a:r>
              <a:rPr lang="sk-SK" dirty="0"/>
              <a:t> aj slovo </a:t>
            </a:r>
            <a:r>
              <a:rPr lang="sk-SK" i="1" dirty="0"/>
              <a:t>Nikaragua</a:t>
            </a:r>
            <a:r>
              <a:rPr lang="sk-SK" dirty="0"/>
              <a:t>? </a:t>
            </a:r>
          </a:p>
          <a:p>
            <a:endParaRPr lang="sk-SK" dirty="0"/>
          </a:p>
          <a:p>
            <a:r>
              <a:rPr lang="sk-SK" sz="2400" b="1" dirty="0"/>
              <a:t>Kávu, ktorú nedávno v kaviarni začali ponúkať, vypestovali v</a:t>
            </a:r>
            <a:r>
              <a:rPr lang="sk-SK" sz="2400" b="1" i="1" dirty="0">
                <a:solidFill>
                  <a:srgbClr val="0070C0"/>
                </a:solidFill>
              </a:rPr>
              <a:t> Nikaragua.</a:t>
            </a:r>
            <a:endParaRPr lang="sk-SK" sz="2400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68" y="1219994"/>
            <a:ext cx="1190625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6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Odpoveď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1082251" cy="4351338"/>
          </a:xfrm>
        </p:spPr>
        <p:txBody>
          <a:bodyPr/>
          <a:lstStyle/>
          <a:p>
            <a:r>
              <a:rPr lang="sk-SK" dirty="0"/>
              <a:t>slovo je cudzieho pôvodu, je feminínum,</a:t>
            </a:r>
          </a:p>
          <a:p>
            <a:r>
              <a:rPr lang="sk-SK" dirty="0"/>
              <a:t>ale končí sa na –</a:t>
            </a:r>
            <a:r>
              <a:rPr lang="sk-SK" b="1" i="1" dirty="0" err="1">
                <a:solidFill>
                  <a:srgbClr val="0070C0"/>
                </a:solidFill>
              </a:rPr>
              <a:t>ua</a:t>
            </a:r>
            <a:r>
              <a:rPr lang="sk-SK" dirty="0"/>
              <a:t>, nie –</a:t>
            </a:r>
            <a:r>
              <a:rPr lang="sk-SK" i="1" dirty="0" err="1"/>
              <a:t>ea</a:t>
            </a:r>
            <a:endParaRPr lang="sk-SK" i="1" dirty="0"/>
          </a:p>
          <a:p>
            <a:r>
              <a:rPr lang="sk-SK" dirty="0"/>
              <a:t>preto sa neskloňuje podľa vzoru </a:t>
            </a:r>
            <a:r>
              <a:rPr lang="sk-SK" i="1" dirty="0">
                <a:solidFill>
                  <a:srgbClr val="0070C0"/>
                </a:solidFill>
              </a:rPr>
              <a:t>idea</a:t>
            </a:r>
            <a:r>
              <a:rPr lang="sk-SK" dirty="0"/>
              <a:t>, ale </a:t>
            </a:r>
            <a:r>
              <a:rPr lang="sk-SK" i="1" dirty="0">
                <a:solidFill>
                  <a:srgbClr val="0070C0"/>
                </a:solidFill>
              </a:rPr>
              <a:t>žena</a:t>
            </a:r>
          </a:p>
          <a:p>
            <a:endParaRPr lang="sk-SK" i="1" dirty="0">
              <a:solidFill>
                <a:srgbClr val="0070C0"/>
              </a:solidFill>
            </a:endParaRPr>
          </a:p>
          <a:p>
            <a:r>
              <a:rPr lang="sk-SK" sz="2400" b="1" dirty="0"/>
              <a:t>Kávu, ktorú nedávno v kaviarni začali ponúkať, vypestovali v</a:t>
            </a:r>
            <a:r>
              <a:rPr lang="sk-SK" sz="2400" b="1" i="1" dirty="0">
                <a:solidFill>
                  <a:srgbClr val="0070C0"/>
                </a:solidFill>
              </a:rPr>
              <a:t> Nikarague</a:t>
            </a:r>
            <a:r>
              <a:rPr lang="sk-SK" sz="2400" b="1" i="1" dirty="0"/>
              <a:t> </a:t>
            </a:r>
            <a:r>
              <a:rPr lang="sk-SK" sz="2400" dirty="0"/>
              <a:t>(ako </a:t>
            </a:r>
            <a:r>
              <a:rPr lang="sk-SK" sz="2400" b="1" i="1" dirty="0">
                <a:solidFill>
                  <a:srgbClr val="0070C0"/>
                </a:solidFill>
              </a:rPr>
              <a:t>žene</a:t>
            </a:r>
            <a:r>
              <a:rPr lang="sk-SK" sz="2400" dirty="0"/>
              <a:t>). </a:t>
            </a:r>
            <a:r>
              <a:rPr lang="sk-SK" sz="2400" b="1" dirty="0"/>
              <a:t> </a:t>
            </a:r>
            <a:endParaRPr lang="sk-SK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66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0189" y="479438"/>
            <a:ext cx="10515600" cy="1325563"/>
          </a:xfrm>
        </p:spPr>
        <p:txBody>
          <a:bodyPr>
            <a:normAutofit/>
          </a:bodyPr>
          <a:lstStyle/>
          <a:p>
            <a:r>
              <a:rPr lang="sk-SK" altLang="sk-SK" sz="3200" dirty="0"/>
              <a:t>Bonusová úloha</a:t>
            </a:r>
            <a:br>
              <a:rPr lang="sk-SK" altLang="sk-SK" sz="3200" dirty="0"/>
            </a:br>
            <a:r>
              <a:rPr lang="sk-SK" altLang="sk-SK" sz="3200" dirty="0"/>
              <a:t>s trochou exotiky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k-SK" sz="2400" dirty="0"/>
              <a:t>Papua Nová Guinea je krajina nachádzajúca sa v časti Tichého oceánu, v oblasti zvanej Melanézia </a:t>
            </a:r>
          </a:p>
          <a:p>
            <a:r>
              <a:rPr lang="sk-SK" altLang="sk-SK" sz="2400" dirty="0"/>
              <a:t>Ako názov krajiny použijeme v slovenčine?</a:t>
            </a:r>
          </a:p>
          <a:p>
            <a:pPr lvl="1"/>
            <a:endParaRPr lang="sk-SK" altLang="sk-SK" sz="2000" dirty="0"/>
          </a:p>
          <a:p>
            <a:pPr lvl="1"/>
            <a:endParaRPr lang="sk-SK" altLang="sk-SK" sz="2000" dirty="0"/>
          </a:p>
          <a:p>
            <a:pPr lvl="1"/>
            <a:endParaRPr lang="sk-SK" altLang="sk-SK" sz="2000" dirty="0"/>
          </a:p>
          <a:p>
            <a:pPr lvl="1"/>
            <a:r>
              <a:rPr lang="sk-SK" altLang="sk-SK" sz="2800" dirty="0"/>
              <a:t>život domorodcov v </a:t>
            </a:r>
            <a:r>
              <a:rPr lang="sk-SK" altLang="sk-SK" sz="2800" i="1" dirty="0"/>
              <a:t>Papua Nová Guinea</a:t>
            </a:r>
            <a:endParaRPr lang="sk-SK" altLang="sk-SK" sz="2800" dirty="0"/>
          </a:p>
        </p:txBody>
      </p:sp>
      <p:pic>
        <p:nvPicPr>
          <p:cNvPr id="105479" name="Picture 7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4954" y="4437823"/>
            <a:ext cx="2048049" cy="204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82" name="Picture 10" descr="imag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258" y="4501296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291" y="2226352"/>
            <a:ext cx="3312420" cy="221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2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Riešenie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endParaRPr lang="sk-SK" altLang="sk-SK" sz="2800" dirty="0"/>
          </a:p>
          <a:p>
            <a:pPr marL="228600" lvl="1">
              <a:spcBef>
                <a:spcPts val="1000"/>
              </a:spcBef>
            </a:pPr>
            <a:endParaRPr lang="sk-SK" altLang="sk-SK" sz="2800" dirty="0"/>
          </a:p>
          <a:p>
            <a:pPr marL="228600" lvl="1">
              <a:spcBef>
                <a:spcPts val="1000"/>
              </a:spcBef>
            </a:pPr>
            <a:endParaRPr lang="sk-SK" altLang="sk-SK" sz="2800" dirty="0"/>
          </a:p>
          <a:p>
            <a:pPr marL="228600" lvl="1">
              <a:spcBef>
                <a:spcPts val="1000"/>
              </a:spcBef>
            </a:pPr>
            <a:endParaRPr lang="sk-SK" altLang="sk-SK" sz="2800" dirty="0"/>
          </a:p>
          <a:p>
            <a:pPr marL="0" lvl="1" indent="0">
              <a:spcBef>
                <a:spcPts val="1000"/>
              </a:spcBef>
              <a:buNone/>
            </a:pPr>
            <a:r>
              <a:rPr lang="sk-SK" altLang="sk-SK" sz="4400" dirty="0"/>
              <a:t>	život domorodcov v </a:t>
            </a:r>
            <a:r>
              <a:rPr lang="sk-SK" altLang="sk-SK" sz="4400" i="1" dirty="0"/>
              <a:t>Pap</a:t>
            </a:r>
            <a:r>
              <a:rPr lang="sk-SK" altLang="sk-SK" sz="4400" b="1" i="1" dirty="0"/>
              <a:t>ue</a:t>
            </a:r>
            <a:r>
              <a:rPr lang="sk-SK" altLang="sk-SK" sz="4400" i="1" dirty="0"/>
              <a:t> Nov</a:t>
            </a:r>
            <a:r>
              <a:rPr lang="sk-SK" altLang="sk-SK" sz="4400" b="1" i="1" dirty="0"/>
              <a:t>ej</a:t>
            </a:r>
            <a:r>
              <a:rPr lang="sk-SK" altLang="sk-SK" sz="4400" i="1" dirty="0"/>
              <a:t> Guin</a:t>
            </a:r>
            <a:r>
              <a:rPr lang="sk-SK" altLang="sk-SK" sz="4400" b="1" i="1" dirty="0"/>
              <a:t>ei</a:t>
            </a:r>
            <a:endParaRPr lang="sk-SK" altLang="sk-SK" sz="4400" b="1" dirty="0"/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6299662" y="4529727"/>
            <a:ext cx="192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zakončenie na -</a:t>
            </a:r>
            <a:r>
              <a:rPr lang="sk-SK" dirty="0" err="1"/>
              <a:t>ua</a:t>
            </a:r>
            <a:r>
              <a:rPr lang="sk-SK" dirty="0"/>
              <a:t>, vzor žena, </a:t>
            </a:r>
            <a:r>
              <a:rPr lang="sk-SK" dirty="0">
                <a:solidFill>
                  <a:srgbClr val="0070C0"/>
                </a:solidFill>
              </a:rPr>
              <a:t>žene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9418321" y="4529726"/>
            <a:ext cx="201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zakončenie na -</a:t>
            </a:r>
            <a:r>
              <a:rPr lang="sk-SK" dirty="0" err="1"/>
              <a:t>ea</a:t>
            </a:r>
            <a:r>
              <a:rPr lang="sk-SK" dirty="0"/>
              <a:t>, vzor idea, </a:t>
            </a:r>
            <a:r>
              <a:rPr lang="sk-SK" dirty="0">
                <a:solidFill>
                  <a:srgbClr val="0070C0"/>
                </a:solidFill>
              </a:rPr>
              <a:t>v idei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7783484" y="3276190"/>
            <a:ext cx="201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prídavné meno, vzor pekná, </a:t>
            </a:r>
            <a:r>
              <a:rPr lang="sk-SK" dirty="0">
                <a:solidFill>
                  <a:srgbClr val="0070C0"/>
                </a:solidFill>
              </a:rPr>
              <a:t>peknej</a:t>
            </a:r>
          </a:p>
        </p:txBody>
      </p:sp>
    </p:spTree>
    <p:extLst>
      <p:ext uri="{BB962C8B-B14F-4D97-AF65-F5344CB8AC3E}">
        <p14:creationId xmlns:p14="http://schemas.microsoft.com/office/powerpoint/2010/main" val="146694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Skontrolujte si skloňovanie slova </a:t>
            </a:r>
            <a:r>
              <a:rPr lang="sk-SK" b="1" i="1" dirty="0"/>
              <a:t>Vinea</a:t>
            </a:r>
            <a:r>
              <a:rPr lang="sk-SK" b="1" dirty="0"/>
              <a:t>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N Vine-a</a:t>
            </a:r>
          </a:p>
          <a:p>
            <a:r>
              <a:rPr lang="sk-SK" dirty="0"/>
              <a:t>G Vine-y </a:t>
            </a:r>
          </a:p>
          <a:p>
            <a:r>
              <a:rPr lang="sk-SK" dirty="0"/>
              <a:t>D Vine-i</a:t>
            </a:r>
          </a:p>
          <a:p>
            <a:r>
              <a:rPr lang="sk-SK" dirty="0"/>
              <a:t>A Vine-u</a:t>
            </a:r>
          </a:p>
          <a:p>
            <a:r>
              <a:rPr lang="sk-SK" dirty="0"/>
              <a:t>L (o) Vine-i</a:t>
            </a:r>
          </a:p>
          <a:p>
            <a:r>
              <a:rPr lang="sk-SK" dirty="0"/>
              <a:t>I Vine-</a:t>
            </a:r>
            <a:r>
              <a:rPr lang="sk-SK" dirty="0" err="1"/>
              <a:t>ou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dirty="0"/>
              <a:t>N Vine-y </a:t>
            </a:r>
          </a:p>
          <a:p>
            <a:r>
              <a:rPr lang="sk-SK" dirty="0"/>
              <a:t>G Vine-í</a:t>
            </a:r>
          </a:p>
          <a:p>
            <a:r>
              <a:rPr lang="sk-SK" dirty="0"/>
              <a:t>D Vine-</a:t>
            </a:r>
            <a:r>
              <a:rPr lang="sk-SK" dirty="0" err="1"/>
              <a:t>ám</a:t>
            </a:r>
            <a:r>
              <a:rPr lang="sk-SK" dirty="0"/>
              <a:t> </a:t>
            </a:r>
          </a:p>
          <a:p>
            <a:r>
              <a:rPr lang="sk-SK" dirty="0"/>
              <a:t>A Vine-y</a:t>
            </a:r>
          </a:p>
          <a:p>
            <a:r>
              <a:rPr lang="sk-SK" dirty="0"/>
              <a:t>L(o) Vine-ách</a:t>
            </a:r>
          </a:p>
          <a:p>
            <a:r>
              <a:rPr lang="sk-SK" dirty="0"/>
              <a:t>I Vine-</a:t>
            </a:r>
            <a:r>
              <a:rPr lang="sk-SK" dirty="0" err="1"/>
              <a:t>ami</a:t>
            </a:r>
            <a:endParaRPr lang="sk-SK" dirty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9619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372</Words>
  <Application>Microsoft Office PowerPoint</Application>
  <PresentationFormat>Širokouhlá</PresentationFormat>
  <Paragraphs>128</Paragraphs>
  <Slides>18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Motív Office</vt:lpstr>
      <vt:lpstr>Prezentácia programu PowerPoint</vt:lpstr>
      <vt:lpstr>rozcvička</vt:lpstr>
      <vt:lpstr>Feminína podľa vzoru idea</vt:lpstr>
      <vt:lpstr>Prezentácia programu PowerPoint</vt:lpstr>
      <vt:lpstr>vinohrad</vt:lpstr>
      <vt:lpstr>Obľúbený nealkoholický nápoj na Slovensku sa volá Vinea</vt:lpstr>
      <vt:lpstr>Je podľa textu pravdivé tvrdenie, že </vt:lpstr>
      <vt:lpstr>Obľúbený nealkoholický nápoj na Slovensku sa volá Vinea</vt:lpstr>
      <vt:lpstr>Čo majú spoločné slová vyznačené zelenou farbou so slovom Vinea?</vt:lpstr>
      <vt:lpstr>Feminína cudzieho pôvodu na –ea sa skloňujú podľa vzoru idea</vt:lpstr>
      <vt:lpstr>Feminína cudzieho pôvodu na –ea sa skloňujú podľa vzoru idea</vt:lpstr>
      <vt:lpstr>Doplňte tvary slov do viet tak, ako si myslíte, že sú správne.</vt:lpstr>
      <vt:lpstr>Riešenie úvodnej otázky:</vt:lpstr>
      <vt:lpstr>Porozmýšľajte</vt:lpstr>
      <vt:lpstr>Odpoveď</vt:lpstr>
      <vt:lpstr>Bonusová úloha s trochou exotiky</vt:lpstr>
      <vt:lpstr>Riešenie</vt:lpstr>
      <vt:lpstr>Skontrolujte si skloňovanie slova Vinea.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Vinea</dc:title>
  <dc:creator>user</dc:creator>
  <cp:lastModifiedBy>Kesselová Jana</cp:lastModifiedBy>
  <cp:revision>25</cp:revision>
  <cp:lastPrinted>2025-04-12T16:24:01Z</cp:lastPrinted>
  <dcterms:created xsi:type="dcterms:W3CDTF">2019-04-02T13:51:32Z</dcterms:created>
  <dcterms:modified xsi:type="dcterms:W3CDTF">2025-04-12T16:32:03Z</dcterms:modified>
</cp:coreProperties>
</file>