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62" r:id="rId4"/>
    <p:sldId id="264" r:id="rId5"/>
    <p:sldId id="263" r:id="rId6"/>
    <p:sldId id="265" r:id="rId7"/>
    <p:sldId id="257" r:id="rId8"/>
    <p:sldId id="267" r:id="rId9"/>
    <p:sldId id="266" r:id="rId10"/>
    <p:sldId id="259" r:id="rId11"/>
    <p:sldId id="260" r:id="rId12"/>
    <p:sldId id="268" r:id="rId13"/>
    <p:sldId id="269" r:id="rId14"/>
  </p:sldIdLst>
  <p:sldSz cx="12192000" cy="6858000"/>
  <p:notesSz cx="6797675" cy="99282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4949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187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3802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619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553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083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2828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2329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8661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9065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892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FA388-C1CA-4648-8451-E6AE5B3001F1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C7DCC-9AD1-479D-989B-9396AE761C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7190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slovnik.juls.savba.sk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lovnik.juls.savba.sk/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207818"/>
            <a:ext cx="10515600" cy="6508865"/>
          </a:xfrm>
        </p:spPr>
        <p:txBody>
          <a:bodyPr>
            <a:normAutofit fontScale="70000" lnSpcReduction="20000"/>
          </a:bodyPr>
          <a:lstStyle/>
          <a:p>
            <a:r>
              <a:rPr lang="sk-SK" dirty="0"/>
              <a:t>z </a:t>
            </a:r>
            <a:r>
              <a:rPr lang="sk-SK" dirty="0" err="1"/>
              <a:t>Bratislav</a:t>
            </a:r>
            <a:r>
              <a:rPr lang="sk-SK" dirty="0"/>
              <a:t>_</a:t>
            </a:r>
          </a:p>
          <a:p>
            <a:r>
              <a:rPr lang="sk-SK" dirty="0"/>
              <a:t>v </a:t>
            </a:r>
            <a:r>
              <a:rPr lang="sk-SK" dirty="0" err="1"/>
              <a:t>nemocnic</a:t>
            </a:r>
            <a:r>
              <a:rPr lang="sk-SK" dirty="0"/>
              <a:t>_</a:t>
            </a:r>
          </a:p>
          <a:p>
            <a:r>
              <a:rPr lang="sk-SK" dirty="0"/>
              <a:t>z </a:t>
            </a:r>
            <a:r>
              <a:rPr lang="sk-SK" dirty="0" err="1"/>
              <a:t>tašk</a:t>
            </a:r>
            <a:r>
              <a:rPr lang="sk-SK" dirty="0"/>
              <a:t>_</a:t>
            </a:r>
          </a:p>
          <a:p>
            <a:r>
              <a:rPr lang="sk-SK" dirty="0" err="1"/>
              <a:t>knih</a:t>
            </a:r>
            <a:r>
              <a:rPr lang="sk-SK" dirty="0"/>
              <a:t>_</a:t>
            </a:r>
          </a:p>
          <a:p>
            <a:r>
              <a:rPr lang="sk-SK" dirty="0"/>
              <a:t>v </a:t>
            </a:r>
            <a:r>
              <a:rPr lang="sk-SK" dirty="0" err="1"/>
              <a:t>pivnic</a:t>
            </a:r>
            <a:r>
              <a:rPr lang="sk-SK" dirty="0"/>
              <a:t>_</a:t>
            </a:r>
          </a:p>
          <a:p>
            <a:r>
              <a:rPr lang="sk-SK" dirty="0" err="1"/>
              <a:t>ryb</a:t>
            </a:r>
            <a:r>
              <a:rPr lang="sk-SK" dirty="0"/>
              <a:t>_</a:t>
            </a:r>
          </a:p>
          <a:p>
            <a:r>
              <a:rPr lang="sk-SK" dirty="0"/>
              <a:t>o </a:t>
            </a:r>
            <a:r>
              <a:rPr lang="sk-SK" dirty="0" err="1"/>
              <a:t>ulic</a:t>
            </a:r>
            <a:r>
              <a:rPr lang="sk-SK" dirty="0"/>
              <a:t>_</a:t>
            </a:r>
          </a:p>
          <a:p>
            <a:r>
              <a:rPr lang="sk-SK" dirty="0"/>
              <a:t>nové ide_</a:t>
            </a:r>
          </a:p>
          <a:p>
            <a:r>
              <a:rPr lang="sk-SK" dirty="0"/>
              <a:t>v </a:t>
            </a:r>
            <a:r>
              <a:rPr lang="sk-SK" dirty="0" err="1"/>
              <a:t>Kóre</a:t>
            </a:r>
            <a:r>
              <a:rPr lang="sk-SK" dirty="0"/>
              <a:t>_</a:t>
            </a:r>
          </a:p>
          <a:p>
            <a:r>
              <a:rPr lang="sk-SK" dirty="0"/>
              <a:t>vrátiť sa z </a:t>
            </a:r>
            <a:r>
              <a:rPr lang="sk-SK" dirty="0" err="1"/>
              <a:t>Guine</a:t>
            </a:r>
            <a:r>
              <a:rPr lang="sk-SK" dirty="0"/>
              <a:t>_</a:t>
            </a:r>
          </a:p>
          <a:p>
            <a:r>
              <a:rPr lang="sk-SK" dirty="0"/>
              <a:t>moje </a:t>
            </a:r>
            <a:r>
              <a:rPr lang="sk-SK" dirty="0" err="1"/>
              <a:t>myšlienk</a:t>
            </a:r>
            <a:r>
              <a:rPr lang="sk-SK" dirty="0"/>
              <a:t>_</a:t>
            </a:r>
          </a:p>
          <a:p>
            <a:r>
              <a:rPr lang="sk-SK" dirty="0"/>
              <a:t>otec je v </a:t>
            </a:r>
            <a:r>
              <a:rPr lang="sk-SK" dirty="0" err="1"/>
              <a:t>nemocnic</a:t>
            </a:r>
            <a:r>
              <a:rPr lang="sk-SK" dirty="0"/>
              <a:t>_</a:t>
            </a:r>
          </a:p>
          <a:p>
            <a:r>
              <a:rPr lang="sk-SK" dirty="0"/>
              <a:t>otec sa vrátil z </a:t>
            </a:r>
            <a:r>
              <a:rPr lang="sk-SK" dirty="0" err="1"/>
              <a:t>nemocnic</a:t>
            </a:r>
            <a:r>
              <a:rPr lang="sk-SK" dirty="0"/>
              <a:t>_</a:t>
            </a:r>
          </a:p>
          <a:p>
            <a:r>
              <a:rPr lang="sk-SK" dirty="0"/>
              <a:t>idem k </a:t>
            </a:r>
            <a:r>
              <a:rPr lang="sk-SK" dirty="0" err="1"/>
              <a:t>Andre</a:t>
            </a:r>
            <a:r>
              <a:rPr lang="sk-SK" dirty="0"/>
              <a:t>_</a:t>
            </a:r>
          </a:p>
          <a:p>
            <a:r>
              <a:rPr lang="sk-SK" dirty="0"/>
              <a:t>bol som u </a:t>
            </a:r>
            <a:r>
              <a:rPr lang="sk-SK" dirty="0" err="1"/>
              <a:t>Andre</a:t>
            </a:r>
            <a:r>
              <a:rPr lang="sk-SK" dirty="0"/>
              <a:t>_</a:t>
            </a:r>
          </a:p>
          <a:p>
            <a:r>
              <a:rPr lang="sk-SK" dirty="0"/>
              <a:t>máš </a:t>
            </a:r>
            <a:r>
              <a:rPr lang="sk-SK" dirty="0" err="1"/>
              <a:t>otázk</a:t>
            </a:r>
            <a:r>
              <a:rPr lang="sk-SK" dirty="0"/>
              <a:t>_</a:t>
            </a:r>
          </a:p>
          <a:p>
            <a:r>
              <a:rPr lang="sk-SK" dirty="0"/>
              <a:t>robiť chyb_</a:t>
            </a:r>
          </a:p>
          <a:p>
            <a:r>
              <a:rPr lang="sk-SK" dirty="0"/>
              <a:t>dostať </a:t>
            </a:r>
            <a:r>
              <a:rPr lang="sk-SK" dirty="0" err="1"/>
              <a:t>pokut</a:t>
            </a:r>
            <a:r>
              <a:rPr lang="sk-SK" dirty="0"/>
              <a:t>_</a:t>
            </a:r>
          </a:p>
          <a:p>
            <a:r>
              <a:rPr lang="sk-SK" dirty="0"/>
              <a:t>zo športovej </a:t>
            </a:r>
            <a:r>
              <a:rPr lang="sk-SK" dirty="0" err="1"/>
              <a:t>hal</a:t>
            </a:r>
            <a:r>
              <a:rPr lang="sk-SK" dirty="0"/>
              <a:t>_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56290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Vzor </a:t>
            </a:r>
            <a:r>
              <a:rPr lang="sk-SK" i="1" dirty="0" smtClean="0"/>
              <a:t>situácia</a:t>
            </a:r>
            <a:endParaRPr lang="sk-SK" i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4671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majú spoločné tieto slová?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96389" y="1617807"/>
            <a:ext cx="10515600" cy="4516986"/>
          </a:xfrm>
        </p:spPr>
        <p:txBody>
          <a:bodyPr>
            <a:normAutofit fontScale="70000" lnSpcReduction="20000"/>
          </a:bodyPr>
          <a:lstStyle/>
          <a:p>
            <a:r>
              <a:rPr lang="sk-SK" dirty="0" smtClean="0"/>
              <a:t>situácia </a:t>
            </a:r>
          </a:p>
          <a:p>
            <a:r>
              <a:rPr lang="sk-SK" dirty="0" smtClean="0"/>
              <a:t>polícia </a:t>
            </a:r>
          </a:p>
          <a:p>
            <a:r>
              <a:rPr lang="sk-SK" dirty="0" smtClean="0"/>
              <a:t>akcia </a:t>
            </a:r>
          </a:p>
          <a:p>
            <a:r>
              <a:rPr lang="sk-SK" dirty="0" smtClean="0"/>
              <a:t>informácia</a:t>
            </a:r>
          </a:p>
          <a:p>
            <a:r>
              <a:rPr lang="sk-SK" dirty="0" smtClean="0"/>
              <a:t>organizácia </a:t>
            </a:r>
          </a:p>
          <a:p>
            <a:r>
              <a:rPr lang="sk-SK" dirty="0" smtClean="0"/>
              <a:t>únia </a:t>
            </a:r>
          </a:p>
          <a:p>
            <a:r>
              <a:rPr lang="sk-SK" dirty="0" smtClean="0"/>
              <a:t>televízia</a:t>
            </a:r>
          </a:p>
          <a:p>
            <a:r>
              <a:rPr lang="sk-SK" dirty="0" smtClean="0"/>
              <a:t>história </a:t>
            </a:r>
          </a:p>
          <a:p>
            <a:r>
              <a:rPr lang="sk-SK" dirty="0" smtClean="0"/>
              <a:t>konferencia </a:t>
            </a:r>
          </a:p>
          <a:p>
            <a:r>
              <a:rPr lang="sk-SK" dirty="0" smtClean="0"/>
              <a:t>kancelária</a:t>
            </a:r>
          </a:p>
          <a:p>
            <a:r>
              <a:rPr lang="sk-SK" dirty="0" smtClean="0"/>
              <a:t>fotografia</a:t>
            </a:r>
          </a:p>
          <a:p>
            <a:r>
              <a:rPr lang="sk-SK" dirty="0" smtClean="0"/>
              <a:t>Veľká Británia</a:t>
            </a:r>
          </a:p>
          <a:p>
            <a:r>
              <a:rPr lang="sk-SK" dirty="0" smtClean="0">
                <a:solidFill>
                  <a:srgbClr val="0070C0"/>
                </a:solidFill>
              </a:rPr>
              <a:t>galéria</a:t>
            </a:r>
          </a:p>
        </p:txBody>
      </p:sp>
      <p:sp>
        <p:nvSpPr>
          <p:cNvPr id="4" name="BlokTextu 3"/>
          <p:cNvSpPr txBox="1"/>
          <p:nvPr/>
        </p:nvSpPr>
        <p:spPr>
          <a:xfrm>
            <a:off x="5802284" y="2310938"/>
            <a:ext cx="3607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1 ženský rod</a:t>
            </a:r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5802283" y="2956791"/>
            <a:ext cx="3607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2 cudzí pôvod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5802284" y="3691634"/>
            <a:ext cx="360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3 –</a:t>
            </a:r>
            <a:r>
              <a:rPr lang="sk-SK" b="1" i="1" dirty="0" err="1" smtClean="0">
                <a:solidFill>
                  <a:srgbClr val="FF0000"/>
                </a:solidFill>
              </a:rPr>
              <a:t>ia</a:t>
            </a:r>
            <a:r>
              <a:rPr lang="sk-SK" dirty="0" smtClean="0"/>
              <a:t> na konci nie je dvojhláska (dvojslabičná výslovnosť)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9294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2832725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91945"/>
            <a:ext cx="10601360" cy="276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6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 galérii </a:t>
            </a:r>
            <a:r>
              <a:rPr lang="sk-SK" dirty="0" err="1" smtClean="0"/>
              <a:t>Danubiana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smtClean="0"/>
              <a:t>Dvadsať kilometrov od Bratislavy </a:t>
            </a:r>
            <a:r>
              <a:rPr lang="sk-SK" dirty="0"/>
              <a:t>sa nachádza </a:t>
            </a:r>
            <a:r>
              <a:rPr lang="sk-SK" dirty="0" smtClean="0"/>
              <a:t>jedna </a:t>
            </a:r>
            <a:r>
              <a:rPr lang="sk-SK" dirty="0"/>
              <a:t>z najromantickejších </a:t>
            </a:r>
            <a:r>
              <a:rPr lang="sk-SK" dirty="0" smtClean="0"/>
              <a:t>galérií </a:t>
            </a:r>
            <a:r>
              <a:rPr lang="sk-SK" dirty="0"/>
              <a:t>moderného umenia v </a:t>
            </a:r>
            <a:r>
              <a:rPr lang="sk-SK" dirty="0" smtClean="0"/>
              <a:t>Európe.</a:t>
            </a:r>
          </a:p>
          <a:p>
            <a:endParaRPr lang="sk-SK" dirty="0" smtClean="0"/>
          </a:p>
          <a:p>
            <a:r>
              <a:rPr lang="sk-SK" dirty="0"/>
              <a:t>Od </a:t>
            </a:r>
            <a:r>
              <a:rPr lang="sk-SK" dirty="0" smtClean="0"/>
              <a:t>roku </a:t>
            </a:r>
            <a:r>
              <a:rPr lang="sk-SK" dirty="0"/>
              <a:t>2000 </a:t>
            </a:r>
            <a:r>
              <a:rPr lang="sk-SK" dirty="0" smtClean="0"/>
              <a:t>sa v galérii uskutočnili </a:t>
            </a:r>
            <a:r>
              <a:rPr lang="sk-SK" dirty="0"/>
              <a:t>desiatky </a:t>
            </a:r>
            <a:r>
              <a:rPr lang="sk-SK" dirty="0" smtClean="0"/>
              <a:t>expozícií výtvarných diel slovenskej</a:t>
            </a:r>
            <a:r>
              <a:rPr lang="sk-SK" dirty="0"/>
              <a:t>, európskej a svetovej výtvarnej </a:t>
            </a:r>
            <a:r>
              <a:rPr lang="sk-SK" dirty="0" smtClean="0"/>
              <a:t>scény.</a:t>
            </a:r>
          </a:p>
          <a:p>
            <a:endParaRPr lang="sk-SK" dirty="0" smtClean="0"/>
          </a:p>
          <a:p>
            <a:r>
              <a:rPr lang="sk-SK" dirty="0" smtClean="0"/>
              <a:t>Poloha galérie </a:t>
            </a:r>
            <a:r>
              <a:rPr lang="sk-SK" dirty="0" err="1" smtClean="0"/>
              <a:t>Danubiana</a:t>
            </a:r>
            <a:r>
              <a:rPr lang="sk-SK" dirty="0" smtClean="0"/>
              <a:t> je jedinečná. Nachádza </a:t>
            </a:r>
            <a:r>
              <a:rPr lang="sk-SK" dirty="0"/>
              <a:t>sa na hraniciach troch </a:t>
            </a:r>
            <a:r>
              <a:rPr lang="sk-SK" dirty="0" smtClean="0"/>
              <a:t>štátov: Slovenska</a:t>
            </a:r>
            <a:r>
              <a:rPr lang="sk-SK" dirty="0"/>
              <a:t>, Maďarska a </a:t>
            </a:r>
            <a:r>
              <a:rPr lang="sk-SK" dirty="0" smtClean="0"/>
              <a:t>Rakúska. Architektom sa podarilo prepojenie galérie s prírodou </a:t>
            </a:r>
            <a:r>
              <a:rPr lang="sk-SK" dirty="0"/>
              <a:t>a riekou </a:t>
            </a:r>
            <a:r>
              <a:rPr lang="sk-SK" dirty="0" smtClean="0"/>
              <a:t>Dunaj. </a:t>
            </a:r>
          </a:p>
          <a:p>
            <a:endParaRPr lang="sk-SK" dirty="0" smtClean="0"/>
          </a:p>
          <a:p>
            <a:r>
              <a:rPr lang="sk-SK" dirty="0" smtClean="0"/>
              <a:t>Výnimočná </a:t>
            </a:r>
            <a:r>
              <a:rPr lang="sk-SK" dirty="0"/>
              <a:t>je </a:t>
            </a:r>
            <a:r>
              <a:rPr lang="sk-SK" dirty="0" smtClean="0"/>
              <a:t>prechádzka </a:t>
            </a:r>
            <a:r>
              <a:rPr lang="sk-SK" dirty="0"/>
              <a:t>po </a:t>
            </a:r>
            <a:r>
              <a:rPr lang="sk-SK" dirty="0" smtClean="0"/>
              <a:t>streche galérie. Pohľad </a:t>
            </a:r>
            <a:r>
              <a:rPr lang="sk-SK" dirty="0"/>
              <a:t>na Bratislavu, Malé Karpaty a </a:t>
            </a:r>
            <a:r>
              <a:rPr lang="sk-SK" dirty="0" smtClean="0"/>
              <a:t>rieku Dunaj pri </a:t>
            </a:r>
            <a:r>
              <a:rPr lang="sk-SK" dirty="0"/>
              <a:t>západe slnka </a:t>
            </a:r>
            <a:r>
              <a:rPr lang="sk-SK" dirty="0" smtClean="0"/>
              <a:t>si ľudia uchovávajú v pamäti, ale aj na fotografiách a videách.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8469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 </a:t>
            </a:r>
            <a:r>
              <a:rPr lang="sk-SK" dirty="0" smtClean="0">
                <a:solidFill>
                  <a:srgbClr val="00B050"/>
                </a:solidFill>
              </a:rPr>
              <a:t>galérii</a:t>
            </a:r>
            <a:r>
              <a:rPr lang="sk-SK" dirty="0" smtClean="0"/>
              <a:t> </a:t>
            </a:r>
            <a:r>
              <a:rPr lang="sk-SK" dirty="0" err="1" smtClean="0"/>
              <a:t>Danubiana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Dvadsať kilometrov od Bratislavy </a:t>
            </a:r>
            <a:r>
              <a:rPr lang="sk-SK" dirty="0"/>
              <a:t>sa nachádza </a:t>
            </a:r>
            <a:r>
              <a:rPr lang="sk-SK" dirty="0" smtClean="0"/>
              <a:t>jedna </a:t>
            </a:r>
            <a:r>
              <a:rPr lang="sk-SK" dirty="0"/>
              <a:t>z najromantickejších </a:t>
            </a:r>
            <a:r>
              <a:rPr lang="sk-SK" dirty="0" smtClean="0">
                <a:solidFill>
                  <a:srgbClr val="00B050"/>
                </a:solidFill>
              </a:rPr>
              <a:t>galérií</a:t>
            </a:r>
            <a:r>
              <a:rPr lang="sk-SK" dirty="0" smtClean="0"/>
              <a:t> </a:t>
            </a:r>
            <a:r>
              <a:rPr lang="sk-SK" dirty="0"/>
              <a:t>moderného umenia v </a:t>
            </a:r>
            <a:r>
              <a:rPr lang="sk-SK" dirty="0" smtClean="0"/>
              <a:t>Európe.</a:t>
            </a:r>
          </a:p>
          <a:p>
            <a:r>
              <a:rPr lang="sk-SK" dirty="0"/>
              <a:t>Od </a:t>
            </a:r>
            <a:r>
              <a:rPr lang="sk-SK" dirty="0" smtClean="0"/>
              <a:t>roku </a:t>
            </a:r>
            <a:r>
              <a:rPr lang="sk-SK" dirty="0"/>
              <a:t>2000 </a:t>
            </a:r>
            <a:r>
              <a:rPr lang="sk-SK" dirty="0" smtClean="0"/>
              <a:t>sa </a:t>
            </a:r>
            <a:r>
              <a:rPr lang="sk-SK" dirty="0" smtClean="0">
                <a:solidFill>
                  <a:srgbClr val="00B050"/>
                </a:solidFill>
              </a:rPr>
              <a:t>v galérii </a:t>
            </a:r>
            <a:r>
              <a:rPr lang="sk-SK" dirty="0" smtClean="0"/>
              <a:t>uskutočnili </a:t>
            </a:r>
            <a:r>
              <a:rPr lang="sk-SK" dirty="0"/>
              <a:t>desiatky </a:t>
            </a:r>
            <a:r>
              <a:rPr lang="sk-SK" dirty="0" smtClean="0">
                <a:solidFill>
                  <a:srgbClr val="00B050"/>
                </a:solidFill>
              </a:rPr>
              <a:t>expozícií</a:t>
            </a:r>
            <a:r>
              <a:rPr lang="sk-SK" dirty="0" smtClean="0"/>
              <a:t> výtvarných diel slovenskej</a:t>
            </a:r>
            <a:r>
              <a:rPr lang="sk-SK" dirty="0"/>
              <a:t>, európskej a svetovej výtvarnej </a:t>
            </a:r>
            <a:r>
              <a:rPr lang="sk-SK" dirty="0" smtClean="0"/>
              <a:t>scény.</a:t>
            </a:r>
          </a:p>
          <a:p>
            <a:r>
              <a:rPr lang="sk-SK" dirty="0" smtClean="0"/>
              <a:t>Poloha </a:t>
            </a:r>
            <a:r>
              <a:rPr lang="sk-SK" dirty="0" smtClean="0">
                <a:solidFill>
                  <a:srgbClr val="00B050"/>
                </a:solidFill>
              </a:rPr>
              <a:t>galérie</a:t>
            </a:r>
            <a:r>
              <a:rPr lang="sk-SK" dirty="0" smtClean="0"/>
              <a:t> </a:t>
            </a:r>
            <a:r>
              <a:rPr lang="sk-SK" dirty="0" err="1" smtClean="0"/>
              <a:t>Danubiana</a:t>
            </a:r>
            <a:r>
              <a:rPr lang="sk-SK" dirty="0" smtClean="0"/>
              <a:t> je jedinečná. Nachádza </a:t>
            </a:r>
            <a:r>
              <a:rPr lang="sk-SK" dirty="0"/>
              <a:t>sa na hraniciach troch </a:t>
            </a:r>
            <a:r>
              <a:rPr lang="sk-SK" dirty="0" smtClean="0"/>
              <a:t>štátov: Slovenska</a:t>
            </a:r>
            <a:r>
              <a:rPr lang="sk-SK" dirty="0"/>
              <a:t>, Maďarska a </a:t>
            </a:r>
            <a:r>
              <a:rPr lang="sk-SK" dirty="0" smtClean="0"/>
              <a:t>Rakúska. Architektom sa podarilo prepojenie </a:t>
            </a:r>
            <a:r>
              <a:rPr lang="sk-SK" dirty="0" smtClean="0">
                <a:solidFill>
                  <a:srgbClr val="00B050"/>
                </a:solidFill>
              </a:rPr>
              <a:t>galérie</a:t>
            </a:r>
            <a:r>
              <a:rPr lang="sk-SK" dirty="0" smtClean="0"/>
              <a:t> s prírodou </a:t>
            </a:r>
            <a:r>
              <a:rPr lang="sk-SK" dirty="0"/>
              <a:t>a riekou </a:t>
            </a:r>
            <a:r>
              <a:rPr lang="sk-SK" dirty="0" smtClean="0"/>
              <a:t>Dunaj. </a:t>
            </a:r>
          </a:p>
          <a:p>
            <a:r>
              <a:rPr lang="sk-SK" dirty="0" smtClean="0"/>
              <a:t>Výnimočná </a:t>
            </a:r>
            <a:r>
              <a:rPr lang="sk-SK" dirty="0"/>
              <a:t>je </a:t>
            </a:r>
            <a:r>
              <a:rPr lang="sk-SK" dirty="0" smtClean="0"/>
              <a:t>prechádzka </a:t>
            </a:r>
            <a:r>
              <a:rPr lang="sk-SK" dirty="0"/>
              <a:t>po </a:t>
            </a:r>
            <a:r>
              <a:rPr lang="sk-SK" dirty="0" smtClean="0"/>
              <a:t>streche </a:t>
            </a:r>
            <a:r>
              <a:rPr lang="sk-SK" dirty="0" smtClean="0">
                <a:solidFill>
                  <a:srgbClr val="00B050"/>
                </a:solidFill>
              </a:rPr>
              <a:t>galérie</a:t>
            </a:r>
            <a:r>
              <a:rPr lang="sk-SK" dirty="0" smtClean="0"/>
              <a:t>. Pohľad </a:t>
            </a:r>
            <a:r>
              <a:rPr lang="sk-SK" dirty="0"/>
              <a:t>na Bratislavu, Malé Karpaty a </a:t>
            </a:r>
            <a:r>
              <a:rPr lang="sk-SK" dirty="0" smtClean="0"/>
              <a:t>rieku Dunaj pri </a:t>
            </a:r>
            <a:r>
              <a:rPr lang="sk-SK" dirty="0"/>
              <a:t>západe slnka </a:t>
            </a:r>
            <a:r>
              <a:rPr lang="sk-SK" dirty="0" smtClean="0"/>
              <a:t>si ľudia uchovávajú v pamäti, ale aj na </a:t>
            </a:r>
            <a:r>
              <a:rPr lang="sk-SK" dirty="0" smtClean="0">
                <a:solidFill>
                  <a:srgbClr val="00B050"/>
                </a:solidFill>
              </a:rPr>
              <a:t>fotografiách</a:t>
            </a:r>
            <a:r>
              <a:rPr lang="sk-SK" dirty="0" smtClean="0"/>
              <a:t>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8993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situácia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8602362" cy="4351338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nominatív </a:t>
            </a:r>
            <a:r>
              <a:rPr lang="sk-SK" sz="1600" dirty="0" smtClean="0"/>
              <a:t>kto? čo?</a:t>
            </a:r>
            <a:r>
              <a:rPr lang="sk-SK" dirty="0" smtClean="0"/>
              <a:t>	 </a:t>
            </a:r>
            <a:r>
              <a:rPr lang="sk-SK" dirty="0" err="1" smtClean="0"/>
              <a:t>situáci</a:t>
            </a:r>
            <a:r>
              <a:rPr lang="sk-SK" dirty="0" smtClean="0"/>
              <a:t>-a			</a:t>
            </a:r>
            <a:r>
              <a:rPr lang="sk-SK" dirty="0" err="1" smtClean="0"/>
              <a:t>situáci</a:t>
            </a:r>
            <a:r>
              <a:rPr lang="sk-SK" dirty="0" smtClean="0"/>
              <a:t>-e		</a:t>
            </a:r>
          </a:p>
          <a:p>
            <a:r>
              <a:rPr lang="sk-SK" dirty="0" smtClean="0"/>
              <a:t>genitív </a:t>
            </a:r>
            <a:r>
              <a:rPr lang="sk-SK" sz="1600" dirty="0" smtClean="0"/>
              <a:t>koho? čoho?</a:t>
            </a:r>
            <a:r>
              <a:rPr lang="sk-SK" dirty="0" smtClean="0"/>
              <a:t>	 </a:t>
            </a:r>
            <a:r>
              <a:rPr lang="sk-SK" dirty="0" err="1" smtClean="0"/>
              <a:t>situáci</a:t>
            </a:r>
            <a:r>
              <a:rPr lang="sk-SK" dirty="0" smtClean="0"/>
              <a:t>-e 			</a:t>
            </a:r>
            <a:r>
              <a:rPr lang="sk-SK" dirty="0" err="1" smtClean="0"/>
              <a:t>situáci</a:t>
            </a:r>
            <a:r>
              <a:rPr lang="sk-SK" dirty="0" smtClean="0"/>
              <a:t>-í 		</a:t>
            </a:r>
            <a:r>
              <a:rPr lang="sk-SK" b="1" dirty="0" smtClean="0"/>
              <a:t>	</a:t>
            </a:r>
            <a:r>
              <a:rPr lang="sk-SK" dirty="0" smtClean="0"/>
              <a:t>		</a:t>
            </a:r>
          </a:p>
          <a:p>
            <a:r>
              <a:rPr lang="sk-SK" dirty="0" smtClean="0"/>
              <a:t>datív </a:t>
            </a:r>
            <a:r>
              <a:rPr lang="sk-SK" sz="1600" dirty="0" smtClean="0"/>
              <a:t>komu? čomu?</a:t>
            </a:r>
            <a:r>
              <a:rPr lang="sk-SK" sz="1600" b="1" dirty="0" smtClean="0"/>
              <a:t> </a:t>
            </a:r>
            <a:r>
              <a:rPr lang="sk-SK" b="1" dirty="0" smtClean="0"/>
              <a:t>	</a:t>
            </a:r>
            <a:r>
              <a:rPr lang="sk-SK" dirty="0" smtClean="0"/>
              <a:t> </a:t>
            </a:r>
            <a:r>
              <a:rPr lang="sk-SK" dirty="0" err="1" smtClean="0"/>
              <a:t>situáci</a:t>
            </a:r>
            <a:r>
              <a:rPr lang="sk-SK" dirty="0" smtClean="0"/>
              <a:t>-i </a:t>
            </a:r>
            <a:r>
              <a:rPr lang="sk-SK" b="1" dirty="0" smtClean="0"/>
              <a:t>			</a:t>
            </a:r>
            <a:r>
              <a:rPr lang="sk-SK" dirty="0" err="1" smtClean="0"/>
              <a:t>situáci-ám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		</a:t>
            </a:r>
            <a:endParaRPr lang="sk-SK" b="1" dirty="0" smtClean="0"/>
          </a:p>
          <a:p>
            <a:r>
              <a:rPr lang="sk-SK" dirty="0" smtClean="0"/>
              <a:t>akuzatív </a:t>
            </a:r>
            <a:r>
              <a:rPr lang="sk-SK" sz="1600" dirty="0" smtClean="0"/>
              <a:t>koho? čo? </a:t>
            </a:r>
            <a:r>
              <a:rPr lang="sk-SK" dirty="0" smtClean="0"/>
              <a:t>	 </a:t>
            </a:r>
            <a:r>
              <a:rPr lang="sk-SK" dirty="0" err="1" smtClean="0"/>
              <a:t>situáci</a:t>
            </a:r>
            <a:r>
              <a:rPr lang="sk-SK" dirty="0" smtClean="0"/>
              <a:t>-u 			</a:t>
            </a:r>
            <a:r>
              <a:rPr lang="sk-SK" dirty="0" err="1" smtClean="0"/>
              <a:t>situáci</a:t>
            </a:r>
            <a:r>
              <a:rPr lang="sk-SK" dirty="0" smtClean="0"/>
              <a:t>-e</a:t>
            </a:r>
          </a:p>
          <a:p>
            <a:pPr marL="0" indent="0">
              <a:buNone/>
            </a:pPr>
            <a:r>
              <a:rPr lang="sk-SK" b="1" dirty="0" smtClean="0"/>
              <a:t>	</a:t>
            </a:r>
            <a:r>
              <a:rPr lang="sk-SK" dirty="0" smtClean="0"/>
              <a:t>	</a:t>
            </a:r>
          </a:p>
          <a:p>
            <a:r>
              <a:rPr lang="sk-SK" dirty="0" smtClean="0"/>
              <a:t>lokál </a:t>
            </a:r>
            <a:r>
              <a:rPr lang="sk-SK" sz="1600" dirty="0" smtClean="0"/>
              <a:t>o kom? o čom?	 </a:t>
            </a:r>
            <a:r>
              <a:rPr lang="sk-SK" dirty="0" err="1" smtClean="0"/>
              <a:t>situáci</a:t>
            </a:r>
            <a:r>
              <a:rPr lang="sk-SK" dirty="0" smtClean="0"/>
              <a:t>-i</a:t>
            </a:r>
            <a:r>
              <a:rPr lang="sk-SK" sz="3000" dirty="0" smtClean="0"/>
              <a:t>	</a:t>
            </a:r>
            <a:r>
              <a:rPr lang="sk-SK" sz="1600" dirty="0" smtClean="0"/>
              <a:t>		</a:t>
            </a:r>
            <a:r>
              <a:rPr lang="sk-SK" dirty="0" err="1" smtClean="0"/>
              <a:t>situáci</a:t>
            </a:r>
            <a:r>
              <a:rPr lang="sk-SK" dirty="0" smtClean="0"/>
              <a:t>-ách</a:t>
            </a:r>
          </a:p>
          <a:p>
            <a:pPr marL="0" indent="0">
              <a:buNone/>
            </a:pPr>
            <a:r>
              <a:rPr lang="sk-SK" b="1" dirty="0" smtClean="0"/>
              <a:t>	</a:t>
            </a:r>
            <a:endParaRPr lang="sk-SK" dirty="0" smtClean="0"/>
          </a:p>
          <a:p>
            <a:r>
              <a:rPr lang="sk-SK" dirty="0" smtClean="0"/>
              <a:t>inštrumentál </a:t>
            </a:r>
            <a:r>
              <a:rPr lang="sk-SK" sz="1600" dirty="0" smtClean="0"/>
              <a:t>s kým? s čím?</a:t>
            </a:r>
            <a:r>
              <a:rPr lang="sk-SK" dirty="0" smtClean="0"/>
              <a:t> </a:t>
            </a:r>
            <a:r>
              <a:rPr lang="sk-SK" dirty="0" err="1" smtClean="0"/>
              <a:t>situáci-ou</a:t>
            </a:r>
            <a:r>
              <a:rPr lang="sk-SK" dirty="0" smtClean="0"/>
              <a:t>			</a:t>
            </a:r>
            <a:r>
              <a:rPr lang="sk-SK" dirty="0" err="1" smtClean="0"/>
              <a:t>situáci-ami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9722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i="1" dirty="0" smtClean="0"/>
              <a:t>situácia</a:t>
            </a:r>
            <a:endParaRPr lang="sk-SK" i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1082251" cy="4351338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nominatív </a:t>
            </a:r>
            <a:r>
              <a:rPr lang="sk-SK" sz="1600" dirty="0" smtClean="0"/>
              <a:t>kto? čo?</a:t>
            </a:r>
            <a:r>
              <a:rPr lang="sk-SK" dirty="0" smtClean="0"/>
              <a:t>	 </a:t>
            </a:r>
            <a:r>
              <a:rPr lang="sk-SK" b="1" dirty="0" smtClean="0"/>
              <a:t>situáci-a</a:t>
            </a:r>
            <a:r>
              <a:rPr lang="uk-UA" dirty="0"/>
              <a:t> </a:t>
            </a:r>
            <a:r>
              <a:rPr lang="uk-UA" dirty="0" smtClean="0"/>
              <a:t>   ситуація</a:t>
            </a:r>
            <a:r>
              <a:rPr lang="sk-SK" dirty="0" smtClean="0"/>
              <a:t>		</a:t>
            </a:r>
            <a:r>
              <a:rPr lang="sk-SK" b="1" dirty="0" err="1" smtClean="0"/>
              <a:t>situáci</a:t>
            </a:r>
            <a:r>
              <a:rPr lang="sk-SK" b="1" dirty="0" smtClean="0"/>
              <a:t>-e</a:t>
            </a:r>
            <a:r>
              <a:rPr lang="uk-UA" dirty="0" smtClean="0"/>
              <a:t> </a:t>
            </a:r>
            <a:r>
              <a:rPr lang="sk-SK" dirty="0" smtClean="0"/>
              <a:t>	</a:t>
            </a:r>
            <a:r>
              <a:rPr lang="uk-UA" dirty="0" smtClean="0"/>
              <a:t>ситуації</a:t>
            </a:r>
            <a:r>
              <a:rPr lang="sk-SK" dirty="0" smtClean="0"/>
              <a:t>		</a:t>
            </a:r>
          </a:p>
          <a:p>
            <a:r>
              <a:rPr lang="sk-SK" dirty="0" smtClean="0"/>
              <a:t>genitív </a:t>
            </a:r>
            <a:r>
              <a:rPr lang="sk-SK" sz="1600" dirty="0" smtClean="0"/>
              <a:t>koho? čoho?</a:t>
            </a:r>
            <a:r>
              <a:rPr lang="sk-SK" dirty="0" smtClean="0"/>
              <a:t>	 </a:t>
            </a:r>
            <a:r>
              <a:rPr lang="sk-SK" b="1" dirty="0" smtClean="0"/>
              <a:t>situáci-e</a:t>
            </a:r>
            <a:r>
              <a:rPr lang="sk-SK" dirty="0" smtClean="0"/>
              <a:t> </a:t>
            </a:r>
            <a:r>
              <a:rPr lang="uk-UA" dirty="0" smtClean="0"/>
              <a:t>   ситуації	</a:t>
            </a:r>
            <a:r>
              <a:rPr lang="sk-SK" dirty="0" smtClean="0"/>
              <a:t>	</a:t>
            </a:r>
            <a:r>
              <a:rPr lang="sk-SK" b="1" dirty="0" err="1" smtClean="0"/>
              <a:t>situáci</a:t>
            </a:r>
            <a:r>
              <a:rPr lang="sk-SK" b="1" dirty="0" smtClean="0"/>
              <a:t>-í </a:t>
            </a:r>
            <a:r>
              <a:rPr lang="uk-UA" b="1" dirty="0" smtClean="0"/>
              <a:t> </a:t>
            </a:r>
            <a:r>
              <a:rPr lang="uk-UA" dirty="0" smtClean="0"/>
              <a:t> </a:t>
            </a:r>
            <a:r>
              <a:rPr lang="sk-SK" dirty="0" smtClean="0"/>
              <a:t>	</a:t>
            </a:r>
            <a:r>
              <a:rPr lang="uk-UA" dirty="0" smtClean="0"/>
              <a:t>ситуацій</a:t>
            </a:r>
            <a:r>
              <a:rPr lang="sk-SK" dirty="0" smtClean="0"/>
              <a:t>		</a:t>
            </a:r>
            <a:r>
              <a:rPr lang="sk-SK" b="1" dirty="0" smtClean="0"/>
              <a:t>	</a:t>
            </a:r>
            <a:r>
              <a:rPr lang="sk-SK" dirty="0" smtClean="0"/>
              <a:t>		</a:t>
            </a:r>
          </a:p>
          <a:p>
            <a:r>
              <a:rPr lang="sk-SK" dirty="0" smtClean="0"/>
              <a:t>datív </a:t>
            </a:r>
            <a:r>
              <a:rPr lang="sk-SK" sz="1600" dirty="0" smtClean="0"/>
              <a:t>komu? čomu?</a:t>
            </a:r>
            <a:r>
              <a:rPr lang="sk-SK" sz="1600" b="1" dirty="0" smtClean="0"/>
              <a:t> </a:t>
            </a:r>
            <a:r>
              <a:rPr lang="sk-SK" b="1" dirty="0" smtClean="0"/>
              <a:t>	</a:t>
            </a:r>
            <a:r>
              <a:rPr lang="sk-SK" dirty="0" smtClean="0"/>
              <a:t> </a:t>
            </a:r>
            <a:r>
              <a:rPr lang="sk-SK" b="1" dirty="0" err="1" smtClean="0"/>
              <a:t>situáci</a:t>
            </a:r>
            <a:r>
              <a:rPr lang="sk-SK" b="1" dirty="0" smtClean="0"/>
              <a:t>-i</a:t>
            </a:r>
            <a:r>
              <a:rPr lang="uk-UA" b="1" dirty="0" smtClean="0"/>
              <a:t> </a:t>
            </a:r>
            <a:r>
              <a:rPr lang="uk-UA" dirty="0" smtClean="0"/>
              <a:t>    ситуації</a:t>
            </a:r>
            <a:r>
              <a:rPr lang="sk-SK" b="1" dirty="0" smtClean="0"/>
              <a:t>		</a:t>
            </a:r>
            <a:r>
              <a:rPr lang="sk-SK" b="1" dirty="0" err="1" smtClean="0"/>
              <a:t>situáci-ám</a:t>
            </a:r>
            <a:r>
              <a:rPr lang="uk-UA" dirty="0" smtClean="0"/>
              <a:t> </a:t>
            </a:r>
            <a:r>
              <a:rPr lang="sk-SK" dirty="0" smtClean="0"/>
              <a:t>	</a:t>
            </a:r>
            <a:r>
              <a:rPr lang="uk-UA" dirty="0" smtClean="0"/>
              <a:t>ситуаціям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		</a:t>
            </a:r>
            <a:endParaRPr lang="sk-SK" b="1" dirty="0" smtClean="0"/>
          </a:p>
          <a:p>
            <a:r>
              <a:rPr lang="sk-SK" dirty="0" smtClean="0"/>
              <a:t>akuzatív </a:t>
            </a:r>
            <a:r>
              <a:rPr lang="sk-SK" sz="1600" dirty="0" smtClean="0"/>
              <a:t>koho? čo? </a:t>
            </a:r>
            <a:r>
              <a:rPr lang="sk-SK" dirty="0" smtClean="0"/>
              <a:t>	 </a:t>
            </a:r>
            <a:r>
              <a:rPr lang="sk-SK" b="1" dirty="0" smtClean="0"/>
              <a:t>situáci-u</a:t>
            </a:r>
            <a:r>
              <a:rPr lang="uk-UA" dirty="0" smtClean="0"/>
              <a:t>    ситуацію</a:t>
            </a:r>
            <a:r>
              <a:rPr lang="uk-UA" dirty="0"/>
              <a:t> </a:t>
            </a:r>
            <a:r>
              <a:rPr lang="sk-SK" dirty="0" smtClean="0"/>
              <a:t>	</a:t>
            </a:r>
            <a:r>
              <a:rPr lang="sk-SK" b="1" dirty="0" err="1" smtClean="0"/>
              <a:t>situáci</a:t>
            </a:r>
            <a:r>
              <a:rPr lang="sk-SK" b="1" dirty="0" smtClean="0"/>
              <a:t>-e</a:t>
            </a:r>
            <a:r>
              <a:rPr lang="uk-UA" dirty="0" smtClean="0"/>
              <a:t>    </a:t>
            </a:r>
            <a:r>
              <a:rPr lang="sk-SK" dirty="0" smtClean="0"/>
              <a:t>	</a:t>
            </a:r>
            <a:r>
              <a:rPr lang="uk-UA" dirty="0" smtClean="0"/>
              <a:t>ситуації</a:t>
            </a:r>
            <a:endParaRPr lang="sk-SK" dirty="0" smtClean="0"/>
          </a:p>
          <a:p>
            <a:pPr marL="0" indent="0">
              <a:buNone/>
            </a:pPr>
            <a:r>
              <a:rPr lang="sk-SK" b="1" dirty="0" smtClean="0"/>
              <a:t>	</a:t>
            </a:r>
            <a:r>
              <a:rPr lang="sk-SK" dirty="0" smtClean="0"/>
              <a:t>	</a:t>
            </a:r>
          </a:p>
          <a:p>
            <a:r>
              <a:rPr lang="sk-SK" dirty="0" smtClean="0"/>
              <a:t>lokál </a:t>
            </a:r>
            <a:r>
              <a:rPr lang="sk-SK" sz="1600" dirty="0" smtClean="0"/>
              <a:t>o kom? o čom?	 </a:t>
            </a:r>
            <a:r>
              <a:rPr lang="sk-SK" b="1" dirty="0" err="1" smtClean="0"/>
              <a:t>situáci</a:t>
            </a:r>
            <a:r>
              <a:rPr lang="sk-SK" b="1" dirty="0" smtClean="0"/>
              <a:t>-i</a:t>
            </a:r>
            <a:r>
              <a:rPr lang="uk-UA" dirty="0" smtClean="0"/>
              <a:t> </a:t>
            </a:r>
            <a:r>
              <a:rPr lang="sk-SK" dirty="0" smtClean="0"/>
              <a:t>     </a:t>
            </a:r>
            <a:r>
              <a:rPr lang="uk-UA" dirty="0" smtClean="0"/>
              <a:t>ситуації</a:t>
            </a:r>
            <a:r>
              <a:rPr lang="uk-UA" sz="1600" dirty="0" smtClean="0"/>
              <a:t>    </a:t>
            </a:r>
            <a:r>
              <a:rPr lang="sk-SK" sz="1600" dirty="0" smtClean="0"/>
              <a:t>	</a:t>
            </a:r>
            <a:r>
              <a:rPr lang="sk-SK" b="1" dirty="0" err="1" smtClean="0"/>
              <a:t>situáci</a:t>
            </a:r>
            <a:r>
              <a:rPr lang="sk-SK" b="1" dirty="0" smtClean="0"/>
              <a:t>-ách</a:t>
            </a:r>
            <a:r>
              <a:rPr lang="uk-UA" dirty="0" smtClean="0"/>
              <a:t>   </a:t>
            </a:r>
            <a:r>
              <a:rPr lang="sk-SK" dirty="0" smtClean="0"/>
              <a:t>	</a:t>
            </a:r>
            <a:r>
              <a:rPr lang="uk-UA" dirty="0" smtClean="0"/>
              <a:t>ситуаціях</a:t>
            </a:r>
            <a:endParaRPr lang="sk-SK" dirty="0" smtClean="0"/>
          </a:p>
          <a:p>
            <a:pPr marL="0" indent="0">
              <a:buNone/>
            </a:pPr>
            <a:r>
              <a:rPr lang="sk-SK" b="1" dirty="0" smtClean="0"/>
              <a:t>	</a:t>
            </a:r>
            <a:endParaRPr lang="sk-SK" dirty="0" smtClean="0"/>
          </a:p>
          <a:p>
            <a:r>
              <a:rPr lang="sk-SK" dirty="0" smtClean="0"/>
              <a:t>inštrumentál </a:t>
            </a:r>
            <a:r>
              <a:rPr lang="sk-SK" sz="1600" dirty="0" smtClean="0"/>
              <a:t>s kým? s čím?</a:t>
            </a:r>
            <a:r>
              <a:rPr lang="sk-SK" dirty="0" smtClean="0"/>
              <a:t> </a:t>
            </a:r>
            <a:r>
              <a:rPr lang="sk-SK" b="1" dirty="0" smtClean="0"/>
              <a:t>situáci-ou</a:t>
            </a:r>
            <a:r>
              <a:rPr lang="uk-UA" dirty="0" smtClean="0"/>
              <a:t> ситуацією </a:t>
            </a:r>
            <a:r>
              <a:rPr lang="sk-SK" dirty="0" smtClean="0"/>
              <a:t>	</a:t>
            </a:r>
            <a:r>
              <a:rPr lang="sk-SK" b="1" dirty="0" err="1" smtClean="0"/>
              <a:t>situáci-ami</a:t>
            </a:r>
            <a:r>
              <a:rPr lang="uk-UA" b="1" dirty="0" smtClean="0"/>
              <a:t> </a:t>
            </a:r>
            <a:r>
              <a:rPr lang="uk-UA" dirty="0" smtClean="0"/>
              <a:t>	ситуаціями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7898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https://slovnik.juls.savba.sk</a:t>
            </a:r>
            <a:r>
              <a:rPr lang="sk-SK" dirty="0" smtClean="0">
                <a:hlinkClick r:id="rId2"/>
              </a:rPr>
              <a:t>/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1690688"/>
            <a:ext cx="10872845" cy="4498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/>
              <a:t>1 V </a:t>
            </a:r>
            <a:r>
              <a:rPr lang="sk-SK" dirty="0"/>
              <a:t>exotických </a:t>
            </a:r>
            <a:r>
              <a:rPr lang="sk-SK" i="1" dirty="0" smtClean="0"/>
              <a:t>destinácie</a:t>
            </a:r>
            <a:r>
              <a:rPr lang="sk-SK" dirty="0" smtClean="0"/>
              <a:t> </a:t>
            </a:r>
            <a:r>
              <a:rPr lang="sk-SK" dirty="0"/>
              <a:t>sa môžete dostať do nebezpečných </a:t>
            </a:r>
            <a:r>
              <a:rPr lang="sk-SK" i="1" dirty="0"/>
              <a:t>situácií</a:t>
            </a:r>
            <a:r>
              <a:rPr lang="sk-SK" dirty="0" smtClean="0"/>
              <a:t>.</a:t>
            </a:r>
          </a:p>
          <a:p>
            <a:pPr marL="0" indent="0">
              <a:buNone/>
            </a:pPr>
            <a:r>
              <a:rPr lang="sk-SK" dirty="0" smtClean="0"/>
              <a:t>2 Vo filme je veľa komických </a:t>
            </a:r>
            <a:r>
              <a:rPr lang="sk-SK" i="1" dirty="0" smtClean="0"/>
              <a:t>situácie.</a:t>
            </a:r>
            <a:r>
              <a:rPr lang="sk-SK" dirty="0" smtClean="0"/>
              <a:t> </a:t>
            </a:r>
          </a:p>
          <a:p>
            <a:pPr marL="0" indent="0">
              <a:buNone/>
            </a:pPr>
            <a:r>
              <a:rPr lang="sk-SK" dirty="0" smtClean="0"/>
              <a:t>3 Múzeum </a:t>
            </a:r>
            <a:r>
              <a:rPr lang="sk-SK" dirty="0"/>
              <a:t>voskových figurín </a:t>
            </a:r>
            <a:r>
              <a:rPr lang="sk-SK" dirty="0" smtClean="0"/>
              <a:t>patrí </a:t>
            </a:r>
            <a:r>
              <a:rPr lang="sk-SK" dirty="0"/>
              <a:t>k najznámejším londýnskym </a:t>
            </a:r>
            <a:r>
              <a:rPr lang="sk-SK" i="1" dirty="0" smtClean="0"/>
              <a:t>atrakcie.</a:t>
            </a:r>
          </a:p>
          <a:p>
            <a:pPr marL="0" indent="0">
              <a:buNone/>
            </a:pPr>
            <a:r>
              <a:rPr lang="sk-SK" altLang="sk-SK" dirty="0" smtClean="0"/>
              <a:t>4 O známych ľuďoch sa šíri na internete veľa </a:t>
            </a:r>
            <a:r>
              <a:rPr lang="sk-SK" altLang="sk-SK" i="1" dirty="0" smtClean="0"/>
              <a:t>špekulácie</a:t>
            </a:r>
            <a:r>
              <a:rPr lang="sk-SK" altLang="sk-SK" dirty="0" smtClean="0"/>
              <a:t>.</a:t>
            </a:r>
            <a:endParaRPr lang="sk-SK" dirty="0" smtClean="0"/>
          </a:p>
          <a:p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96" y="4127529"/>
            <a:ext cx="4106704" cy="244783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87" y="4151558"/>
            <a:ext cx="4052459" cy="239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4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https://slovnik.juls.savba.sk</a:t>
            </a:r>
            <a:r>
              <a:rPr lang="sk-SK" dirty="0" smtClean="0">
                <a:hlinkClick r:id="rId2"/>
              </a:rPr>
              <a:t>/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1690688"/>
            <a:ext cx="10872845" cy="4498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/>
              <a:t>1 V </a:t>
            </a:r>
            <a:r>
              <a:rPr lang="sk-SK" dirty="0"/>
              <a:t>exotických </a:t>
            </a:r>
            <a:r>
              <a:rPr lang="sk-SK" b="1" i="1" dirty="0"/>
              <a:t>destináciách</a:t>
            </a:r>
            <a:r>
              <a:rPr lang="sk-SK" dirty="0"/>
              <a:t> sa môžete dostať do nebezpečných </a:t>
            </a:r>
            <a:r>
              <a:rPr lang="sk-SK" b="1" i="1" dirty="0"/>
              <a:t>situácií</a:t>
            </a:r>
            <a:r>
              <a:rPr lang="sk-SK" dirty="0" smtClean="0"/>
              <a:t>.</a:t>
            </a:r>
          </a:p>
          <a:p>
            <a:pPr marL="0" indent="0">
              <a:buNone/>
            </a:pPr>
            <a:r>
              <a:rPr lang="sk-SK" dirty="0" smtClean="0"/>
              <a:t>2 Vo filme je veľa komických </a:t>
            </a:r>
            <a:r>
              <a:rPr lang="sk-SK" b="1" i="1" dirty="0" smtClean="0"/>
              <a:t>situácií</a:t>
            </a:r>
            <a:r>
              <a:rPr lang="sk-SK" i="1" dirty="0" smtClean="0"/>
              <a:t>.</a:t>
            </a:r>
            <a:r>
              <a:rPr lang="sk-SK" dirty="0" smtClean="0"/>
              <a:t> </a:t>
            </a:r>
          </a:p>
          <a:p>
            <a:pPr marL="0" indent="0">
              <a:buNone/>
            </a:pPr>
            <a:r>
              <a:rPr lang="sk-SK" dirty="0" smtClean="0"/>
              <a:t>3 Múzeum </a:t>
            </a:r>
            <a:r>
              <a:rPr lang="sk-SK" dirty="0"/>
              <a:t>voskových figurín </a:t>
            </a:r>
            <a:r>
              <a:rPr lang="sk-SK" dirty="0" smtClean="0"/>
              <a:t>patrí </a:t>
            </a:r>
            <a:r>
              <a:rPr lang="sk-SK" dirty="0"/>
              <a:t>k najznámejším londýnskym </a:t>
            </a:r>
            <a:r>
              <a:rPr lang="sk-SK" b="1" i="1" dirty="0" smtClean="0"/>
              <a:t>atrakciám</a:t>
            </a:r>
            <a:r>
              <a:rPr lang="sk-SK" i="1" dirty="0" smtClean="0"/>
              <a:t>.</a:t>
            </a:r>
          </a:p>
          <a:p>
            <a:pPr marL="0" indent="0">
              <a:buNone/>
            </a:pPr>
            <a:r>
              <a:rPr lang="sk-SK" altLang="sk-SK" dirty="0" smtClean="0"/>
              <a:t>4 O známych ľuďoch sa šíri na internete veľa </a:t>
            </a:r>
            <a:r>
              <a:rPr lang="sk-SK" altLang="sk-SK" b="1" i="1" dirty="0" smtClean="0"/>
              <a:t>špekulácií</a:t>
            </a:r>
            <a:r>
              <a:rPr lang="sk-SK" altLang="sk-SK" dirty="0" smtClean="0">
                <a:solidFill>
                  <a:schemeClr val="tx2"/>
                </a:solidFill>
              </a:rPr>
              <a:t>.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1968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tvary farebne vyznačených slov.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571105"/>
            <a:ext cx="10515600" cy="5087390"/>
          </a:xfrm>
        </p:spPr>
        <p:txBody>
          <a:bodyPr>
            <a:normAutofit fontScale="70000" lnSpcReduction="20000"/>
          </a:bodyPr>
          <a:lstStyle/>
          <a:p>
            <a:r>
              <a:rPr lang="sk-SK" dirty="0"/>
              <a:t>prihlásiť sa na cudzineckej </a:t>
            </a:r>
            <a:r>
              <a:rPr lang="sk-SK" dirty="0">
                <a:solidFill>
                  <a:srgbClr val="00B050"/>
                </a:solidFill>
              </a:rPr>
              <a:t>polícia</a:t>
            </a:r>
          </a:p>
          <a:p>
            <a:r>
              <a:rPr lang="sk-SK" dirty="0"/>
              <a:t>oddelenie cudzineckej </a:t>
            </a:r>
            <a:r>
              <a:rPr lang="sk-SK" dirty="0">
                <a:solidFill>
                  <a:srgbClr val="00B050"/>
                </a:solidFill>
              </a:rPr>
              <a:t>polícia</a:t>
            </a:r>
          </a:p>
          <a:p>
            <a:r>
              <a:rPr lang="sk-SK" dirty="0"/>
              <a:t>veľa nových </a:t>
            </a:r>
            <a:r>
              <a:rPr lang="sk-SK" dirty="0">
                <a:solidFill>
                  <a:srgbClr val="00B050"/>
                </a:solidFill>
              </a:rPr>
              <a:t>informácia</a:t>
            </a:r>
          </a:p>
          <a:p>
            <a:r>
              <a:rPr lang="sk-SK" dirty="0"/>
              <a:t>v Európskej </a:t>
            </a:r>
            <a:r>
              <a:rPr lang="sk-SK" dirty="0">
                <a:solidFill>
                  <a:srgbClr val="00B050"/>
                </a:solidFill>
              </a:rPr>
              <a:t>únia</a:t>
            </a:r>
          </a:p>
          <a:p>
            <a:r>
              <a:rPr lang="sk-SK" dirty="0"/>
              <a:t>o slovenských </a:t>
            </a:r>
            <a:r>
              <a:rPr lang="sk-SK" dirty="0">
                <a:solidFill>
                  <a:srgbClr val="00B050"/>
                </a:solidFill>
              </a:rPr>
              <a:t>tradícia</a:t>
            </a:r>
          </a:p>
          <a:p>
            <a:r>
              <a:rPr lang="sk-SK" dirty="0"/>
              <a:t>preteky v behu v troch </a:t>
            </a:r>
            <a:r>
              <a:rPr lang="sk-SK" dirty="0">
                <a:solidFill>
                  <a:srgbClr val="00B050"/>
                </a:solidFill>
              </a:rPr>
              <a:t>kategória</a:t>
            </a:r>
          </a:p>
          <a:p>
            <a:r>
              <a:rPr lang="sk-SK" dirty="0"/>
              <a:t>z </a:t>
            </a:r>
            <a:r>
              <a:rPr lang="sk-SK" dirty="0">
                <a:solidFill>
                  <a:srgbClr val="00B050"/>
                </a:solidFill>
              </a:rPr>
              <a:t>reakcia</a:t>
            </a:r>
            <a:r>
              <a:rPr lang="sk-SK" dirty="0"/>
              <a:t> študentov je zrejmé, že...</a:t>
            </a:r>
          </a:p>
          <a:p>
            <a:r>
              <a:rPr lang="sk-SK" dirty="0"/>
              <a:t>hovorí sa o nových druhoch </a:t>
            </a:r>
            <a:r>
              <a:rPr lang="sk-SK" dirty="0">
                <a:solidFill>
                  <a:srgbClr val="00B050"/>
                </a:solidFill>
              </a:rPr>
              <a:t>energia</a:t>
            </a:r>
          </a:p>
          <a:p>
            <a:r>
              <a:rPr lang="sk-SK" dirty="0"/>
              <a:t>zúčastniť sa na </a:t>
            </a:r>
            <a:r>
              <a:rPr lang="sk-SK" dirty="0">
                <a:solidFill>
                  <a:srgbClr val="00B050"/>
                </a:solidFill>
              </a:rPr>
              <a:t>konferencia</a:t>
            </a:r>
          </a:p>
          <a:p>
            <a:r>
              <a:rPr lang="sk-SK" dirty="0"/>
              <a:t>z plánovaných </a:t>
            </a:r>
            <a:r>
              <a:rPr lang="sk-SK" dirty="0">
                <a:solidFill>
                  <a:srgbClr val="00B050"/>
                </a:solidFill>
              </a:rPr>
              <a:t>rekonštrukcia</a:t>
            </a:r>
            <a:r>
              <a:rPr lang="sk-SK" dirty="0"/>
              <a:t> internátov</a:t>
            </a:r>
          </a:p>
          <a:p>
            <a:r>
              <a:rPr lang="sk-SK" dirty="0"/>
              <a:t>povedať názory v </a:t>
            </a:r>
            <a:r>
              <a:rPr lang="sk-SK" dirty="0">
                <a:solidFill>
                  <a:srgbClr val="00B050"/>
                </a:solidFill>
              </a:rPr>
              <a:t>diskusia</a:t>
            </a:r>
          </a:p>
          <a:p>
            <a:r>
              <a:rPr lang="sk-SK" dirty="0"/>
              <a:t>navštíviť niekoľko </a:t>
            </a:r>
            <a:r>
              <a:rPr lang="sk-SK" dirty="0">
                <a:solidFill>
                  <a:srgbClr val="00B050"/>
                </a:solidFill>
              </a:rPr>
              <a:t>galéria</a:t>
            </a:r>
          </a:p>
          <a:p>
            <a:r>
              <a:rPr lang="sk-SK" dirty="0"/>
              <a:t>vyšla z </a:t>
            </a:r>
            <a:r>
              <a:rPr lang="sk-SK" dirty="0">
                <a:solidFill>
                  <a:srgbClr val="00B050"/>
                </a:solidFill>
              </a:rPr>
              <a:t>kancelária</a:t>
            </a:r>
          </a:p>
          <a:p>
            <a:r>
              <a:rPr lang="sk-SK" dirty="0"/>
              <a:t>mám rád </a:t>
            </a:r>
            <a:r>
              <a:rPr lang="sk-SK" dirty="0">
                <a:solidFill>
                  <a:srgbClr val="00B050"/>
                </a:solidFill>
              </a:rPr>
              <a:t>komédia</a:t>
            </a:r>
          </a:p>
          <a:p>
            <a:r>
              <a:rPr lang="sk-SK" dirty="0"/>
              <a:t>o informačných </a:t>
            </a:r>
            <a:r>
              <a:rPr lang="sk-SK" dirty="0">
                <a:solidFill>
                  <a:srgbClr val="00B050"/>
                </a:solidFill>
              </a:rPr>
              <a:t>technológia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889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tvary farebne vyznačených slov.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571105"/>
            <a:ext cx="10515600" cy="5087390"/>
          </a:xfrm>
        </p:spPr>
        <p:txBody>
          <a:bodyPr>
            <a:normAutofit fontScale="70000" lnSpcReduction="20000"/>
          </a:bodyPr>
          <a:lstStyle/>
          <a:p>
            <a:r>
              <a:rPr lang="sk-SK" dirty="0"/>
              <a:t>prihlásiť sa na cudzineckej </a:t>
            </a:r>
            <a:r>
              <a:rPr lang="sk-SK" dirty="0" smtClean="0">
                <a:solidFill>
                  <a:srgbClr val="00B050"/>
                </a:solidFill>
              </a:rPr>
              <a:t>polícii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oddelenie cudzineckej </a:t>
            </a:r>
            <a:r>
              <a:rPr lang="sk-SK" dirty="0" smtClean="0">
                <a:solidFill>
                  <a:srgbClr val="00B050"/>
                </a:solidFill>
              </a:rPr>
              <a:t>polície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veľa nových </a:t>
            </a:r>
            <a:r>
              <a:rPr lang="sk-SK" dirty="0" smtClean="0">
                <a:solidFill>
                  <a:srgbClr val="00B050"/>
                </a:solidFill>
              </a:rPr>
              <a:t>informácií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v Európskej </a:t>
            </a:r>
            <a:r>
              <a:rPr lang="sk-SK" dirty="0" smtClean="0">
                <a:solidFill>
                  <a:srgbClr val="00B050"/>
                </a:solidFill>
              </a:rPr>
              <a:t>únii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o slovenských </a:t>
            </a:r>
            <a:r>
              <a:rPr lang="sk-SK" dirty="0" smtClean="0">
                <a:solidFill>
                  <a:srgbClr val="00B050"/>
                </a:solidFill>
              </a:rPr>
              <a:t>tradíciách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preteky v behu v troch </a:t>
            </a:r>
            <a:r>
              <a:rPr lang="sk-SK" dirty="0" smtClean="0">
                <a:solidFill>
                  <a:srgbClr val="00B050"/>
                </a:solidFill>
              </a:rPr>
              <a:t>kategóriách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z </a:t>
            </a:r>
            <a:r>
              <a:rPr lang="sk-SK" dirty="0" smtClean="0">
                <a:solidFill>
                  <a:srgbClr val="00B050"/>
                </a:solidFill>
              </a:rPr>
              <a:t>reakcií</a:t>
            </a:r>
            <a:r>
              <a:rPr lang="sk-SK" dirty="0" smtClean="0"/>
              <a:t> </a:t>
            </a:r>
            <a:r>
              <a:rPr lang="sk-SK" dirty="0"/>
              <a:t>študentov je zrejmé, že...</a:t>
            </a:r>
          </a:p>
          <a:p>
            <a:r>
              <a:rPr lang="sk-SK" dirty="0"/>
              <a:t>hovorí sa o nových druhoch </a:t>
            </a:r>
            <a:r>
              <a:rPr lang="sk-SK" dirty="0" smtClean="0">
                <a:solidFill>
                  <a:srgbClr val="00B050"/>
                </a:solidFill>
              </a:rPr>
              <a:t>energií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zúčastniť sa na </a:t>
            </a:r>
            <a:r>
              <a:rPr lang="sk-SK" dirty="0" smtClean="0">
                <a:solidFill>
                  <a:srgbClr val="00B050"/>
                </a:solidFill>
              </a:rPr>
              <a:t>konferencii, na konferenciách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z plánovaných </a:t>
            </a:r>
            <a:r>
              <a:rPr lang="sk-SK" dirty="0" smtClean="0">
                <a:solidFill>
                  <a:srgbClr val="00B050"/>
                </a:solidFill>
              </a:rPr>
              <a:t>rekonštrukcií</a:t>
            </a:r>
            <a:r>
              <a:rPr lang="sk-SK" dirty="0" smtClean="0"/>
              <a:t> </a:t>
            </a:r>
            <a:r>
              <a:rPr lang="sk-SK" dirty="0"/>
              <a:t>internátov</a:t>
            </a:r>
          </a:p>
          <a:p>
            <a:r>
              <a:rPr lang="sk-SK" dirty="0"/>
              <a:t>povedať názory v </a:t>
            </a:r>
            <a:r>
              <a:rPr lang="sk-SK" dirty="0" smtClean="0">
                <a:solidFill>
                  <a:srgbClr val="00B050"/>
                </a:solidFill>
              </a:rPr>
              <a:t>diskusii/v diskusiách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navštíviť niekoľko </a:t>
            </a:r>
            <a:r>
              <a:rPr lang="sk-SK" dirty="0" smtClean="0">
                <a:solidFill>
                  <a:srgbClr val="00B050"/>
                </a:solidFill>
              </a:rPr>
              <a:t>galérií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vyšla z </a:t>
            </a:r>
            <a:r>
              <a:rPr lang="sk-SK" dirty="0" smtClean="0">
                <a:solidFill>
                  <a:srgbClr val="00B050"/>
                </a:solidFill>
              </a:rPr>
              <a:t>kancelárie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mám rád </a:t>
            </a:r>
            <a:r>
              <a:rPr lang="sk-SK" dirty="0" smtClean="0">
                <a:solidFill>
                  <a:srgbClr val="00B050"/>
                </a:solidFill>
              </a:rPr>
              <a:t>komédie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/>
              <a:t>o informačných </a:t>
            </a:r>
            <a:r>
              <a:rPr lang="sk-SK" dirty="0" smtClean="0">
                <a:solidFill>
                  <a:srgbClr val="00B050"/>
                </a:solidFill>
              </a:rPr>
              <a:t>technológiách</a:t>
            </a:r>
            <a:endParaRPr lang="sk-SK" dirty="0">
              <a:solidFill>
                <a:srgbClr val="00B050"/>
              </a:solidFill>
            </a:endParaRP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705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i="1" dirty="0" smtClean="0">
                <a:solidFill>
                  <a:srgbClr val="00B050"/>
                </a:solidFill>
              </a:rPr>
              <a:t>Generácia</a:t>
            </a:r>
            <a:endParaRPr lang="sk-SK" b="1" i="1" dirty="0">
              <a:solidFill>
                <a:srgbClr val="00B050"/>
              </a:solidFill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N generácia</a:t>
            </a:r>
          </a:p>
          <a:p>
            <a:r>
              <a:rPr lang="sk-SK" dirty="0" smtClean="0"/>
              <a:t>G generácie</a:t>
            </a:r>
          </a:p>
          <a:p>
            <a:r>
              <a:rPr lang="sk-SK" dirty="0" smtClean="0"/>
              <a:t>D generácii</a:t>
            </a:r>
          </a:p>
          <a:p>
            <a:r>
              <a:rPr lang="sk-SK" dirty="0" smtClean="0"/>
              <a:t>A generáciu</a:t>
            </a:r>
          </a:p>
          <a:p>
            <a:r>
              <a:rPr lang="sk-SK" dirty="0" smtClean="0"/>
              <a:t>L (o) generácii</a:t>
            </a:r>
          </a:p>
          <a:p>
            <a:r>
              <a:rPr lang="sk-SK" dirty="0" smtClean="0"/>
              <a:t>I generáciou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N generácie</a:t>
            </a:r>
            <a:endParaRPr lang="sk-SK" dirty="0"/>
          </a:p>
          <a:p>
            <a:r>
              <a:rPr lang="sk-SK" dirty="0" smtClean="0"/>
              <a:t>G generácií</a:t>
            </a:r>
            <a:endParaRPr lang="sk-SK" dirty="0"/>
          </a:p>
          <a:p>
            <a:r>
              <a:rPr lang="sk-SK" dirty="0" smtClean="0"/>
              <a:t>D generáciám</a:t>
            </a:r>
            <a:endParaRPr lang="sk-SK" dirty="0"/>
          </a:p>
          <a:p>
            <a:r>
              <a:rPr lang="sk-SK" dirty="0" smtClean="0"/>
              <a:t>A </a:t>
            </a:r>
            <a:r>
              <a:rPr lang="sk-SK" dirty="0"/>
              <a:t>generácie</a:t>
            </a:r>
          </a:p>
          <a:p>
            <a:r>
              <a:rPr lang="sk-SK" dirty="0" smtClean="0"/>
              <a:t>L o generáciách</a:t>
            </a:r>
            <a:endParaRPr lang="sk-SK" dirty="0"/>
          </a:p>
          <a:p>
            <a:r>
              <a:rPr lang="sk-SK" dirty="0" smtClean="0"/>
              <a:t>I generáciami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9766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404</Words>
  <Application>Microsoft Office PowerPoint</Application>
  <PresentationFormat>Širokouhlá</PresentationFormat>
  <Paragraphs>127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Motív Office</vt:lpstr>
      <vt:lpstr>Prezentácia programu PowerPoint</vt:lpstr>
      <vt:lpstr>Vzor situácia</vt:lpstr>
      <vt:lpstr>Čo majú spoločné tieto slová?</vt:lpstr>
      <vt:lpstr>Prezentácia programu PowerPoint</vt:lpstr>
      <vt:lpstr>O galérii Danubiana</vt:lpstr>
      <vt:lpstr>O galérii Danubiana</vt:lpstr>
      <vt:lpstr>situácia</vt:lpstr>
      <vt:lpstr>situácia</vt:lpstr>
      <vt:lpstr>https://slovnik.juls.savba.sk/</vt:lpstr>
      <vt:lpstr>https://slovnik.juls.savba.sk/</vt:lpstr>
      <vt:lpstr>Doplňte tvary farebne vyznačených slov.</vt:lpstr>
      <vt:lpstr>Doplňte tvary farebne vyznačených slov.</vt:lpstr>
      <vt:lpstr>Generácia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situácia</dc:title>
  <dc:creator>user</dc:creator>
  <cp:lastModifiedBy>Kesselová Jana</cp:lastModifiedBy>
  <cp:revision>24</cp:revision>
  <cp:lastPrinted>2025-04-06T16:59:44Z</cp:lastPrinted>
  <dcterms:created xsi:type="dcterms:W3CDTF">2019-04-10T10:06:23Z</dcterms:created>
  <dcterms:modified xsi:type="dcterms:W3CDTF">2025-04-06T17:00:35Z</dcterms:modified>
</cp:coreProperties>
</file>