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6" r:id="rId4"/>
    <p:sldId id="270" r:id="rId5"/>
    <p:sldId id="268" r:id="rId6"/>
    <p:sldId id="275" r:id="rId7"/>
    <p:sldId id="263" r:id="rId8"/>
    <p:sldId id="272" r:id="rId9"/>
    <p:sldId id="273" r:id="rId10"/>
    <p:sldId id="277" r:id="rId11"/>
    <p:sldId id="279" r:id="rId12"/>
    <p:sldId id="278" r:id="rId13"/>
    <p:sldId id="269" r:id="rId14"/>
    <p:sldId id="271" r:id="rId15"/>
    <p:sldId id="264" r:id="rId16"/>
    <p:sldId id="265" r:id="rId17"/>
    <p:sldId id="266" r:id="rId18"/>
    <p:sldId id="274" r:id="rId19"/>
    <p:sldId id="260" r:id="rId20"/>
  </p:sldIdLst>
  <p:sldSz cx="12192000" cy="6858000"/>
  <p:notesSz cx="6797675" cy="9928225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FAEEF-AD11-446A-B1E1-3D304E6675D5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3EED3-A895-4268-9589-CEBCEEA7B70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88960-BE62-4540-BEFA-F9F363873AC4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BF781-5DBE-4EF8-9661-CEBF9FF55C7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53385-B0E1-4CD6-AED3-E96B475A5796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A5AA4-742F-45D4-B8F9-2200D5F9154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C0A1B-40EC-434B-8BBA-496C332931DB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7404D-9BDB-4B34-90FC-30AF6D0F7BB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B4387-0D32-4959-80D7-29A25ADC2FD3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18FE8-9BF2-4494-A4D3-D5C3AEC6165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894E4-D12D-4AA3-AAED-53E131D7453D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628CA-6817-44B2-AFE4-12FBF18AABD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4D3A9-EEF8-4777-8D10-8032484B686F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A48B7-FE82-4849-9B76-35054645756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DFE51-0159-47E3-8E9E-3E77659521D6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631B7-F416-4E54-BDF3-0A127D363CC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BD42C-D436-4BE2-B62A-616368471133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946C7-A0B2-47FE-9E84-8184A8D6D04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06814-1E00-4E64-9177-2D0AA5695EAE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68CC2-287F-4120-813C-5226EE26DE9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566F9-2758-427A-A81C-0AF70A64C9AF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55943-BBC0-46B0-9608-E01056A4DA0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/>
              <a:t>Upravte štýly predlohy textu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21A419-F48E-45D0-9355-DC898EA72A11}" type="datetimeFigureOut">
              <a:rPr lang="sk-SK"/>
              <a:pPr>
                <a:defRPr/>
              </a:pPr>
              <a:t>7. 5. 2023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380A3E-A891-488C-8439-9FFF6B7C03A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/>
              <a:t>Skloňovanie neutier II</a:t>
            </a:r>
          </a:p>
        </p:txBody>
      </p:sp>
      <p:sp>
        <p:nvSpPr>
          <p:cNvPr id="2" name="Podnadpis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Prezrite si obrázok a napíšte 5 slov, ktoré s obrázkom súvisia.</a:t>
            </a:r>
          </a:p>
        </p:txBody>
      </p:sp>
      <p:pic>
        <p:nvPicPr>
          <p:cNvPr id="14340" name="Picture 4" descr="obr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286793" y="2093249"/>
            <a:ext cx="7618413" cy="2865438"/>
          </a:xfrm>
        </p:spPr>
      </p:pic>
      <p:sp>
        <p:nvSpPr>
          <p:cNvPr id="4" name="Podnadpis 2"/>
          <p:cNvSpPr txBox="1">
            <a:spLocks/>
          </p:cNvSpPr>
          <p:nvPr/>
        </p:nvSpPr>
        <p:spPr bwMode="auto">
          <a:xfrm>
            <a:off x="4971000" y="5199780"/>
            <a:ext cx="2452355" cy="165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sz="3600" b="1" dirty="0" smtClean="0">
                <a:solidFill>
                  <a:srgbClr val="FF0000"/>
                </a:solidFill>
              </a:rPr>
              <a:t>srdce</a:t>
            </a:r>
            <a:r>
              <a:rPr lang="sk-SK" sz="3600" dirty="0" smtClean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sk-SK" sz="3600" b="1" dirty="0" smtClean="0">
                <a:solidFill>
                  <a:srgbClr val="FF0000"/>
                </a:solidFill>
              </a:rPr>
              <a:t>stretnutie</a:t>
            </a:r>
            <a:endParaRPr lang="sk-SK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39526"/>
              </p:ext>
            </p:extLst>
          </p:nvPr>
        </p:nvGraphicFramePr>
        <p:xfrm>
          <a:off x="1494504" y="1130710"/>
          <a:ext cx="9215506" cy="52287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4016">
                  <a:extLst>
                    <a:ext uri="{9D8B030D-6E8A-4147-A177-3AD203B41FA5}">
                      <a16:colId xmlns:a16="http://schemas.microsoft.com/office/drawing/2014/main" val="712939215"/>
                    </a:ext>
                  </a:extLst>
                </a:gridCol>
                <a:gridCol w="2405225">
                  <a:extLst>
                    <a:ext uri="{9D8B030D-6E8A-4147-A177-3AD203B41FA5}">
                      <a16:colId xmlns:a16="http://schemas.microsoft.com/office/drawing/2014/main" val="3356671546"/>
                    </a:ext>
                  </a:extLst>
                </a:gridCol>
                <a:gridCol w="2406272">
                  <a:extLst>
                    <a:ext uri="{9D8B030D-6E8A-4147-A177-3AD203B41FA5}">
                      <a16:colId xmlns:a16="http://schemas.microsoft.com/office/drawing/2014/main" val="1768436286"/>
                    </a:ext>
                  </a:extLst>
                </a:gridCol>
                <a:gridCol w="2259993">
                  <a:extLst>
                    <a:ext uri="{9D8B030D-6E8A-4147-A177-3AD203B41FA5}">
                      <a16:colId xmlns:a16="http://schemas.microsoft.com/office/drawing/2014/main" val="2280435397"/>
                    </a:ext>
                  </a:extLst>
                </a:gridCol>
              </a:tblGrid>
              <a:tr h="67317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b="1" dirty="0" smtClean="0">
                          <a:effectLst/>
                        </a:rPr>
                        <a:t>elektronická komunikácia</a:t>
                      </a:r>
                      <a:endParaRPr lang="sk-SK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b="1" dirty="0">
                          <a:effectLst/>
                        </a:rPr>
                        <a:t>písanie listov</a:t>
                      </a:r>
                      <a:endParaRPr lang="sk-SK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88575"/>
                  </a:ext>
                </a:extLst>
              </a:tr>
              <a:tr h="6731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b="1" dirty="0">
                          <a:effectLst/>
                        </a:rPr>
                        <a:t>výhody</a:t>
                      </a:r>
                      <a:endParaRPr lang="sk-SK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b="1" dirty="0">
                          <a:effectLst/>
                        </a:rPr>
                        <a:t>nevýhody</a:t>
                      </a:r>
                      <a:endParaRPr lang="sk-SK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b="1" dirty="0">
                          <a:effectLst/>
                        </a:rPr>
                        <a:t>výhody</a:t>
                      </a:r>
                      <a:endParaRPr lang="sk-SK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b="1" dirty="0">
                          <a:effectLst/>
                        </a:rPr>
                        <a:t>nevýhody</a:t>
                      </a:r>
                      <a:endParaRPr lang="sk-SK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495302"/>
                  </a:ext>
                </a:extLst>
              </a:tr>
              <a:tr h="38823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953960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956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dirty="0" smtClean="0"/>
              <a:t>Vzor </a:t>
            </a:r>
            <a:r>
              <a:rPr lang="sk-SK" sz="2800" b="1" dirty="0" smtClean="0"/>
              <a:t>srdce</a:t>
            </a:r>
            <a:endParaRPr lang="sk-SK" sz="2800" b="1" dirty="0"/>
          </a:p>
        </p:txBody>
      </p:sp>
      <p:sp>
        <p:nvSpPr>
          <p:cNvPr id="15362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singulár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N srdc-e</a:t>
            </a:r>
            <a:r>
              <a:rPr lang="en-US" dirty="0"/>
              <a:t>		</a:t>
            </a:r>
            <a:r>
              <a:rPr lang="uk-UA" dirty="0"/>
              <a:t>серце</a:t>
            </a:r>
            <a:endParaRPr lang="sk-SK" dirty="0"/>
          </a:p>
          <a:p>
            <a:r>
              <a:rPr lang="sk-SK" dirty="0"/>
              <a:t>G srdc-a</a:t>
            </a:r>
            <a:r>
              <a:rPr lang="uk-UA" dirty="0"/>
              <a:t>		серця</a:t>
            </a:r>
            <a:endParaRPr lang="sk-SK" dirty="0"/>
          </a:p>
          <a:p>
            <a:r>
              <a:rPr lang="sk-SK" dirty="0"/>
              <a:t>D srdc-u</a:t>
            </a:r>
            <a:r>
              <a:rPr lang="uk-UA" dirty="0"/>
              <a:t>		серцю</a:t>
            </a:r>
            <a:endParaRPr lang="sk-SK" dirty="0"/>
          </a:p>
          <a:p>
            <a:r>
              <a:rPr lang="sk-SK" dirty="0"/>
              <a:t>A srdc-e</a:t>
            </a:r>
            <a:r>
              <a:rPr lang="uk-UA" dirty="0"/>
              <a:t>		серце</a:t>
            </a:r>
            <a:endParaRPr lang="sk-SK" dirty="0"/>
          </a:p>
          <a:p>
            <a:r>
              <a:rPr lang="sk-SK" dirty="0"/>
              <a:t>L o srdc-i</a:t>
            </a:r>
            <a:r>
              <a:rPr lang="uk-UA" dirty="0"/>
              <a:t>		серці</a:t>
            </a:r>
            <a:endParaRPr lang="sk-SK" dirty="0"/>
          </a:p>
          <a:p>
            <a:r>
              <a:rPr lang="sk-SK" dirty="0"/>
              <a:t>I srdc-om</a:t>
            </a:r>
            <a:r>
              <a:rPr lang="uk-UA" dirty="0"/>
              <a:t>		серцем</a:t>
            </a:r>
            <a:endParaRPr lang="sk-SK" dirty="0"/>
          </a:p>
        </p:txBody>
      </p:sp>
      <p:sp>
        <p:nvSpPr>
          <p:cNvPr id="15364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/>
              <a:t>plurál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N srdc-ia</a:t>
            </a:r>
            <a:r>
              <a:rPr lang="uk-UA" dirty="0"/>
              <a:t>		серця</a:t>
            </a:r>
            <a:endParaRPr lang="sk-SK" dirty="0"/>
          </a:p>
          <a:p>
            <a:r>
              <a:rPr lang="sk-SK" dirty="0"/>
              <a:t>G sŕdc, mor-í</a:t>
            </a:r>
            <a:r>
              <a:rPr lang="uk-UA" dirty="0"/>
              <a:t>	сердець/</a:t>
            </a:r>
            <a:r>
              <a:rPr lang="uk-UA" dirty="0" err="1"/>
              <a:t>серць</a:t>
            </a:r>
            <a:endParaRPr lang="sk-SK" dirty="0"/>
          </a:p>
          <a:p>
            <a:r>
              <a:rPr lang="sk-SK" dirty="0"/>
              <a:t>D srdc-iam</a:t>
            </a:r>
            <a:r>
              <a:rPr lang="uk-UA" dirty="0"/>
              <a:t>		серцям</a:t>
            </a:r>
            <a:endParaRPr lang="sk-SK" dirty="0"/>
          </a:p>
          <a:p>
            <a:r>
              <a:rPr lang="sk-SK" dirty="0"/>
              <a:t>A srdc-ia</a:t>
            </a:r>
            <a:r>
              <a:rPr lang="uk-UA" dirty="0"/>
              <a:t>		серця</a:t>
            </a:r>
            <a:endParaRPr lang="sk-SK" dirty="0"/>
          </a:p>
          <a:p>
            <a:r>
              <a:rPr lang="sk-SK" dirty="0"/>
              <a:t>L o srdc-iach</a:t>
            </a:r>
            <a:r>
              <a:rPr lang="uk-UA" dirty="0"/>
              <a:t>	серцях</a:t>
            </a:r>
            <a:endParaRPr lang="sk-SK" dirty="0"/>
          </a:p>
          <a:p>
            <a:r>
              <a:rPr lang="sk-SK" dirty="0"/>
              <a:t>I srdc-ami</a:t>
            </a:r>
            <a:r>
              <a:rPr lang="uk-UA" dirty="0"/>
              <a:t>		серцями</a:t>
            </a:r>
          </a:p>
        </p:txBody>
      </p:sp>
    </p:spTree>
    <p:extLst>
      <p:ext uri="{BB962C8B-B14F-4D97-AF65-F5344CB8AC3E}">
        <p14:creationId xmlns:p14="http://schemas.microsoft.com/office/powerpoint/2010/main" val="39171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dirty="0"/>
              <a:t>Kľúčové miesto na obrázku má </a:t>
            </a:r>
            <a:r>
              <a:rPr lang="sk-SK" sz="2800" i="1" dirty="0"/>
              <a:t>srdce</a:t>
            </a:r>
            <a:r>
              <a:rPr lang="sk-SK" sz="2800" dirty="0"/>
              <a:t>. </a:t>
            </a:r>
            <a:br>
              <a:rPr lang="sk-SK" sz="2800" dirty="0"/>
            </a:br>
            <a:r>
              <a:rPr lang="sk-SK" sz="2800" dirty="0"/>
              <a:t>Pozrite sa, ako sa toto slovo skloňuje. Tvary tohto slova si napíšte a vyznačte koncovky.</a:t>
            </a:r>
          </a:p>
        </p:txBody>
      </p:sp>
      <p:sp>
        <p:nvSpPr>
          <p:cNvPr id="15362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singulár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N srdc-e</a:t>
            </a:r>
            <a:r>
              <a:rPr lang="en-US" dirty="0"/>
              <a:t>		</a:t>
            </a:r>
            <a:r>
              <a:rPr lang="uk-UA" dirty="0"/>
              <a:t>серце</a:t>
            </a:r>
            <a:endParaRPr lang="sk-SK" dirty="0"/>
          </a:p>
          <a:p>
            <a:r>
              <a:rPr lang="sk-SK" dirty="0"/>
              <a:t>G srdc-</a:t>
            </a:r>
            <a:r>
              <a:rPr lang="sk-SK" dirty="0">
                <a:solidFill>
                  <a:srgbClr val="FF0000"/>
                </a:solidFill>
              </a:rPr>
              <a:t>a</a:t>
            </a:r>
            <a:r>
              <a:rPr lang="uk-UA" dirty="0"/>
              <a:t>		серця</a:t>
            </a:r>
            <a:endParaRPr lang="sk-SK" dirty="0"/>
          </a:p>
          <a:p>
            <a:r>
              <a:rPr lang="sk-SK" dirty="0"/>
              <a:t>D srdc-</a:t>
            </a:r>
            <a:r>
              <a:rPr lang="sk-SK" dirty="0">
                <a:solidFill>
                  <a:srgbClr val="FF0000"/>
                </a:solidFill>
              </a:rPr>
              <a:t>u</a:t>
            </a:r>
            <a:r>
              <a:rPr lang="uk-UA" dirty="0"/>
              <a:t>		серцю</a:t>
            </a:r>
            <a:endParaRPr lang="sk-SK" dirty="0"/>
          </a:p>
          <a:p>
            <a:r>
              <a:rPr lang="sk-SK" dirty="0"/>
              <a:t>A srdc-e</a:t>
            </a:r>
            <a:r>
              <a:rPr lang="uk-UA" dirty="0"/>
              <a:t>		серце</a:t>
            </a:r>
            <a:endParaRPr lang="sk-SK" dirty="0"/>
          </a:p>
          <a:p>
            <a:r>
              <a:rPr lang="sk-SK" dirty="0"/>
              <a:t>L o srdc-i</a:t>
            </a:r>
            <a:r>
              <a:rPr lang="uk-UA" dirty="0"/>
              <a:t>		серці</a:t>
            </a:r>
            <a:endParaRPr lang="sk-SK" dirty="0"/>
          </a:p>
          <a:p>
            <a:r>
              <a:rPr lang="sk-SK" dirty="0"/>
              <a:t>I srdc-</a:t>
            </a:r>
            <a:r>
              <a:rPr lang="sk-SK" dirty="0">
                <a:solidFill>
                  <a:srgbClr val="FF0000"/>
                </a:solidFill>
              </a:rPr>
              <a:t>om</a:t>
            </a:r>
            <a:r>
              <a:rPr lang="uk-UA" dirty="0"/>
              <a:t>		серцем</a:t>
            </a:r>
            <a:endParaRPr lang="sk-SK" dirty="0"/>
          </a:p>
        </p:txBody>
      </p:sp>
      <p:sp>
        <p:nvSpPr>
          <p:cNvPr id="15364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/>
              <a:t>plurál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889567" cy="3684588"/>
          </a:xfrm>
        </p:spPr>
        <p:txBody>
          <a:bodyPr/>
          <a:lstStyle/>
          <a:p>
            <a:r>
              <a:rPr lang="sk-SK" dirty="0"/>
              <a:t>N srdc-ia</a:t>
            </a:r>
            <a:r>
              <a:rPr lang="uk-UA" dirty="0"/>
              <a:t>		серця</a:t>
            </a:r>
            <a:endParaRPr lang="sk-SK" dirty="0"/>
          </a:p>
          <a:p>
            <a:pPr marL="228600" lvl="6" fontAlgn="base"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</a:pPr>
            <a:r>
              <a:rPr lang="sk-SK" sz="2800" dirty="0"/>
              <a:t>G </a:t>
            </a:r>
            <a:r>
              <a:rPr lang="sk-SK" sz="2800" dirty="0">
                <a:solidFill>
                  <a:srgbClr val="FF0000"/>
                </a:solidFill>
              </a:rPr>
              <a:t>sŕdc, mor-í</a:t>
            </a:r>
            <a:r>
              <a:rPr lang="uk-UA" sz="2800" dirty="0"/>
              <a:t>	</a:t>
            </a:r>
            <a:r>
              <a:rPr lang="uk-UA" sz="2400" dirty="0"/>
              <a:t>сердець/серць</a:t>
            </a:r>
            <a:r>
              <a:rPr lang="sk-SK" sz="2400" dirty="0"/>
              <a:t>, </a:t>
            </a:r>
            <a:r>
              <a:rPr lang="uk-UA" sz="2400" dirty="0"/>
              <a:t>морів</a:t>
            </a:r>
            <a:endParaRPr lang="sk-SK" sz="2400" dirty="0"/>
          </a:p>
          <a:p>
            <a:r>
              <a:rPr lang="sk-SK" dirty="0"/>
              <a:t>D srdc-iam</a:t>
            </a:r>
            <a:r>
              <a:rPr lang="uk-UA" dirty="0"/>
              <a:t>		серцям</a:t>
            </a:r>
            <a:endParaRPr lang="sk-SK" dirty="0"/>
          </a:p>
          <a:p>
            <a:r>
              <a:rPr lang="sk-SK" dirty="0"/>
              <a:t>A srdc-ia</a:t>
            </a:r>
            <a:r>
              <a:rPr lang="uk-UA" dirty="0"/>
              <a:t>		серця</a:t>
            </a:r>
            <a:endParaRPr lang="sk-SK" dirty="0"/>
          </a:p>
          <a:p>
            <a:r>
              <a:rPr lang="sk-SK" dirty="0"/>
              <a:t>L o srdc-iach</a:t>
            </a:r>
            <a:r>
              <a:rPr lang="uk-UA" dirty="0"/>
              <a:t>	серцях</a:t>
            </a:r>
            <a:endParaRPr lang="sk-SK" dirty="0"/>
          </a:p>
          <a:p>
            <a:r>
              <a:rPr lang="sk-SK" dirty="0"/>
              <a:t>I srdc-</a:t>
            </a:r>
            <a:r>
              <a:rPr lang="sk-SK" dirty="0">
                <a:solidFill>
                  <a:srgbClr val="FF0000"/>
                </a:solidFill>
              </a:rPr>
              <a:t>ami</a:t>
            </a:r>
            <a:r>
              <a:rPr lang="uk-UA" dirty="0"/>
              <a:t>		серцями</a:t>
            </a:r>
          </a:p>
        </p:txBody>
      </p:sp>
    </p:spTree>
    <p:extLst>
      <p:ext uri="{BB962C8B-B14F-4D97-AF65-F5344CB8AC3E}">
        <p14:creationId xmlns:p14="http://schemas.microsoft.com/office/powerpoint/2010/main" val="23178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0E687-51D3-4EFE-BA57-8B3ACB06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majú spoločné tieto slová?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57631B5-FC53-45C9-892D-F96DE4E2E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i="1" dirty="0"/>
              <a:t>vrece</a:t>
            </a:r>
            <a:r>
              <a:rPr lang="az-Cyrl-AZ" i="1" baseline="30000" dirty="0"/>
              <a:t>мішок</a:t>
            </a:r>
            <a:r>
              <a:rPr lang="sk-SK" dirty="0"/>
              <a:t>, </a:t>
            </a:r>
            <a:r>
              <a:rPr lang="sk-SK" i="1" dirty="0"/>
              <a:t>plece</a:t>
            </a:r>
            <a:r>
              <a:rPr lang="sk-SK" dirty="0"/>
              <a:t>, </a:t>
            </a:r>
            <a:r>
              <a:rPr lang="sk-SK" i="1" dirty="0"/>
              <a:t>more</a:t>
            </a:r>
            <a:r>
              <a:rPr lang="sk-SK" dirty="0"/>
              <a:t>, </a:t>
            </a:r>
            <a:r>
              <a:rPr lang="sk-SK" i="1" dirty="0"/>
              <a:t>líce</a:t>
            </a:r>
            <a:r>
              <a:rPr lang="sk-SK" dirty="0"/>
              <a:t>, </a:t>
            </a:r>
            <a:r>
              <a:rPr lang="sk-SK" i="1" dirty="0"/>
              <a:t>pole</a:t>
            </a:r>
            <a:r>
              <a:rPr lang="sk-SK" dirty="0"/>
              <a:t>, </a:t>
            </a:r>
            <a:r>
              <a:rPr lang="sk-SK" i="1" dirty="0"/>
              <a:t>vajce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63709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Vzor </a:t>
            </a:r>
            <a:r>
              <a:rPr lang="sk-SK" i="1" dirty="0"/>
              <a:t>srdce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/>
          <a:lstStyle/>
          <a:p>
            <a:r>
              <a:rPr lang="sk-SK" dirty="0"/>
              <a:t>Aký rod má podstatné meno </a:t>
            </a:r>
            <a:r>
              <a:rPr lang="sk-SK" i="1" dirty="0"/>
              <a:t>srdce</a:t>
            </a:r>
            <a:r>
              <a:rPr lang="sk-SK" dirty="0"/>
              <a:t>?</a:t>
            </a:r>
          </a:p>
          <a:p>
            <a:r>
              <a:rPr lang="sk-SK" dirty="0"/>
              <a:t>Akou hláskou sa toto slovo končí?</a:t>
            </a:r>
          </a:p>
          <a:p>
            <a:endParaRPr lang="sk-SK" dirty="0"/>
          </a:p>
          <a:p>
            <a:r>
              <a:rPr lang="sk-SK" b="1" dirty="0"/>
              <a:t>Urobte si záver</a:t>
            </a:r>
            <a:r>
              <a:rPr lang="sk-SK" dirty="0"/>
              <a:t>:</a:t>
            </a:r>
          </a:p>
          <a:p>
            <a:r>
              <a:rPr lang="sk-SK" dirty="0"/>
              <a:t>Rovnako ako vzor </a:t>
            </a:r>
            <a:r>
              <a:rPr lang="sk-SK" i="1" dirty="0"/>
              <a:t>srdce</a:t>
            </a:r>
            <a:r>
              <a:rPr lang="sk-SK" dirty="0"/>
              <a:t> sa skloňujú podstatné mená stredného rodu zakončené na –</a:t>
            </a:r>
            <a:r>
              <a:rPr lang="sk-SK" i="1" dirty="0"/>
              <a:t>e</a:t>
            </a:r>
            <a:r>
              <a:rPr lang="sk-SK" dirty="0"/>
              <a:t>.</a:t>
            </a:r>
          </a:p>
          <a:p>
            <a:r>
              <a:rPr lang="sk-SK" dirty="0"/>
              <a:t>Napríklad aj slová </a:t>
            </a:r>
            <a:r>
              <a:rPr lang="sk-SK" i="1" dirty="0"/>
              <a:t>vrece</a:t>
            </a:r>
            <a:r>
              <a:rPr lang="az-Cyrl-AZ" i="1" baseline="30000" dirty="0"/>
              <a:t>мішок</a:t>
            </a:r>
            <a:r>
              <a:rPr lang="sk-SK" dirty="0"/>
              <a:t>, </a:t>
            </a:r>
            <a:r>
              <a:rPr lang="sk-SK" i="1" dirty="0"/>
              <a:t>plece</a:t>
            </a:r>
            <a:r>
              <a:rPr lang="sk-SK" dirty="0"/>
              <a:t>, </a:t>
            </a:r>
            <a:r>
              <a:rPr lang="sk-SK" i="1" dirty="0"/>
              <a:t>more</a:t>
            </a:r>
            <a:r>
              <a:rPr lang="sk-SK" dirty="0"/>
              <a:t>, </a:t>
            </a:r>
            <a:r>
              <a:rPr lang="sk-SK" i="1" dirty="0"/>
              <a:t>líce</a:t>
            </a:r>
            <a:r>
              <a:rPr lang="sk-SK" dirty="0"/>
              <a:t>, </a:t>
            </a:r>
            <a:r>
              <a:rPr lang="sk-SK" i="1" dirty="0"/>
              <a:t>pole</a:t>
            </a:r>
            <a:r>
              <a:rPr lang="sk-SK" dirty="0"/>
              <a:t>, </a:t>
            </a:r>
            <a:r>
              <a:rPr lang="sk-SK" i="1" dirty="0"/>
              <a:t>vajce</a:t>
            </a:r>
            <a:r>
              <a:rPr lang="sk-SK" dirty="0"/>
              <a:t>. </a:t>
            </a:r>
          </a:p>
          <a:p>
            <a:r>
              <a:rPr lang="sk-SK" dirty="0"/>
              <a:t>Význam slov nájdeš vo výkladovom slovníku tu: https://slovnik.juls.savba.sk/</a:t>
            </a:r>
          </a:p>
        </p:txBody>
      </p:sp>
    </p:spTree>
    <p:extLst>
      <p:ext uri="{BB962C8B-B14F-4D97-AF65-F5344CB8AC3E}">
        <p14:creationId xmlns:p14="http://schemas.microsoft.com/office/powerpoint/2010/main" val="381465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Overte si, čo ste sa naučili.</a:t>
            </a:r>
            <a:br>
              <a:rPr lang="sk-SK" sz="3200" dirty="0"/>
            </a:br>
            <a:r>
              <a:rPr lang="sk-SK" sz="3200" dirty="0"/>
              <a:t>Utvorte tvary slov, ktoré sú vyznačené farebne. Pritom použite poznatky o vzoroch.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srdce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altLang="sk-SK" sz="2400" dirty="0"/>
              <a:t>Za siedmimi </a:t>
            </a:r>
            <a:r>
              <a:rPr lang="sk-SK" altLang="sk-SK" sz="2400" i="1" dirty="0">
                <a:solidFill>
                  <a:srgbClr val="FF0000"/>
                </a:solidFill>
              </a:rPr>
              <a:t>more</a:t>
            </a:r>
            <a:r>
              <a:rPr lang="sk-SK" altLang="sk-SK" sz="2400" dirty="0"/>
              <a:t>, kde sa voda sypala a piesok sa lial...</a:t>
            </a:r>
          </a:p>
          <a:p>
            <a:r>
              <a:rPr lang="sk-SK" sz="2400" dirty="0" err="1"/>
              <a:t>Maxim</a:t>
            </a:r>
            <a:r>
              <a:rPr lang="sk-SK" sz="2400" dirty="0"/>
              <a:t> pokrčil </a:t>
            </a:r>
            <a:r>
              <a:rPr lang="sk-SK" sz="2400" i="1" dirty="0">
                <a:solidFill>
                  <a:srgbClr val="FF0000"/>
                </a:solidFill>
              </a:rPr>
              <a:t>plece</a:t>
            </a:r>
            <a:r>
              <a:rPr lang="sk-SK" sz="2400" i="1" dirty="0"/>
              <a:t>.</a:t>
            </a:r>
            <a:endParaRPr lang="sk-SK" sz="2400" dirty="0"/>
          </a:p>
          <a:p>
            <a:r>
              <a:rPr lang="sk-SK" sz="2400" dirty="0"/>
              <a:t>Voda z </a:t>
            </a:r>
            <a:r>
              <a:rPr lang="sk-SK" sz="2400" i="1" dirty="0">
                <a:solidFill>
                  <a:srgbClr val="FF0000"/>
                </a:solidFill>
              </a:rPr>
              <a:t>pole</a:t>
            </a:r>
            <a:r>
              <a:rPr lang="sk-SK" sz="2400" i="1" dirty="0"/>
              <a:t> </a:t>
            </a:r>
            <a:r>
              <a:rPr lang="sk-SK" sz="2400" dirty="0"/>
              <a:t>a lesov steká do rieky. </a:t>
            </a:r>
          </a:p>
          <a:p>
            <a:r>
              <a:rPr lang="sk-SK" sz="2400" dirty="0"/>
              <a:t>Pripravila </a:t>
            </a:r>
            <a:r>
              <a:rPr lang="sk-SK" sz="2400" i="1" dirty="0">
                <a:solidFill>
                  <a:srgbClr val="FF0000"/>
                </a:solidFill>
              </a:rPr>
              <a:t>vrece </a:t>
            </a:r>
            <a:r>
              <a:rPr lang="sk-SK" sz="2400" i="1" baseline="30000" dirty="0" err="1">
                <a:solidFill>
                  <a:srgbClr val="FF0000"/>
                </a:solidFill>
              </a:rPr>
              <a:t>pl</a:t>
            </a:r>
            <a:r>
              <a:rPr lang="sk-SK" sz="2400" dirty="0"/>
              <a:t> s odpadom.</a:t>
            </a:r>
            <a:endParaRPr lang="sk-SK" altLang="sk-SK" sz="2400" dirty="0"/>
          </a:p>
          <a:p>
            <a:r>
              <a:rPr lang="sk-SK" sz="2400" dirty="0"/>
              <a:t>Rád by som trávil dovolenku pri </a:t>
            </a:r>
            <a:r>
              <a:rPr lang="sk-SK" sz="2400" i="1" dirty="0">
                <a:solidFill>
                  <a:srgbClr val="FF0000"/>
                </a:solidFill>
              </a:rPr>
              <a:t>more.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3275215" y="6189663"/>
            <a:ext cx="679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0070C0"/>
                </a:solidFill>
              </a:rPr>
              <a:t>Na nasledujúcej snímke si skontrolujte správnosť riešení.</a:t>
            </a:r>
          </a:p>
        </p:txBody>
      </p:sp>
    </p:spTree>
    <p:extLst>
      <p:ext uri="{BB962C8B-B14F-4D97-AF65-F5344CB8AC3E}">
        <p14:creationId xmlns:p14="http://schemas.microsoft.com/office/powerpoint/2010/main" val="1913864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Overte si, čo ste sa naučili.</a:t>
            </a:r>
            <a:br>
              <a:rPr lang="sk-SK" sz="3200" dirty="0"/>
            </a:br>
            <a:r>
              <a:rPr lang="sk-SK" sz="3200" dirty="0"/>
              <a:t>Utvorte tvary slov, ktoré sú vyznačené farebne. Pritom použi poznatky o vzoroch.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srdce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altLang="sk-SK" sz="2400" dirty="0"/>
              <a:t>Za siedmimi </a:t>
            </a:r>
            <a:r>
              <a:rPr lang="sk-SK" altLang="sk-SK" sz="2400" i="1" dirty="0">
                <a:solidFill>
                  <a:srgbClr val="FF0000"/>
                </a:solidFill>
              </a:rPr>
              <a:t>morami</a:t>
            </a:r>
            <a:r>
              <a:rPr lang="sk-SK" altLang="sk-SK" sz="2400" dirty="0"/>
              <a:t>, kde sa voda sypala a piesok sa lial...</a:t>
            </a:r>
          </a:p>
          <a:p>
            <a:r>
              <a:rPr lang="sk-SK" sz="2400" dirty="0" err="1"/>
              <a:t>Maxim</a:t>
            </a:r>
            <a:r>
              <a:rPr lang="sk-SK" sz="2400" dirty="0"/>
              <a:t> pokrčil </a:t>
            </a:r>
            <a:r>
              <a:rPr lang="sk-SK" sz="2400" i="1" dirty="0">
                <a:solidFill>
                  <a:srgbClr val="FF0000"/>
                </a:solidFill>
              </a:rPr>
              <a:t>plecami</a:t>
            </a:r>
            <a:r>
              <a:rPr lang="sk-SK" sz="2400" i="1" dirty="0"/>
              <a:t>.</a:t>
            </a:r>
            <a:endParaRPr lang="sk-SK" sz="2400" dirty="0"/>
          </a:p>
          <a:p>
            <a:r>
              <a:rPr lang="sk-SK" sz="2400" dirty="0"/>
              <a:t>Voda z </a:t>
            </a:r>
            <a:r>
              <a:rPr lang="sk-SK" sz="2400" i="1" dirty="0">
                <a:solidFill>
                  <a:srgbClr val="FF0000"/>
                </a:solidFill>
              </a:rPr>
              <a:t>polí</a:t>
            </a:r>
            <a:r>
              <a:rPr lang="sk-SK" sz="2400" i="1" dirty="0"/>
              <a:t> </a:t>
            </a:r>
            <a:r>
              <a:rPr lang="sk-SK" sz="2400" dirty="0"/>
              <a:t>a lesov steká do rieky. </a:t>
            </a:r>
          </a:p>
          <a:p>
            <a:r>
              <a:rPr lang="sk-SK" sz="2400" dirty="0"/>
              <a:t>Pripravila </a:t>
            </a:r>
            <a:r>
              <a:rPr lang="sk-SK" sz="2400" i="1" dirty="0">
                <a:solidFill>
                  <a:srgbClr val="FF0000"/>
                </a:solidFill>
              </a:rPr>
              <a:t>vrecia</a:t>
            </a:r>
            <a:r>
              <a:rPr lang="sk-SK" sz="2400" dirty="0"/>
              <a:t> s odpadom. </a:t>
            </a:r>
            <a:endParaRPr lang="sk-SK" altLang="sk-SK" sz="2400" dirty="0"/>
          </a:p>
          <a:p>
            <a:r>
              <a:rPr lang="sk-SK" sz="2400" dirty="0"/>
              <a:t>Rád by som trávil dovolenku pri </a:t>
            </a:r>
            <a:r>
              <a:rPr lang="sk-SK" sz="2400" i="1" dirty="0">
                <a:solidFill>
                  <a:srgbClr val="FF0000"/>
                </a:solidFill>
              </a:rPr>
              <a:t>mori.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7111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412" y="2143919"/>
            <a:ext cx="5591175" cy="3714750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5026603" y="6057984"/>
            <a:ext cx="213879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sk-SK" dirty="0">
                <a:latin typeface="Times New Roman" panose="02020603050405020304" pitchFamily="18" charset="0"/>
                <a:ea typeface="Times New Roman" panose="02020603050405020304" pitchFamily="18" charset="0"/>
              </a:rPr>
              <a:t>Veľké Hincovo pleso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 Slovensku sa hovorí, že je to krajina v </a:t>
            </a:r>
            <a:r>
              <a:rPr lang="sk-SK" dirty="0" err="1" smtClean="0"/>
              <a:t>srdc</a:t>
            </a:r>
            <a:r>
              <a:rPr lang="sk-SK" dirty="0" smtClean="0"/>
              <a:t>_ </a:t>
            </a:r>
            <a:r>
              <a:rPr lang="sk-SK" dirty="0"/>
              <a:t>Európy. </a:t>
            </a:r>
            <a:endParaRPr lang="sk-SK" dirty="0" smtClean="0"/>
          </a:p>
          <a:p>
            <a:r>
              <a:rPr lang="sk-SK" dirty="0" smtClean="0"/>
              <a:t>Nemá </a:t>
            </a:r>
            <a:r>
              <a:rPr lang="sk-SK" dirty="0"/>
              <a:t>síce more, zato však má </a:t>
            </a:r>
            <a:r>
              <a:rPr lang="sk-SK" dirty="0" err="1" smtClean="0"/>
              <a:t>jazer</a:t>
            </a:r>
            <a:r>
              <a:rPr lang="sk-SK" dirty="0" smtClean="0"/>
              <a:t>_ </a:t>
            </a:r>
            <a:r>
              <a:rPr lang="sk-SK" dirty="0"/>
              <a:t>a </a:t>
            </a:r>
            <a:r>
              <a:rPr lang="sk-SK" dirty="0" smtClean="0"/>
              <a:t>ples_. </a:t>
            </a:r>
          </a:p>
          <a:p>
            <a:r>
              <a:rPr lang="sk-SK" dirty="0" smtClean="0"/>
              <a:t>Ples_ </a:t>
            </a:r>
            <a:r>
              <a:rPr lang="sk-SK" dirty="0"/>
              <a:t>sa volajú aj morské </a:t>
            </a:r>
            <a:r>
              <a:rPr lang="sk-SK" dirty="0" err="1" smtClean="0"/>
              <a:t>ok</a:t>
            </a:r>
            <a:r>
              <a:rPr lang="sk-SK" dirty="0" smtClean="0"/>
              <a:t>_. </a:t>
            </a:r>
          </a:p>
          <a:p>
            <a:r>
              <a:rPr lang="sk-SK" dirty="0" smtClean="0"/>
              <a:t>Sú </a:t>
            </a:r>
            <a:r>
              <a:rPr lang="sk-SK" dirty="0"/>
              <a:t>to stopy po tom, že kedysi tu boli ľadovce. </a:t>
            </a:r>
          </a:p>
          <a:p>
            <a:endParaRPr lang="sk-SK" i="1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9166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 Slovensku sa hovorí, že je to krajina v srdc</a:t>
            </a:r>
            <a:r>
              <a:rPr lang="sk-SK" dirty="0">
                <a:solidFill>
                  <a:srgbClr val="00B050"/>
                </a:solidFill>
              </a:rPr>
              <a:t>i</a:t>
            </a:r>
            <a:r>
              <a:rPr lang="sk-SK" dirty="0"/>
              <a:t> Európy. Nemá síce mor</a:t>
            </a:r>
            <a:r>
              <a:rPr lang="sk-SK" dirty="0">
                <a:solidFill>
                  <a:srgbClr val="00B050"/>
                </a:solidFill>
              </a:rPr>
              <a:t>e</a:t>
            </a:r>
            <a:r>
              <a:rPr lang="sk-SK" dirty="0"/>
              <a:t>, zato však má jazer</a:t>
            </a:r>
            <a:r>
              <a:rPr lang="sk-SK" dirty="0">
                <a:solidFill>
                  <a:srgbClr val="C00000"/>
                </a:solidFill>
              </a:rPr>
              <a:t>á</a:t>
            </a:r>
            <a:r>
              <a:rPr lang="sk-SK" dirty="0"/>
              <a:t> a ples</a:t>
            </a:r>
            <a:r>
              <a:rPr lang="sk-SK" dirty="0">
                <a:solidFill>
                  <a:srgbClr val="C00000"/>
                </a:solidFill>
              </a:rPr>
              <a:t>á</a:t>
            </a:r>
            <a:r>
              <a:rPr lang="sk-SK" dirty="0"/>
              <a:t>. Ples</a:t>
            </a:r>
            <a:r>
              <a:rPr lang="sk-SK" dirty="0">
                <a:solidFill>
                  <a:srgbClr val="C00000"/>
                </a:solidFill>
              </a:rPr>
              <a:t>á</a:t>
            </a:r>
            <a:r>
              <a:rPr lang="sk-SK" dirty="0"/>
              <a:t> sa volajú aj morské ok</a:t>
            </a:r>
            <a:r>
              <a:rPr lang="sk-SK" dirty="0">
                <a:solidFill>
                  <a:srgbClr val="C00000"/>
                </a:solidFill>
              </a:rPr>
              <a:t>á</a:t>
            </a:r>
            <a:r>
              <a:rPr lang="sk-SK" dirty="0"/>
              <a:t>. Sú to stopy po tom, že kedysi tu boli ľadovce. </a:t>
            </a:r>
          </a:p>
          <a:p>
            <a:endParaRPr lang="sk-SK" i="1" dirty="0" smtClean="0"/>
          </a:p>
          <a:p>
            <a:r>
              <a:rPr lang="sk-SK" i="1" dirty="0" smtClean="0"/>
              <a:t>mesto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r>
              <a:rPr lang="sk-SK" i="1" dirty="0"/>
              <a:t>srdce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632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 smtClean="0"/>
              <a:t>Vzor </a:t>
            </a:r>
            <a:r>
              <a:rPr lang="sk-SK" sz="3200" i="1" dirty="0" smtClean="0"/>
              <a:t>stretnutie</a:t>
            </a:r>
            <a:endParaRPr lang="sk-SK" sz="3200" dirty="0"/>
          </a:p>
        </p:txBody>
      </p:sp>
      <p:sp>
        <p:nvSpPr>
          <p:cNvPr id="17410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singulár</a:t>
            </a:r>
          </a:p>
        </p:txBody>
      </p:sp>
      <p:sp>
        <p:nvSpPr>
          <p:cNvPr id="17411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N stretnut-ie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G stretnut-ia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D stretnut-iu</a:t>
            </a:r>
            <a:r>
              <a:rPr lang="uk-UA" dirty="0"/>
              <a:t>	відкриттю</a:t>
            </a:r>
            <a:endParaRPr lang="sk-SK" dirty="0"/>
          </a:p>
          <a:p>
            <a:r>
              <a:rPr lang="sk-SK" dirty="0"/>
              <a:t>A stretnut-ie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L o stretnut-í</a:t>
            </a:r>
            <a:r>
              <a:rPr lang="uk-UA" dirty="0"/>
              <a:t>	відкритті</a:t>
            </a:r>
            <a:endParaRPr lang="sk-SK" dirty="0"/>
          </a:p>
          <a:p>
            <a:r>
              <a:rPr lang="sk-SK" dirty="0"/>
              <a:t>I stretnut-ím</a:t>
            </a:r>
            <a:r>
              <a:rPr lang="uk-UA" dirty="0"/>
              <a:t>	відкриттям</a:t>
            </a:r>
            <a:endParaRPr lang="sk-SK" dirty="0"/>
          </a:p>
          <a:p>
            <a:endParaRPr lang="sk-SK" dirty="0"/>
          </a:p>
        </p:txBody>
      </p:sp>
      <p:sp>
        <p:nvSpPr>
          <p:cNvPr id="17412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/>
              <a:t>plurál</a:t>
            </a:r>
          </a:p>
        </p:txBody>
      </p:sp>
      <p:sp>
        <p:nvSpPr>
          <p:cNvPr id="17413" name="Zástupný symbol obsah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N stretnut-ia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G stretnut-í</a:t>
            </a:r>
            <a:r>
              <a:rPr lang="uk-UA" dirty="0"/>
              <a:t>	</a:t>
            </a:r>
            <a:r>
              <a:rPr lang="uk-UA" dirty="0" err="1"/>
              <a:t>відкриттів</a:t>
            </a:r>
            <a:endParaRPr lang="sk-SK" dirty="0"/>
          </a:p>
          <a:p>
            <a:r>
              <a:rPr lang="sk-SK" dirty="0"/>
              <a:t>D stretnut-iam</a:t>
            </a:r>
            <a:r>
              <a:rPr lang="uk-UA" dirty="0"/>
              <a:t>	відкриттям</a:t>
            </a:r>
            <a:endParaRPr lang="sk-SK" dirty="0"/>
          </a:p>
          <a:p>
            <a:r>
              <a:rPr lang="sk-SK" dirty="0"/>
              <a:t>A stretnut-ia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L o stretnut-iach</a:t>
            </a:r>
            <a:r>
              <a:rPr lang="uk-UA" dirty="0"/>
              <a:t>	відкриттях</a:t>
            </a:r>
            <a:endParaRPr lang="sk-SK" dirty="0"/>
          </a:p>
          <a:p>
            <a:r>
              <a:rPr lang="sk-SK" dirty="0"/>
              <a:t>I stretnut-iami</a:t>
            </a:r>
            <a:r>
              <a:rPr lang="uk-UA" dirty="0"/>
              <a:t>	відкриттями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4261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Vďaka internetu je možné </a:t>
            </a:r>
            <a:r>
              <a:rPr lang="sk-SK" sz="3200" b="1" dirty="0"/>
              <a:t>stretnutie</a:t>
            </a:r>
            <a:r>
              <a:rPr lang="sk-SK" sz="3200" dirty="0"/>
              <a:t> ľudí aj na veľké vzdialenosti. Pozrite sa, ako sa skloňuje slovo </a:t>
            </a:r>
            <a:r>
              <a:rPr lang="sk-SK" sz="3200" i="1" dirty="0"/>
              <a:t>stretnutie</a:t>
            </a:r>
            <a:r>
              <a:rPr lang="sk-SK" sz="3200" dirty="0"/>
              <a:t>.</a:t>
            </a:r>
          </a:p>
        </p:txBody>
      </p:sp>
      <p:sp>
        <p:nvSpPr>
          <p:cNvPr id="17410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singulár</a:t>
            </a:r>
          </a:p>
        </p:txBody>
      </p:sp>
      <p:sp>
        <p:nvSpPr>
          <p:cNvPr id="17411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N stretnut-ie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G stretnut-ia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D stretnut-iu</a:t>
            </a:r>
            <a:r>
              <a:rPr lang="uk-UA" dirty="0"/>
              <a:t>	відкриттю</a:t>
            </a:r>
            <a:endParaRPr lang="sk-SK" dirty="0"/>
          </a:p>
          <a:p>
            <a:r>
              <a:rPr lang="sk-SK" dirty="0"/>
              <a:t>A stretnut-ie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L o stretnut-í</a:t>
            </a:r>
            <a:r>
              <a:rPr lang="uk-UA" dirty="0"/>
              <a:t>	відкритті</a:t>
            </a:r>
            <a:endParaRPr lang="sk-SK" dirty="0"/>
          </a:p>
          <a:p>
            <a:r>
              <a:rPr lang="sk-SK" dirty="0"/>
              <a:t>I stretnut-</a:t>
            </a:r>
            <a:r>
              <a:rPr lang="sk-SK" i="1" dirty="0">
                <a:solidFill>
                  <a:srgbClr val="FF0000"/>
                </a:solidFill>
              </a:rPr>
              <a:t>ím</a:t>
            </a:r>
            <a:r>
              <a:rPr lang="uk-UA" dirty="0"/>
              <a:t>	відкриттям</a:t>
            </a:r>
            <a:endParaRPr lang="sk-SK" dirty="0"/>
          </a:p>
          <a:p>
            <a:endParaRPr lang="sk-SK" dirty="0"/>
          </a:p>
        </p:txBody>
      </p:sp>
      <p:sp>
        <p:nvSpPr>
          <p:cNvPr id="17412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/>
              <a:t>plurál</a:t>
            </a:r>
          </a:p>
        </p:txBody>
      </p:sp>
      <p:sp>
        <p:nvSpPr>
          <p:cNvPr id="17413" name="Zástupný symbol obsah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N stretnut-ia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G stretnut-</a:t>
            </a:r>
            <a:r>
              <a:rPr lang="sk-SK" dirty="0">
                <a:solidFill>
                  <a:srgbClr val="FF0000"/>
                </a:solidFill>
              </a:rPr>
              <a:t>í</a:t>
            </a:r>
            <a:r>
              <a:rPr lang="uk-UA" dirty="0"/>
              <a:t>	</a:t>
            </a:r>
            <a:r>
              <a:rPr lang="uk-UA" dirty="0" err="1"/>
              <a:t>відкриттів</a:t>
            </a:r>
            <a:endParaRPr lang="sk-SK" dirty="0"/>
          </a:p>
          <a:p>
            <a:r>
              <a:rPr lang="sk-SK" dirty="0"/>
              <a:t>D stretnut-iam</a:t>
            </a:r>
            <a:r>
              <a:rPr lang="uk-UA" dirty="0"/>
              <a:t>	відкриттям</a:t>
            </a:r>
            <a:endParaRPr lang="sk-SK" dirty="0"/>
          </a:p>
          <a:p>
            <a:r>
              <a:rPr lang="sk-SK" dirty="0"/>
              <a:t>A stretnut-ia</a:t>
            </a:r>
            <a:r>
              <a:rPr lang="uk-UA" dirty="0"/>
              <a:t>	відкриття</a:t>
            </a:r>
            <a:endParaRPr lang="sk-SK" dirty="0"/>
          </a:p>
          <a:p>
            <a:r>
              <a:rPr lang="sk-SK" dirty="0"/>
              <a:t>L o stretnut-iach</a:t>
            </a:r>
            <a:r>
              <a:rPr lang="uk-UA" dirty="0"/>
              <a:t>	відкриттях</a:t>
            </a:r>
            <a:endParaRPr lang="sk-SK" dirty="0"/>
          </a:p>
          <a:p>
            <a:r>
              <a:rPr lang="sk-SK" dirty="0"/>
              <a:t>I stretnut-iami</a:t>
            </a:r>
            <a:r>
              <a:rPr lang="uk-UA" dirty="0"/>
              <a:t>	відкриттями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9249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Vzor </a:t>
            </a:r>
            <a:r>
              <a:rPr lang="sk-SK" i="1" dirty="0"/>
              <a:t>stretnutie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10957560" cy="4351338"/>
          </a:xfrm>
        </p:spPr>
        <p:txBody>
          <a:bodyPr/>
          <a:lstStyle/>
          <a:p>
            <a:r>
              <a:rPr lang="sk-SK" dirty="0"/>
              <a:t>Aký rod má podstatné meno </a:t>
            </a:r>
            <a:r>
              <a:rPr lang="sk-SK" i="1" dirty="0"/>
              <a:t>stretnutie</a:t>
            </a:r>
            <a:r>
              <a:rPr lang="sk-SK" dirty="0"/>
              <a:t>?</a:t>
            </a:r>
          </a:p>
          <a:p>
            <a:r>
              <a:rPr lang="sk-SK" dirty="0"/>
              <a:t>Akou hláskou sa toto slovo končí?</a:t>
            </a:r>
          </a:p>
          <a:p>
            <a:endParaRPr lang="sk-SK" dirty="0"/>
          </a:p>
          <a:p>
            <a:r>
              <a:rPr lang="sk-SK" b="1" dirty="0"/>
              <a:t>Urobte si záver</a:t>
            </a:r>
            <a:r>
              <a:rPr lang="sk-SK" dirty="0"/>
              <a:t>:</a:t>
            </a:r>
          </a:p>
          <a:p>
            <a:r>
              <a:rPr lang="sk-SK" dirty="0"/>
              <a:t>Rovnako ako vzor </a:t>
            </a:r>
            <a:r>
              <a:rPr lang="sk-SK" i="1" dirty="0"/>
              <a:t>stretnutie</a:t>
            </a:r>
            <a:r>
              <a:rPr lang="sk-SK" dirty="0"/>
              <a:t> sa skloňujú podstatné mená stredného rodu zakončené na –</a:t>
            </a:r>
            <a:r>
              <a:rPr lang="sk-SK" i="1" dirty="0" err="1"/>
              <a:t>ie</a:t>
            </a:r>
            <a:r>
              <a:rPr lang="sk-SK" dirty="0"/>
              <a:t>.</a:t>
            </a:r>
          </a:p>
          <a:p>
            <a:r>
              <a:rPr lang="sk-SK" dirty="0"/>
              <a:t>Napríklad aj slová </a:t>
            </a:r>
            <a:r>
              <a:rPr lang="sk-SK" i="1" dirty="0"/>
              <a:t>čítanie</a:t>
            </a:r>
            <a:r>
              <a:rPr lang="sk-SK" dirty="0"/>
              <a:t>, </a:t>
            </a:r>
            <a:r>
              <a:rPr lang="sk-SK" i="1" dirty="0"/>
              <a:t>územie</a:t>
            </a:r>
            <a:r>
              <a:rPr lang="sk-SK" dirty="0"/>
              <a:t>, </a:t>
            </a:r>
            <a:r>
              <a:rPr lang="sk-SK" i="1" dirty="0"/>
              <a:t>prostredie</a:t>
            </a:r>
            <a:r>
              <a:rPr lang="sk-SK" dirty="0"/>
              <a:t>, </a:t>
            </a:r>
            <a:r>
              <a:rPr lang="sk-SK" i="1" dirty="0"/>
              <a:t>rozhodnutie</a:t>
            </a:r>
            <a:r>
              <a:rPr lang="sk-SK" dirty="0"/>
              <a:t>, </a:t>
            </a:r>
            <a:r>
              <a:rPr lang="sk-SK" i="1" dirty="0"/>
              <a:t>zahraničie</a:t>
            </a:r>
            <a:r>
              <a:rPr lang="sk-SK" dirty="0"/>
              <a:t>, </a:t>
            </a:r>
            <a:r>
              <a:rPr lang="sk-SK" i="1" dirty="0"/>
              <a:t>storočie</a:t>
            </a:r>
            <a:r>
              <a:rPr lang="sk-SK" dirty="0"/>
              <a:t>, </a:t>
            </a:r>
            <a:r>
              <a:rPr lang="sk-SK" i="1" dirty="0"/>
              <a:t>umenie</a:t>
            </a:r>
            <a:r>
              <a:rPr lang="sk-SK" dirty="0"/>
              <a:t>, </a:t>
            </a:r>
            <a:r>
              <a:rPr lang="sk-SK" i="1" dirty="0"/>
              <a:t>poradie</a:t>
            </a:r>
            <a:r>
              <a:rPr lang="sk-SK" dirty="0"/>
              <a:t>, </a:t>
            </a:r>
            <a:r>
              <a:rPr lang="sk-SK" i="1" dirty="0"/>
              <a:t>okolie</a:t>
            </a:r>
            <a:r>
              <a:rPr lang="sk-SK" dirty="0"/>
              <a:t>, </a:t>
            </a:r>
            <a:r>
              <a:rPr lang="sk-SK" i="1" dirty="0"/>
              <a:t>zranenie</a:t>
            </a:r>
            <a:r>
              <a:rPr lang="sk-SK" dirty="0"/>
              <a:t>, </a:t>
            </a:r>
            <a:r>
              <a:rPr lang="sk-SK" i="1" dirty="0"/>
              <a:t>počasie</a:t>
            </a:r>
            <a:r>
              <a:rPr lang="sk-SK" dirty="0"/>
              <a:t>, </a:t>
            </a:r>
            <a:r>
              <a:rPr lang="sk-SK" i="1" dirty="0"/>
              <a:t>šťastie</a:t>
            </a:r>
            <a:r>
              <a:rPr lang="sk-SK" dirty="0"/>
              <a:t>, </a:t>
            </a:r>
            <a:r>
              <a:rPr lang="sk-SK" i="1" dirty="0"/>
              <a:t>zdravie</a:t>
            </a:r>
            <a:r>
              <a:rPr lang="sk-SK" dirty="0"/>
              <a:t>. </a:t>
            </a:r>
          </a:p>
          <a:p>
            <a:r>
              <a:rPr lang="sk-SK" sz="2400" dirty="0"/>
              <a:t>Význam slov nájdeš vo výkladovom slovníku https://slovnik.juls.savba.sk/</a:t>
            </a:r>
          </a:p>
        </p:txBody>
      </p:sp>
    </p:spTree>
    <p:extLst>
      <p:ext uri="{BB962C8B-B14F-4D97-AF65-F5344CB8AC3E}">
        <p14:creationId xmlns:p14="http://schemas.microsoft.com/office/powerpoint/2010/main" val="134747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Overte si, čo ste sa naučili.</a:t>
            </a:r>
            <a:br>
              <a:rPr lang="sk-SK" sz="3200" dirty="0"/>
            </a:br>
            <a:r>
              <a:rPr lang="sk-SK" sz="3200" dirty="0"/>
              <a:t>Utvorte tvary slov, ktoré sú vyznačené farebne. Pritom použite poznatky o vzoroch.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srdce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sz="2400" i="1" dirty="0">
              <a:solidFill>
                <a:srgbClr val="FF0000"/>
              </a:solidFill>
            </a:endParaRP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stretnutie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sz="2400" dirty="0"/>
              <a:t>Na tomto </a:t>
            </a:r>
            <a:r>
              <a:rPr lang="sk-SK" sz="2400" i="1" dirty="0">
                <a:solidFill>
                  <a:srgbClr val="FF0000"/>
                </a:solidFill>
              </a:rPr>
              <a:t>územie</a:t>
            </a:r>
            <a:r>
              <a:rPr lang="sk-SK" sz="2400" dirty="0"/>
              <a:t> je príroda chránená.</a:t>
            </a:r>
          </a:p>
          <a:p>
            <a:r>
              <a:rPr lang="sk-SK" sz="2400" dirty="0"/>
              <a:t>V jarnom </a:t>
            </a:r>
            <a:r>
              <a:rPr lang="sk-SK" sz="2400" i="1" dirty="0">
                <a:solidFill>
                  <a:srgbClr val="FF0000"/>
                </a:solidFill>
              </a:rPr>
              <a:t>obdobie</a:t>
            </a:r>
            <a:r>
              <a:rPr lang="sk-SK" sz="2400" dirty="0"/>
              <a:t> mám rád prechádzky parkom.</a:t>
            </a:r>
          </a:p>
          <a:p>
            <a:r>
              <a:rPr lang="sk-SK" sz="2400" dirty="0"/>
              <a:t>V aprílovom </a:t>
            </a:r>
            <a:r>
              <a:rPr lang="sk-SK" sz="2400" i="1" dirty="0">
                <a:solidFill>
                  <a:srgbClr val="FF0000"/>
                </a:solidFill>
              </a:rPr>
              <a:t>počasie</a:t>
            </a:r>
            <a:r>
              <a:rPr lang="sk-SK" sz="2400" dirty="0"/>
              <a:t> je veľa náhlych zmien.</a:t>
            </a:r>
          </a:p>
          <a:p>
            <a:r>
              <a:rPr lang="sk-SK" sz="2400" dirty="0"/>
              <a:t>Každý má svoju predstavu o </a:t>
            </a:r>
            <a:r>
              <a:rPr lang="sk-SK" sz="2400" i="1" dirty="0">
                <a:solidFill>
                  <a:srgbClr val="FF0000"/>
                </a:solidFill>
              </a:rPr>
              <a:t>šťastie</a:t>
            </a:r>
            <a:r>
              <a:rPr lang="sk-SK" sz="2400" dirty="0"/>
              <a:t>.</a:t>
            </a:r>
          </a:p>
          <a:p>
            <a:r>
              <a:rPr lang="sk-SK" sz="2400" dirty="0"/>
              <a:t>Dnes sme hovorili o slovenskom výtvarnom </a:t>
            </a:r>
            <a:r>
              <a:rPr lang="sk-SK" sz="2400" i="1" dirty="0">
                <a:solidFill>
                  <a:srgbClr val="FF0000"/>
                </a:solidFill>
              </a:rPr>
              <a:t>umenie</a:t>
            </a:r>
            <a:r>
              <a:rPr lang="sk-SK" sz="2400" dirty="0"/>
              <a:t>. </a:t>
            </a:r>
          </a:p>
          <a:p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3275215" y="6189663"/>
            <a:ext cx="679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0070C0"/>
                </a:solidFill>
              </a:rPr>
              <a:t>Na nasledujúcej snímke si skontrolujte správnosť riešení.</a:t>
            </a:r>
          </a:p>
        </p:txBody>
      </p:sp>
    </p:spTree>
    <p:extLst>
      <p:ext uri="{BB962C8B-B14F-4D97-AF65-F5344CB8AC3E}">
        <p14:creationId xmlns:p14="http://schemas.microsoft.com/office/powerpoint/2010/main" val="187972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Overte si, čo ste sa naučili.</a:t>
            </a:r>
            <a:br>
              <a:rPr lang="sk-SK" sz="3200" dirty="0"/>
            </a:br>
            <a:r>
              <a:rPr lang="sk-SK" sz="3200" dirty="0"/>
              <a:t>Utvorte tvary slov, ktoré sú vyznačené farebne. Pritom použi poznatky o vzoroch.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srdce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sz="2400" i="1" dirty="0">
              <a:solidFill>
                <a:srgbClr val="FF0000"/>
              </a:solidFill>
            </a:endParaRP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stretnutie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sz="2400" dirty="0"/>
              <a:t>Na tomto </a:t>
            </a:r>
            <a:r>
              <a:rPr lang="sk-SK" sz="2400" i="1" dirty="0">
                <a:solidFill>
                  <a:srgbClr val="FF0000"/>
                </a:solidFill>
              </a:rPr>
              <a:t>území</a:t>
            </a:r>
            <a:r>
              <a:rPr lang="sk-SK" sz="2400" dirty="0"/>
              <a:t> je príroda chránená.</a:t>
            </a:r>
          </a:p>
          <a:p>
            <a:r>
              <a:rPr lang="sk-SK" sz="2400" dirty="0"/>
              <a:t>V jarnom </a:t>
            </a:r>
            <a:r>
              <a:rPr lang="sk-SK" sz="2400" i="1" dirty="0">
                <a:solidFill>
                  <a:srgbClr val="FF0000"/>
                </a:solidFill>
              </a:rPr>
              <a:t>období</a:t>
            </a:r>
            <a:r>
              <a:rPr lang="sk-SK" sz="2400" dirty="0"/>
              <a:t> mám rád prechádzky parkom.</a:t>
            </a:r>
          </a:p>
          <a:p>
            <a:r>
              <a:rPr lang="sk-SK" sz="2400" dirty="0"/>
              <a:t>V aprílovom </a:t>
            </a:r>
            <a:r>
              <a:rPr lang="sk-SK" sz="2400" i="1" dirty="0">
                <a:solidFill>
                  <a:srgbClr val="FF0000"/>
                </a:solidFill>
              </a:rPr>
              <a:t>počasí</a:t>
            </a:r>
            <a:r>
              <a:rPr lang="sk-SK" sz="2400" dirty="0"/>
              <a:t> je veľa náhlych zmien.</a:t>
            </a:r>
          </a:p>
          <a:p>
            <a:r>
              <a:rPr lang="sk-SK" sz="2400" dirty="0"/>
              <a:t>Každý má svoju predstavu o </a:t>
            </a:r>
            <a:r>
              <a:rPr lang="sk-SK" sz="2400" i="1" dirty="0">
                <a:solidFill>
                  <a:srgbClr val="FF0000"/>
                </a:solidFill>
              </a:rPr>
              <a:t>šťastí</a:t>
            </a:r>
            <a:r>
              <a:rPr lang="sk-SK" sz="2400" dirty="0"/>
              <a:t>.</a:t>
            </a:r>
          </a:p>
          <a:p>
            <a:r>
              <a:rPr lang="sk-SK" sz="2400" dirty="0"/>
              <a:t>Dnes sme hovorili o slovenskom výtvarnom </a:t>
            </a:r>
            <a:r>
              <a:rPr lang="sk-SK" sz="2400" i="1" dirty="0">
                <a:solidFill>
                  <a:srgbClr val="FF0000"/>
                </a:solidFill>
              </a:rPr>
              <a:t>umení</a:t>
            </a:r>
            <a:r>
              <a:rPr lang="sk-SK" sz="2400" dirty="0"/>
              <a:t>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6601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b="1" dirty="0"/>
              <a:t>Čo ma baví? </a:t>
            </a:r>
            <a:br>
              <a:rPr lang="sk-SK" sz="3200" b="1" dirty="0"/>
            </a:br>
            <a:r>
              <a:rPr lang="sk-SK" sz="3200" dirty="0"/>
              <a:t>Napíšte krátky text o tom, čo radi robievate. Pritom použite podstatné mená podľa vzoru </a:t>
            </a:r>
            <a:r>
              <a:rPr lang="sk-SK" sz="3200" i="1" dirty="0"/>
              <a:t>stretnutie</a:t>
            </a:r>
            <a:r>
              <a:rPr lang="sk-SK" sz="3200" dirty="0"/>
              <a:t>.</a:t>
            </a:r>
          </a:p>
        </p:txBody>
      </p:sp>
      <p:sp>
        <p:nvSpPr>
          <p:cNvPr id="19458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sloveso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písať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čítať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plávať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fotografovať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lyžovať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korčuľovať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cvičiť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surfovať</a:t>
            </a:r>
          </a:p>
        </p:txBody>
      </p:sp>
      <p:sp>
        <p:nvSpPr>
          <p:cNvPr id="19460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podstatné meno podľa vzoru stretnutie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písanie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čítanie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5728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b="1" dirty="0"/>
              <a:t>Čo ma baví? </a:t>
            </a:r>
            <a:br>
              <a:rPr lang="sk-SK" sz="3200" b="1" dirty="0"/>
            </a:br>
            <a:r>
              <a:rPr lang="sk-SK" sz="3200" dirty="0"/>
              <a:t>Napíšte krátky text o tom, čo radi robievate. Pritom použite podstatné mená podľa vzoru </a:t>
            </a:r>
            <a:r>
              <a:rPr lang="sk-SK" sz="3200" i="1" dirty="0"/>
              <a:t>stretnutie</a:t>
            </a:r>
            <a:r>
              <a:rPr lang="sk-SK" sz="3200" dirty="0"/>
              <a:t>.</a:t>
            </a:r>
          </a:p>
        </p:txBody>
      </p:sp>
      <p:sp>
        <p:nvSpPr>
          <p:cNvPr id="19458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sloveso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písať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čítať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plávať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fotografovať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lyžovať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korčuľovať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cvičiť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surfovať</a:t>
            </a:r>
          </a:p>
        </p:txBody>
      </p:sp>
      <p:sp>
        <p:nvSpPr>
          <p:cNvPr id="19460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podstatné meno podľa vzoru stretnutie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písanie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čítanie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plávanie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fotografovanie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lyžovanie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korčuľovanie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cvičenie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k-SK" dirty="0"/>
              <a:t>surfovanie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497</Words>
  <Application>Microsoft Office PowerPoint</Application>
  <PresentationFormat>Širokouhlá</PresentationFormat>
  <Paragraphs>168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Motív Office</vt:lpstr>
      <vt:lpstr>Skloňovanie neutier II</vt:lpstr>
      <vt:lpstr>Prezrite si obrázok a napíšte 5 slov, ktoré s obrázkom súvisia.</vt:lpstr>
      <vt:lpstr>Prezentácia programu PowerPoint</vt:lpstr>
      <vt:lpstr>Vzor srdce</vt:lpstr>
      <vt:lpstr>Kľúčové miesto na obrázku má srdce.  Pozrite sa, ako sa toto slovo skloňuje. Tvary tohto slova si napíšte a vyznačte koncovky.</vt:lpstr>
      <vt:lpstr>Čo majú spoločné tieto slová?</vt:lpstr>
      <vt:lpstr>Vzor srdce</vt:lpstr>
      <vt:lpstr>Overte si, čo ste sa naučili. Utvorte tvary slov, ktoré sú vyznačené farebne. Pritom použite poznatky o vzoroch.</vt:lpstr>
      <vt:lpstr>Overte si, čo ste sa naučili. Utvorte tvary slov, ktoré sú vyznačené farebne. Pritom použi poznatky o vzoroch.</vt:lpstr>
      <vt:lpstr>Prezentácia programu PowerPoint</vt:lpstr>
      <vt:lpstr>Prezentácia programu PowerPoint</vt:lpstr>
      <vt:lpstr>Prezentácia programu PowerPoint</vt:lpstr>
      <vt:lpstr>Vzor stretnutie</vt:lpstr>
      <vt:lpstr>Vďaka internetu je možné stretnutie ľudí aj na veľké vzdialenosti. Pozrite sa, ako sa skloňuje slovo stretnutie.</vt:lpstr>
      <vt:lpstr>Vzor stretnutie</vt:lpstr>
      <vt:lpstr>Overte si, čo ste sa naučili. Utvorte tvary slov, ktoré sú vyznačené farebne. Pritom použite poznatky o vzoroch.</vt:lpstr>
      <vt:lpstr>Overte si, čo ste sa naučili. Utvorte tvary slov, ktoré sú vyznačené farebne. Pritom použi poznatky o vzoroch.</vt:lpstr>
      <vt:lpstr>Čo ma baví?  Napíšte krátky text o tom, čo radi robievate. Pritom použite podstatné mená podľa vzoru stretnutie.</vt:lpstr>
      <vt:lpstr>Čo ma baví?  Napíšte krátky text o tom, čo radi robievate. Pritom použite podstatné mená podľa vzoru stretnutie.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Skloňovanie neutier II</dc:title>
  <dc:creator>user</dc:creator>
  <cp:lastModifiedBy>Kesselová Jana</cp:lastModifiedBy>
  <cp:revision>20</cp:revision>
  <cp:lastPrinted>2023-05-07T16:54:33Z</cp:lastPrinted>
  <dcterms:created xsi:type="dcterms:W3CDTF">2019-02-26T18:24:30Z</dcterms:created>
  <dcterms:modified xsi:type="dcterms:W3CDTF">2023-05-07T17:30:53Z</dcterms:modified>
</cp:coreProperties>
</file>