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9" r:id="rId12"/>
    <p:sldId id="266" r:id="rId13"/>
    <p:sldId id="267" r:id="rId14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510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741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209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399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573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343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39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878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018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794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515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311E7-A5E3-4A35-AE5A-721EB1965F3A}" type="datetimeFigureOut">
              <a:rPr lang="sk-SK" smtClean="0"/>
              <a:t>12. 4. 2023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872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Prevediem Vás ulicou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600" smtClean="0"/>
              <a:t>Starojánskou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1736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7831" y="145835"/>
            <a:ext cx="10515600" cy="1325563"/>
          </a:xfrm>
        </p:spPr>
        <p:txBody>
          <a:bodyPr/>
          <a:lstStyle/>
          <a:p>
            <a:r>
              <a:rPr lang="sk-SK" dirty="0" smtClean="0"/>
              <a:t>Na začiatku </a:t>
            </a:r>
            <a:r>
              <a:rPr lang="sk-SK" dirty="0" smtClean="0">
                <a:solidFill>
                  <a:srgbClr val="FF0000"/>
                </a:solidFill>
              </a:rPr>
              <a:t>ulice</a:t>
            </a:r>
            <a:r>
              <a:rPr lang="sk-SK" dirty="0" smtClean="0"/>
              <a:t> je Svätojánsky kaštieľ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1" y="1471398"/>
            <a:ext cx="6611688" cy="4351338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7835317" y="2772868"/>
            <a:ext cx="3875714" cy="3225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800" dirty="0" smtClean="0"/>
              <a:t>Martin </a:t>
            </a:r>
            <a:r>
              <a:rPr lang="sk-SK" sz="2800" dirty="0" err="1" smtClean="0"/>
              <a:t>Sentiváni</a:t>
            </a:r>
            <a:r>
              <a:rPr lang="sk-SK" sz="2800" dirty="0" smtClean="0"/>
              <a:t> alebo Martin Svätojánsky bol slovenský filozof a polyhistor, profesor Trnavskej univerzity (17. storočie)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9998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druhej strane </a:t>
            </a:r>
            <a:r>
              <a:rPr lang="sk-SK" dirty="0" smtClean="0">
                <a:solidFill>
                  <a:srgbClr val="FF0000"/>
                </a:solidFill>
              </a:rPr>
              <a:t>ulice </a:t>
            </a:r>
            <a:r>
              <a:rPr lang="sk-SK" dirty="0" smtClean="0"/>
              <a:t>je penzión UNA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81" y="2269259"/>
            <a:ext cx="5379930" cy="3362457"/>
          </a:xfrm>
        </p:spPr>
      </p:pic>
    </p:spTree>
    <p:extLst>
      <p:ext uri="{BB962C8B-B14F-4D97-AF65-F5344CB8AC3E}">
        <p14:creationId xmlns:p14="http://schemas.microsoft.com/office/powerpoint/2010/main" val="6341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tej iste </a:t>
            </a:r>
            <a:r>
              <a:rPr lang="sk-SK" dirty="0" smtClean="0">
                <a:solidFill>
                  <a:srgbClr val="FF0000"/>
                </a:solidFill>
              </a:rPr>
              <a:t>ulici</a:t>
            </a:r>
            <a:r>
              <a:rPr lang="sk-SK" dirty="0" smtClean="0"/>
              <a:t> žili spisovatelia a básnici...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77" y="1766903"/>
            <a:ext cx="3211701" cy="4351338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7" y="1862626"/>
            <a:ext cx="5130532" cy="415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Táto ulica je aj </a:t>
            </a:r>
            <a:r>
              <a:rPr lang="sk-SK" dirty="0" smtClean="0">
                <a:solidFill>
                  <a:srgbClr val="FF0000"/>
                </a:solidFill>
              </a:rPr>
              <a:t>ulicou</a:t>
            </a:r>
            <a:r>
              <a:rPr lang="sk-SK" dirty="0" smtClean="0"/>
              <a:t> jazykovedcov...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68" y="2212101"/>
            <a:ext cx="3609632" cy="4351338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923488" y="1616483"/>
            <a:ext cx="41350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smtClean="0"/>
              <a:t>Na </a:t>
            </a:r>
            <a:r>
              <a:rPr lang="sk-SK" dirty="0" err="1" smtClean="0"/>
              <a:t>Starojánskej</a:t>
            </a:r>
            <a:r>
              <a:rPr lang="sk-SK" dirty="0" smtClean="0"/>
              <a:t> ulici žil Ján Stanislav...</a:t>
            </a:r>
            <a:endParaRPr lang="sk-SK" dirty="0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3284639" y="5305038"/>
            <a:ext cx="41350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smtClean="0"/>
              <a:t>Jedna z ulíc nesie jeho meno, toto sú dvere domu na Ulici Jána Stanislava...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08" y="2942046"/>
            <a:ext cx="3153262" cy="21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4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Ulica patrí k výnimočným </a:t>
            </a:r>
            <a:r>
              <a:rPr lang="sk-SK" dirty="0" smtClean="0">
                <a:solidFill>
                  <a:srgbClr val="FF0000"/>
                </a:solidFill>
              </a:rPr>
              <a:t>uliciam</a:t>
            </a:r>
            <a:r>
              <a:rPr lang="sk-SK" dirty="0" smtClean="0"/>
              <a:t> aj pre pamiatky ľudovej architektúry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067" y="1825625"/>
            <a:ext cx="2813865" cy="4351338"/>
          </a:xfrm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12" y="2453481"/>
            <a:ext cx="4752975" cy="3095625"/>
          </a:xfrm>
        </p:spPr>
      </p:pic>
    </p:spTree>
    <p:extLst>
      <p:ext uri="{BB962C8B-B14F-4D97-AF65-F5344CB8AC3E}">
        <p14:creationId xmlns:p14="http://schemas.microsoft.com/office/powerpoint/2010/main" val="33100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konci </a:t>
            </a:r>
            <a:r>
              <a:rPr lang="sk-SK" dirty="0" smtClean="0">
                <a:solidFill>
                  <a:srgbClr val="FF0000"/>
                </a:solidFill>
              </a:rPr>
              <a:t>ulice</a:t>
            </a:r>
            <a:r>
              <a:rPr lang="sk-SK" dirty="0" smtClean="0"/>
              <a:t> je prírodná zaujímavosť </a:t>
            </a:r>
            <a:r>
              <a:rPr lang="sk-SK" i="1" dirty="0" smtClean="0"/>
              <a:t>Kaďa</a:t>
            </a:r>
            <a:endParaRPr lang="sk-SK" i="1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8"/>
            <a:ext cx="5446222" cy="4088131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84" y="1494865"/>
            <a:ext cx="3269572" cy="2442687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84" y="3937552"/>
            <a:ext cx="4026029" cy="277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1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Starojánsku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FF0000"/>
                </a:solidFill>
              </a:rPr>
              <a:t>ulicu</a:t>
            </a:r>
            <a:r>
              <a:rPr lang="sk-SK" dirty="0" smtClean="0"/>
              <a:t> nájdete na Liptove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91" y="1825625"/>
            <a:ext cx="6480218" cy="4351338"/>
          </a:xfrm>
        </p:spPr>
      </p:pic>
    </p:spTree>
    <p:extLst>
      <p:ext uri="{BB962C8B-B14F-4D97-AF65-F5344CB8AC3E}">
        <p14:creationId xmlns:p14="http://schemas.microsoft.com/office/powerpoint/2010/main" val="17228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Ktorá ulica je tou Vašou ulicou?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236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Pozrite si skloňovanie vzoru </a:t>
            </a:r>
            <a:r>
              <a:rPr lang="sk-SK" b="1" i="1" dirty="0" smtClean="0"/>
              <a:t>ulica</a:t>
            </a:r>
            <a:endParaRPr lang="sk-SK" b="1" i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altLang="sk-SK" dirty="0" smtClean="0"/>
              <a:t>nominatív kto? čo? 	  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a</a:t>
            </a:r>
            <a:r>
              <a:rPr lang="sk-SK" altLang="sk-SK" dirty="0" smtClean="0"/>
              <a:t>		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e</a:t>
            </a:r>
          </a:p>
          <a:p>
            <a:r>
              <a:rPr lang="sk-SK" altLang="sk-SK" dirty="0" smtClean="0"/>
              <a:t>genitív koho? čoho?	  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e</a:t>
            </a:r>
            <a:r>
              <a:rPr lang="sk-SK" altLang="sk-SK" dirty="0" smtClean="0"/>
              <a:t>			ulíc	</a:t>
            </a:r>
          </a:p>
          <a:p>
            <a:r>
              <a:rPr lang="sk-SK" altLang="sk-SK" dirty="0" smtClean="0"/>
              <a:t>datív komu? čomu? 	  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i</a:t>
            </a:r>
            <a:r>
              <a:rPr lang="sk-SK" altLang="sk-SK" dirty="0" smtClean="0"/>
              <a:t>			</a:t>
            </a:r>
            <a:r>
              <a:rPr lang="sk-SK" altLang="sk-SK" dirty="0" err="1" smtClean="0"/>
              <a:t>ulic-</a:t>
            </a:r>
            <a:r>
              <a:rPr lang="sk-SK" altLang="sk-SK" dirty="0" err="1" smtClean="0">
                <a:solidFill>
                  <a:srgbClr val="00B050"/>
                </a:solidFill>
              </a:rPr>
              <a:t>iam</a:t>
            </a:r>
            <a:r>
              <a:rPr lang="sk-SK" altLang="sk-SK" dirty="0" smtClean="0"/>
              <a:t>	</a:t>
            </a:r>
          </a:p>
          <a:p>
            <a:r>
              <a:rPr lang="sk-SK" altLang="sk-SK" dirty="0" smtClean="0"/>
              <a:t>akuzatív koho? čo? 	  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u</a:t>
            </a:r>
            <a:r>
              <a:rPr lang="sk-SK" altLang="sk-SK" dirty="0" smtClean="0"/>
              <a:t>			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e</a:t>
            </a:r>
            <a:r>
              <a:rPr lang="sk-SK" altLang="sk-SK" dirty="0" smtClean="0"/>
              <a:t>	</a:t>
            </a:r>
          </a:p>
          <a:p>
            <a:r>
              <a:rPr lang="sk-SK" altLang="sk-SK" dirty="0" smtClean="0"/>
              <a:t>lokál o kom? o čom?	  	o </a:t>
            </a:r>
            <a:r>
              <a:rPr lang="sk-SK" altLang="sk-SK" dirty="0" err="1" smtClean="0"/>
              <a:t>ulic</a:t>
            </a:r>
            <a:r>
              <a:rPr lang="sk-SK" altLang="sk-SK" dirty="0" smtClean="0"/>
              <a:t>-</a:t>
            </a:r>
            <a:r>
              <a:rPr lang="sk-SK" altLang="sk-SK" dirty="0" smtClean="0">
                <a:solidFill>
                  <a:srgbClr val="00B050"/>
                </a:solidFill>
              </a:rPr>
              <a:t>i</a:t>
            </a:r>
            <a:r>
              <a:rPr lang="sk-SK" altLang="sk-SK" dirty="0" smtClean="0"/>
              <a:t>		</a:t>
            </a:r>
            <a:r>
              <a:rPr lang="sk-SK" altLang="sk-SK" dirty="0" err="1" smtClean="0"/>
              <a:t>ulic-</a:t>
            </a:r>
            <a:r>
              <a:rPr lang="sk-SK" altLang="sk-SK" dirty="0" err="1" smtClean="0">
                <a:solidFill>
                  <a:srgbClr val="00B050"/>
                </a:solidFill>
              </a:rPr>
              <a:t>iach</a:t>
            </a:r>
            <a:endParaRPr lang="sk-SK" altLang="sk-SK" dirty="0" smtClean="0">
              <a:solidFill>
                <a:srgbClr val="00B050"/>
              </a:solidFill>
            </a:endParaRPr>
          </a:p>
          <a:p>
            <a:r>
              <a:rPr lang="sk-SK" altLang="sk-SK" dirty="0" smtClean="0"/>
              <a:t>inštrumentál kým? čím?	</a:t>
            </a:r>
            <a:r>
              <a:rPr lang="sk-SK" altLang="sk-SK" dirty="0" err="1" smtClean="0"/>
              <a:t>ulic-</a:t>
            </a:r>
            <a:r>
              <a:rPr lang="sk-SK" altLang="sk-SK" dirty="0" err="1" smtClean="0">
                <a:solidFill>
                  <a:srgbClr val="00B050"/>
                </a:solidFill>
              </a:rPr>
              <a:t>ou</a:t>
            </a:r>
            <a:r>
              <a:rPr lang="sk-SK" altLang="sk-SK" dirty="0" smtClean="0"/>
              <a:t> 		</a:t>
            </a:r>
            <a:r>
              <a:rPr lang="sk-SK" altLang="sk-SK" dirty="0" err="1" smtClean="0"/>
              <a:t>ulic-</a:t>
            </a:r>
            <a:r>
              <a:rPr lang="sk-SK" altLang="sk-SK" dirty="0" err="1" smtClean="0">
                <a:solidFill>
                  <a:srgbClr val="00B050"/>
                </a:solidFill>
              </a:rPr>
              <a:t>ami</a:t>
            </a:r>
            <a:endParaRPr lang="sk-SK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Porovnajte si skloňovanie vzoru </a:t>
            </a:r>
            <a:r>
              <a:rPr lang="sk-SK" sz="3600" b="1" i="1" dirty="0" smtClean="0"/>
              <a:t>ulica </a:t>
            </a:r>
            <a:br>
              <a:rPr lang="sk-SK" sz="3600" b="1" i="1" dirty="0" smtClean="0"/>
            </a:br>
            <a:r>
              <a:rPr lang="sk-SK" sz="3600" dirty="0" smtClean="0"/>
              <a:t>v slovenčine a v ukrajinčine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5072" y="2291138"/>
            <a:ext cx="10515600" cy="4351338"/>
          </a:xfrm>
        </p:spPr>
        <p:txBody>
          <a:bodyPr>
            <a:normAutofit/>
          </a:bodyPr>
          <a:lstStyle/>
          <a:p>
            <a:r>
              <a:rPr lang="sk-SK" altLang="sk-SK" dirty="0" smtClean="0"/>
              <a:t>nominatív kto? čo? 	  	</a:t>
            </a:r>
            <a:r>
              <a:rPr lang="sk-SK" altLang="sk-SK" dirty="0" smtClean="0">
                <a:solidFill>
                  <a:srgbClr val="FF0000"/>
                </a:solidFill>
              </a:rPr>
              <a:t>ulic-a	</a:t>
            </a:r>
            <a:r>
              <a:rPr lang="uk-UA" altLang="sk-SK" dirty="0" smtClean="0">
                <a:solidFill>
                  <a:srgbClr val="FF0000"/>
                </a:solidFill>
              </a:rPr>
              <a:t>вулиця</a:t>
            </a:r>
            <a:r>
              <a:rPr lang="sk-SK" altLang="sk-SK" dirty="0" smtClean="0"/>
              <a:t>	</a:t>
            </a:r>
            <a:r>
              <a:rPr lang="sk-SK" altLang="sk-SK" dirty="0" smtClean="0">
                <a:solidFill>
                  <a:srgbClr val="FF0000"/>
                </a:solidFill>
              </a:rPr>
              <a:t>ulic-e</a:t>
            </a:r>
            <a:r>
              <a:rPr lang="uk-UA" altLang="sk-SK" dirty="0" smtClean="0">
                <a:solidFill>
                  <a:srgbClr val="FF0000"/>
                </a:solidFill>
              </a:rPr>
              <a:t>	вулиці</a:t>
            </a:r>
            <a:endParaRPr lang="sk-SK" altLang="sk-SK" dirty="0" smtClean="0">
              <a:solidFill>
                <a:srgbClr val="FF0000"/>
              </a:solidFill>
            </a:endParaRPr>
          </a:p>
          <a:p>
            <a:r>
              <a:rPr lang="sk-SK" altLang="sk-SK" dirty="0" smtClean="0"/>
              <a:t>genitív koho? čoho?	  	</a:t>
            </a:r>
            <a:r>
              <a:rPr lang="sk-SK" altLang="sk-SK" dirty="0" smtClean="0">
                <a:solidFill>
                  <a:srgbClr val="FF0000"/>
                </a:solidFill>
              </a:rPr>
              <a:t>ulic-e	</a:t>
            </a:r>
            <a:r>
              <a:rPr lang="uk-UA" altLang="sk-SK" dirty="0" smtClean="0">
                <a:solidFill>
                  <a:srgbClr val="FF0000"/>
                </a:solidFill>
              </a:rPr>
              <a:t>вулиці</a:t>
            </a:r>
            <a:r>
              <a:rPr lang="sk-SK" altLang="sk-SK" dirty="0" smtClean="0"/>
              <a:t>	</a:t>
            </a:r>
            <a:r>
              <a:rPr lang="sk-SK" altLang="sk-SK" dirty="0" smtClean="0">
                <a:solidFill>
                  <a:srgbClr val="FF0000"/>
                </a:solidFill>
              </a:rPr>
              <a:t>ulíc	</a:t>
            </a:r>
            <a:r>
              <a:rPr lang="uk-UA" altLang="sk-SK" dirty="0" smtClean="0">
                <a:solidFill>
                  <a:srgbClr val="FF0000"/>
                </a:solidFill>
              </a:rPr>
              <a:t>вулиць</a:t>
            </a:r>
            <a:endParaRPr lang="sk-SK" altLang="sk-SK" dirty="0" smtClean="0">
              <a:solidFill>
                <a:srgbClr val="FF0000"/>
              </a:solidFill>
            </a:endParaRPr>
          </a:p>
          <a:p>
            <a:r>
              <a:rPr lang="sk-SK" altLang="sk-SK" dirty="0" smtClean="0"/>
              <a:t>datív komu? čomu? 	  	ulic-</a:t>
            </a:r>
            <a:r>
              <a:rPr lang="sk-SK" altLang="sk-SK" dirty="0" smtClean="0">
                <a:solidFill>
                  <a:srgbClr val="00B050"/>
                </a:solidFill>
              </a:rPr>
              <a:t>i</a:t>
            </a:r>
            <a:r>
              <a:rPr lang="sk-SK" altLang="sk-SK" dirty="0" smtClean="0"/>
              <a:t>	</a:t>
            </a:r>
            <a:r>
              <a:rPr lang="uk-UA" altLang="sk-SK" dirty="0" smtClean="0"/>
              <a:t>вулиці</a:t>
            </a:r>
            <a:r>
              <a:rPr lang="sk-SK" altLang="sk-SK" dirty="0" smtClean="0"/>
              <a:t>	ulic-</a:t>
            </a:r>
            <a:r>
              <a:rPr lang="sk-SK" altLang="sk-SK" dirty="0" smtClean="0">
                <a:solidFill>
                  <a:srgbClr val="00B050"/>
                </a:solidFill>
              </a:rPr>
              <a:t>iam</a:t>
            </a:r>
            <a:r>
              <a:rPr lang="uk-UA" altLang="sk-SK" dirty="0" smtClean="0">
                <a:solidFill>
                  <a:srgbClr val="00B050"/>
                </a:solidFill>
              </a:rPr>
              <a:t> </a:t>
            </a:r>
            <a:r>
              <a:rPr lang="uk-UA" altLang="sk-SK" dirty="0" smtClean="0"/>
              <a:t>вулицям</a:t>
            </a:r>
            <a:r>
              <a:rPr lang="sk-SK" altLang="sk-SK" dirty="0" smtClean="0"/>
              <a:t>	</a:t>
            </a:r>
          </a:p>
          <a:p>
            <a:r>
              <a:rPr lang="sk-SK" altLang="sk-SK" dirty="0" smtClean="0"/>
              <a:t>akuzatív koho? čo? 	  	</a:t>
            </a:r>
            <a:r>
              <a:rPr lang="sk-SK" altLang="sk-SK" dirty="0" smtClean="0">
                <a:solidFill>
                  <a:srgbClr val="FF0000"/>
                </a:solidFill>
              </a:rPr>
              <a:t>ulic-u	</a:t>
            </a:r>
            <a:r>
              <a:rPr lang="uk-UA" altLang="sk-SK" dirty="0" smtClean="0">
                <a:solidFill>
                  <a:srgbClr val="FF0000"/>
                </a:solidFill>
              </a:rPr>
              <a:t>вулицю</a:t>
            </a:r>
            <a:r>
              <a:rPr lang="sk-SK" altLang="sk-SK" dirty="0" smtClean="0"/>
              <a:t>	</a:t>
            </a:r>
            <a:r>
              <a:rPr lang="sk-SK" altLang="sk-SK" dirty="0" smtClean="0">
                <a:solidFill>
                  <a:srgbClr val="FF0000"/>
                </a:solidFill>
              </a:rPr>
              <a:t>ulic-e	</a:t>
            </a:r>
            <a:r>
              <a:rPr lang="uk-UA" altLang="sk-SK" dirty="0" smtClean="0">
                <a:solidFill>
                  <a:srgbClr val="FF0000"/>
                </a:solidFill>
              </a:rPr>
              <a:t>вулиці</a:t>
            </a:r>
            <a:endParaRPr lang="sk-SK" altLang="sk-SK" dirty="0" smtClean="0">
              <a:solidFill>
                <a:srgbClr val="FF0000"/>
              </a:solidFill>
            </a:endParaRPr>
          </a:p>
          <a:p>
            <a:r>
              <a:rPr lang="sk-SK" altLang="sk-SK" dirty="0" smtClean="0"/>
              <a:t>lokál o kom? o čom?	  	o ulic-</a:t>
            </a:r>
            <a:r>
              <a:rPr lang="sk-SK" altLang="sk-SK" dirty="0" smtClean="0">
                <a:solidFill>
                  <a:srgbClr val="00B050"/>
                </a:solidFill>
              </a:rPr>
              <a:t>i</a:t>
            </a:r>
            <a:r>
              <a:rPr lang="uk-UA" altLang="sk-SK" dirty="0" smtClean="0">
                <a:solidFill>
                  <a:srgbClr val="00B050"/>
                </a:solidFill>
              </a:rPr>
              <a:t> </a:t>
            </a:r>
            <a:r>
              <a:rPr lang="uk-UA" altLang="sk-SK" dirty="0" smtClean="0"/>
              <a:t>вулиці </a:t>
            </a:r>
            <a:r>
              <a:rPr lang="sk-SK" altLang="sk-SK" dirty="0" smtClean="0"/>
              <a:t>	ulic-</a:t>
            </a:r>
            <a:r>
              <a:rPr lang="sk-SK" altLang="sk-SK" dirty="0" smtClean="0">
                <a:solidFill>
                  <a:srgbClr val="00B050"/>
                </a:solidFill>
              </a:rPr>
              <a:t>iach</a:t>
            </a:r>
            <a:r>
              <a:rPr lang="uk-UA" altLang="sk-SK" dirty="0" smtClean="0">
                <a:solidFill>
                  <a:srgbClr val="00B050"/>
                </a:solidFill>
              </a:rPr>
              <a:t> </a:t>
            </a:r>
            <a:r>
              <a:rPr lang="uk-UA" altLang="sk-SK" dirty="0" smtClean="0"/>
              <a:t>вулицях</a:t>
            </a:r>
            <a:endParaRPr lang="sk-SK" altLang="sk-SK" dirty="0" smtClean="0"/>
          </a:p>
          <a:p>
            <a:r>
              <a:rPr lang="sk-SK" altLang="sk-SK" dirty="0" smtClean="0"/>
              <a:t>inštrumentál kým? čím?	</a:t>
            </a:r>
            <a:r>
              <a:rPr lang="sk-SK" altLang="sk-SK" dirty="0" smtClean="0">
                <a:solidFill>
                  <a:srgbClr val="FF0000"/>
                </a:solidFill>
              </a:rPr>
              <a:t>ulic-ou </a:t>
            </a:r>
            <a:r>
              <a:rPr lang="uk-UA" altLang="sk-SK" dirty="0" smtClean="0">
                <a:solidFill>
                  <a:srgbClr val="FF0000"/>
                </a:solidFill>
              </a:rPr>
              <a:t>вулицею</a:t>
            </a:r>
            <a:r>
              <a:rPr lang="sk-SK" altLang="sk-SK" dirty="0" smtClean="0"/>
              <a:t>	</a:t>
            </a:r>
            <a:r>
              <a:rPr lang="sk-SK" altLang="sk-SK" dirty="0" smtClean="0">
                <a:solidFill>
                  <a:srgbClr val="FF0000"/>
                </a:solidFill>
              </a:rPr>
              <a:t>ulic-ami</a:t>
            </a:r>
            <a:r>
              <a:rPr lang="uk-UA" altLang="sk-SK" dirty="0" smtClean="0">
                <a:solidFill>
                  <a:srgbClr val="FF0000"/>
                </a:solidFill>
              </a:rPr>
              <a:t> вулицями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Pozorujte nasledujúce slová.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>
                <a:solidFill>
                  <a:srgbClr val="00B050"/>
                </a:solidFill>
              </a:rPr>
              <a:t>hranica, polovica, nemocnica</a:t>
            </a:r>
            <a:r>
              <a:rPr lang="sk-SK" dirty="0" smtClean="0">
                <a:solidFill>
                  <a:srgbClr val="00B050"/>
                </a:solidFill>
              </a:rPr>
              <a:t>, stanica</a:t>
            </a:r>
            <a:r>
              <a:rPr lang="sk-SK" dirty="0">
                <a:solidFill>
                  <a:srgbClr val="00B050"/>
                </a:solidFill>
              </a:rPr>
              <a:t>, dvojica, </a:t>
            </a:r>
            <a:r>
              <a:rPr lang="sk-SK" dirty="0" smtClean="0">
                <a:solidFill>
                  <a:srgbClr val="00B050"/>
                </a:solidFill>
              </a:rPr>
              <a:t>železnica</a:t>
            </a:r>
            <a:r>
              <a:rPr lang="sk-SK" dirty="0">
                <a:solidFill>
                  <a:srgbClr val="00B050"/>
                </a:solidFill>
              </a:rPr>
              <a:t>, kuchyňa, </a:t>
            </a:r>
            <a:r>
              <a:rPr lang="sk-SK" dirty="0" smtClean="0">
                <a:solidFill>
                  <a:srgbClr val="00B050"/>
                </a:solidFill>
              </a:rPr>
              <a:t>hovorkyňa, diaľnica</a:t>
            </a:r>
            <a:r>
              <a:rPr lang="sk-SK" dirty="0">
                <a:solidFill>
                  <a:srgbClr val="00B050"/>
                </a:solidFill>
              </a:rPr>
              <a:t>, </a:t>
            </a:r>
            <a:r>
              <a:rPr lang="sk-SK" dirty="0" smtClean="0">
                <a:solidFill>
                  <a:srgbClr val="00B050"/>
                </a:solidFill>
              </a:rPr>
              <a:t>fľaša, tabuľa</a:t>
            </a:r>
            <a:r>
              <a:rPr lang="sk-SK" dirty="0">
                <a:solidFill>
                  <a:srgbClr val="00B050"/>
                </a:solidFill>
              </a:rPr>
              <a:t>, </a:t>
            </a:r>
            <a:r>
              <a:rPr lang="sk-SK" dirty="0" smtClean="0">
                <a:solidFill>
                  <a:srgbClr val="00B050"/>
                </a:solidFill>
              </a:rPr>
              <a:t>poslankyňa, jaskyňa, mašľa, žemľa, duša, koža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altLang="sk-SK" dirty="0"/>
              <a:t>Aký rod majú uvedené slová?</a:t>
            </a:r>
          </a:p>
          <a:p>
            <a:endParaRPr lang="sk-SK" altLang="sk-SK" dirty="0"/>
          </a:p>
          <a:p>
            <a:r>
              <a:rPr lang="sk-SK" altLang="sk-SK" dirty="0"/>
              <a:t>Aká spoluhláska sa nachádza pred koncovkou –</a:t>
            </a:r>
            <a:r>
              <a:rPr lang="sk-SK" altLang="sk-SK" b="1" i="1" dirty="0"/>
              <a:t>a</a:t>
            </a:r>
            <a:r>
              <a:rPr lang="sk-SK" altLang="sk-SK" dirty="0"/>
              <a:t>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169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 smtClean="0"/>
              <a:t>Záver</a:t>
            </a:r>
          </a:p>
        </p:txBody>
      </p:sp>
      <p:sp>
        <p:nvSpPr>
          <p:cNvPr id="11267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 smtClean="0"/>
              <a:t>Podľa vzoru </a:t>
            </a:r>
            <a:r>
              <a:rPr lang="sk-SK" altLang="sk-SK" i="1" dirty="0" smtClean="0"/>
              <a:t>ulica</a:t>
            </a:r>
            <a:r>
              <a:rPr lang="sk-SK" altLang="sk-SK" dirty="0" smtClean="0"/>
              <a:t> sa skloňujú podstatné mená ženského rodu zakončené na –</a:t>
            </a:r>
            <a:r>
              <a:rPr lang="sk-SK" altLang="sk-SK" i="1" dirty="0" smtClean="0"/>
              <a:t>a</a:t>
            </a:r>
            <a:r>
              <a:rPr lang="sk-SK" altLang="sk-SK" dirty="0" smtClean="0"/>
              <a:t>, pred ktorým je </a:t>
            </a:r>
          </a:p>
          <a:p>
            <a:pPr lvl="1"/>
            <a:r>
              <a:rPr lang="sk-SK" altLang="sk-SK" dirty="0" smtClean="0"/>
              <a:t>mäkká spoluhláska </a:t>
            </a:r>
            <a:r>
              <a:rPr lang="sk-SK" altLang="sk-SK" dirty="0" smtClean="0">
                <a:solidFill>
                  <a:srgbClr val="00B050"/>
                </a:solidFill>
              </a:rPr>
              <a:t>ď ť ň ľ </a:t>
            </a:r>
            <a:r>
              <a:rPr lang="sk-SK" altLang="sk-SK" dirty="0">
                <a:solidFill>
                  <a:srgbClr val="00B050"/>
                </a:solidFill>
              </a:rPr>
              <a:t>c </a:t>
            </a:r>
            <a:r>
              <a:rPr lang="sk-SK" altLang="sk-SK" dirty="0" err="1">
                <a:solidFill>
                  <a:srgbClr val="00B050"/>
                </a:solidFill>
              </a:rPr>
              <a:t>dz</a:t>
            </a:r>
            <a:r>
              <a:rPr lang="sk-SK" altLang="sk-SK" dirty="0">
                <a:solidFill>
                  <a:srgbClr val="00B050"/>
                </a:solidFill>
              </a:rPr>
              <a:t> j č </a:t>
            </a:r>
            <a:r>
              <a:rPr lang="sk-SK" altLang="sk-SK" dirty="0" err="1">
                <a:solidFill>
                  <a:srgbClr val="00B050"/>
                </a:solidFill>
              </a:rPr>
              <a:t>dž</a:t>
            </a:r>
            <a:r>
              <a:rPr lang="sk-SK" altLang="sk-SK" dirty="0">
                <a:solidFill>
                  <a:srgbClr val="00B050"/>
                </a:solidFill>
              </a:rPr>
              <a:t> š ž </a:t>
            </a:r>
            <a:endParaRPr lang="sk-SK" altLang="sk-SK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207</Words>
  <Application>Microsoft Office PowerPoint</Application>
  <PresentationFormat>Širokouhlá</PresentationFormat>
  <Paragraphs>35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Office</vt:lpstr>
      <vt:lpstr>Prevediem Vás ulicou</vt:lpstr>
      <vt:lpstr>Na začiatku ulice je Svätojánsky kaštieľ</vt:lpstr>
      <vt:lpstr>Na druhej strane ulice je penzión UNA</vt:lpstr>
      <vt:lpstr>Na tej iste ulici žili spisovatelia a básnici...</vt:lpstr>
      <vt:lpstr>Táto ulica je aj ulicou jazykovedcov...</vt:lpstr>
      <vt:lpstr>Ulica patrí k výnimočným uliciam aj pre pamiatky ľudovej architektúry</vt:lpstr>
      <vt:lpstr>Na konci ulice je prírodná zaujímavosť Kaďa</vt:lpstr>
      <vt:lpstr>Starojánsku ulicu nájdete na Liptove</vt:lpstr>
      <vt:lpstr>Ktorá ulica je tou Vašou ulicou?</vt:lpstr>
      <vt:lpstr>Pozrite si skloňovanie vzoru ulica</vt:lpstr>
      <vt:lpstr>Porovnajte si skloňovanie vzoru ulica  v slovenčine a v ukrajinčine</vt:lpstr>
      <vt:lpstr>Pozorujte nasledujúce slová.</vt:lpstr>
      <vt:lpstr>Záver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Prevediem Vás ulicou</dc:title>
  <dc:creator>user</dc:creator>
  <cp:lastModifiedBy>Kesselová Jana</cp:lastModifiedBy>
  <cp:revision>13</cp:revision>
  <cp:lastPrinted>2023-04-12T17:09:18Z</cp:lastPrinted>
  <dcterms:created xsi:type="dcterms:W3CDTF">2019-03-26T17:37:27Z</dcterms:created>
  <dcterms:modified xsi:type="dcterms:W3CDTF">2023-04-12T17:10:21Z</dcterms:modified>
</cp:coreProperties>
</file>