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.jpg" ContentType="image/jpg"/>
  <Override PartName="/ppt/media/image3.jpg" ContentType="image/jpg"/>
  <Override PartName="/ppt/media/image4.jpg" ContentType="image/jpg"/>
  <Override PartName="/ppt/media/image5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7" r:id="rId2"/>
    <p:sldId id="268" r:id="rId3"/>
    <p:sldId id="270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9" r:id="rId12"/>
    <p:sldId id="264" r:id="rId13"/>
    <p:sldId id="265" r:id="rId14"/>
    <p:sldId id="266" r:id="rId15"/>
  </p:sldIdLst>
  <p:sldSz cx="9144000" cy="6858000" type="screen4x3"/>
  <p:notesSz cx="9928225" cy="679767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0016" y="333882"/>
            <a:ext cx="7963966" cy="1001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20977"/>
            <a:ext cx="8072119" cy="2516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5940" y="609600"/>
            <a:ext cx="7963966" cy="492443"/>
          </a:xfrm>
        </p:spPr>
        <p:txBody>
          <a:bodyPr/>
          <a:lstStyle/>
          <a:p>
            <a:r>
              <a:rPr lang="sk-SK" dirty="0"/>
              <a:t>Opakovanie neutier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381000" y="1620976"/>
            <a:ext cx="8227059" cy="4247317"/>
          </a:xfrm>
        </p:spPr>
        <p:txBody>
          <a:bodyPr/>
          <a:lstStyle/>
          <a:p>
            <a:r>
              <a:rPr lang="sk-SK" b="1" dirty="0"/>
              <a:t>Slová v základnom tvare použite vo vetách. </a:t>
            </a:r>
            <a:endParaRPr lang="sk-SK" dirty="0"/>
          </a:p>
          <a:p>
            <a:r>
              <a:rPr lang="sk-SK" b="1" dirty="0"/>
              <a:t> </a:t>
            </a:r>
            <a:endParaRPr lang="sk-SK" dirty="0"/>
          </a:p>
          <a:p>
            <a:r>
              <a:rPr lang="sk-SK" sz="2400" dirty="0"/>
              <a:t>1 Kúpim kilo </a:t>
            </a:r>
            <a:r>
              <a:rPr lang="sk-SK" sz="2400" i="1" dirty="0"/>
              <a:t>jablko</a:t>
            </a:r>
            <a:r>
              <a:rPr lang="sk-SK" sz="2400" dirty="0"/>
              <a:t> </a:t>
            </a:r>
          </a:p>
          <a:p>
            <a:r>
              <a:rPr lang="sk-SK" sz="2400" dirty="0"/>
              <a:t>2 Teším sa na zážitky a </a:t>
            </a:r>
            <a:r>
              <a:rPr lang="sk-SK" sz="2400" i="1" dirty="0"/>
              <a:t>dobrodružstvo</a:t>
            </a:r>
            <a:endParaRPr lang="sk-SK" sz="2400" dirty="0"/>
          </a:p>
          <a:p>
            <a:r>
              <a:rPr lang="sk-SK" sz="2400" dirty="0"/>
              <a:t>3 Každý má svoje </a:t>
            </a:r>
            <a:r>
              <a:rPr lang="sk-SK" sz="2400" i="1" dirty="0"/>
              <a:t>tajomstvo</a:t>
            </a:r>
            <a:endParaRPr lang="sk-SK" sz="2400" dirty="0"/>
          </a:p>
          <a:p>
            <a:r>
              <a:rPr lang="sk-SK" sz="2400" dirty="0"/>
              <a:t>4 Cyklotrasy spájajú centrum mesta so </a:t>
            </a:r>
            <a:r>
              <a:rPr lang="sk-SK" sz="2400" i="1" dirty="0"/>
              <a:t>sídliská</a:t>
            </a:r>
            <a:endParaRPr lang="sk-SK" sz="2400" dirty="0"/>
          </a:p>
          <a:p>
            <a:r>
              <a:rPr lang="sk-SK" sz="2400" dirty="0"/>
              <a:t>5 Ľudia si neuvedomujú riziko spojené s </a:t>
            </a:r>
            <a:r>
              <a:rPr lang="sk-SK" sz="2400" i="1" dirty="0"/>
              <a:t>fajčenie</a:t>
            </a:r>
            <a:endParaRPr lang="sk-SK" sz="2400" dirty="0"/>
          </a:p>
          <a:p>
            <a:r>
              <a:rPr lang="sk-SK" sz="2400" dirty="0"/>
              <a:t>6 Bývam v malom </a:t>
            </a:r>
            <a:r>
              <a:rPr lang="sk-SK" sz="2400" i="1" dirty="0"/>
              <a:t>mestečko</a:t>
            </a:r>
            <a:endParaRPr lang="sk-SK" sz="2400" dirty="0"/>
          </a:p>
          <a:p>
            <a:r>
              <a:rPr lang="sk-SK" sz="2400" dirty="0"/>
              <a:t>7 Herci sú na </a:t>
            </a:r>
            <a:r>
              <a:rPr lang="sk-SK" sz="2400" i="1" dirty="0"/>
              <a:t>javisko</a:t>
            </a:r>
            <a:r>
              <a:rPr lang="sk-SK" sz="2400" dirty="0"/>
              <a:t>, diváci v </a:t>
            </a:r>
            <a:r>
              <a:rPr lang="sk-SK" sz="2400" i="1" dirty="0"/>
              <a:t>hľadisko</a:t>
            </a:r>
            <a:endParaRPr lang="sk-SK" sz="2400" dirty="0"/>
          </a:p>
          <a:p>
            <a:r>
              <a:rPr lang="sk-SK" sz="2400" dirty="0"/>
              <a:t>8 Z </a:t>
            </a:r>
            <a:r>
              <a:rPr lang="sk-SK" sz="2400" i="1" dirty="0"/>
              <a:t>médium</a:t>
            </a:r>
            <a:r>
              <a:rPr lang="sk-SK" sz="2400" dirty="0"/>
              <a:t> som sa dozvedel</a:t>
            </a:r>
          </a:p>
          <a:p>
            <a:r>
              <a:rPr lang="sk-SK" sz="2400" dirty="0"/>
              <a:t>9 Študujem program stredoeurópske </a:t>
            </a:r>
            <a:r>
              <a:rPr lang="sk-SK" sz="2400" i="1" dirty="0"/>
              <a:t>štúdium</a:t>
            </a:r>
            <a:endParaRPr lang="sk-SK" sz="2400" dirty="0"/>
          </a:p>
          <a:p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965995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0016" y="333882"/>
            <a:ext cx="7963966" cy="492443"/>
          </a:xfrm>
        </p:spPr>
        <p:txBody>
          <a:bodyPr/>
          <a:lstStyle/>
          <a:p>
            <a:r>
              <a:rPr lang="sk-SK" dirty="0"/>
              <a:t>kontrola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535940" y="1620977"/>
            <a:ext cx="8072119" cy="3970318"/>
          </a:xfrm>
        </p:spPr>
        <p:txBody>
          <a:bodyPr/>
          <a:lstStyle/>
          <a:p>
            <a:r>
              <a:rPr lang="sk-SK" sz="2400" dirty="0"/>
              <a:t>1 Kúpim kilo </a:t>
            </a:r>
            <a:r>
              <a:rPr lang="sk-SK" sz="2400" b="1" dirty="0"/>
              <a:t>jabĺk </a:t>
            </a:r>
            <a:endParaRPr lang="sk-SK" sz="2400" dirty="0"/>
          </a:p>
          <a:p>
            <a:r>
              <a:rPr lang="sk-SK" sz="2400" dirty="0"/>
              <a:t>2 Teším sa na zážitky a </a:t>
            </a:r>
            <a:r>
              <a:rPr lang="sk-SK" sz="2400" b="1" dirty="0"/>
              <a:t>dobrodružstvá</a:t>
            </a:r>
            <a:endParaRPr lang="sk-SK" sz="2400" dirty="0"/>
          </a:p>
          <a:p>
            <a:r>
              <a:rPr lang="sk-SK" sz="2400" dirty="0"/>
              <a:t>3 Každý má svoje </a:t>
            </a:r>
            <a:r>
              <a:rPr lang="sk-SK" sz="2400" b="1" dirty="0"/>
              <a:t>tajomstvá</a:t>
            </a:r>
            <a:endParaRPr lang="sk-SK" sz="2400" dirty="0"/>
          </a:p>
          <a:p>
            <a:r>
              <a:rPr lang="sk-SK" sz="2400" dirty="0"/>
              <a:t>4 Cyklotrasy spájajú centrum mesta so </a:t>
            </a:r>
            <a:r>
              <a:rPr lang="sk-SK" sz="2400" b="1" dirty="0"/>
              <a:t>sídliskami</a:t>
            </a:r>
            <a:endParaRPr lang="sk-SK" sz="2400" dirty="0"/>
          </a:p>
          <a:p>
            <a:r>
              <a:rPr lang="sk-SK" sz="2400" dirty="0"/>
              <a:t>5 Ľudia si neuvedomujú </a:t>
            </a:r>
            <a:r>
              <a:rPr lang="sk-SK" sz="2400" b="1" dirty="0"/>
              <a:t>riziká</a:t>
            </a:r>
            <a:r>
              <a:rPr lang="sk-SK" sz="2400" dirty="0"/>
              <a:t> spojené s fajčením</a:t>
            </a:r>
          </a:p>
          <a:p>
            <a:r>
              <a:rPr lang="sk-SK" sz="2400" dirty="0"/>
              <a:t>6 Bývam v malom </a:t>
            </a:r>
            <a:r>
              <a:rPr lang="sk-SK" sz="2400" b="1" dirty="0"/>
              <a:t>mestečku</a:t>
            </a:r>
            <a:endParaRPr lang="sk-SK" sz="2400" dirty="0"/>
          </a:p>
          <a:p>
            <a:r>
              <a:rPr lang="sk-SK" sz="2400" dirty="0"/>
              <a:t>7 Herci sú na </a:t>
            </a:r>
            <a:r>
              <a:rPr lang="sk-SK" sz="2400" b="1" dirty="0"/>
              <a:t>javisku</a:t>
            </a:r>
            <a:r>
              <a:rPr lang="sk-SK" sz="2400" dirty="0"/>
              <a:t>, diváci v </a:t>
            </a:r>
            <a:r>
              <a:rPr lang="sk-SK" sz="2400" b="1" dirty="0"/>
              <a:t>hľadisku</a:t>
            </a:r>
            <a:endParaRPr lang="sk-SK" sz="2400" dirty="0"/>
          </a:p>
          <a:p>
            <a:r>
              <a:rPr lang="sk-SK" sz="2400" dirty="0"/>
              <a:t>8 z </a:t>
            </a:r>
            <a:r>
              <a:rPr lang="sk-SK" sz="2400" b="1" dirty="0"/>
              <a:t>médií</a:t>
            </a:r>
            <a:r>
              <a:rPr lang="sk-SK" sz="2400" dirty="0"/>
              <a:t> som sa dozvedel</a:t>
            </a:r>
          </a:p>
          <a:p>
            <a:r>
              <a:rPr lang="sk-SK" sz="2400" dirty="0"/>
              <a:t>9 študujem stredoeurópske </a:t>
            </a:r>
            <a:r>
              <a:rPr lang="sk-SK" sz="2400" b="1" dirty="0" smtClean="0"/>
              <a:t>štúdiá</a:t>
            </a:r>
          </a:p>
          <a:p>
            <a:r>
              <a:rPr lang="sk-SK" sz="2400" dirty="0" smtClean="0"/>
              <a:t>10 Jazerá v Tatrách sú </a:t>
            </a:r>
            <a:r>
              <a:rPr lang="sk-SK" sz="2400" b="1" dirty="0" smtClean="0"/>
              <a:t>plesá</a:t>
            </a:r>
            <a:endParaRPr lang="sk-SK" sz="24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1424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897"/>
            <a:ext cx="9144000" cy="602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59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0221" y="2502484"/>
            <a:ext cx="25438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Vzor</a:t>
            </a:r>
            <a:r>
              <a:rPr sz="4400" spc="-80" dirty="0"/>
              <a:t> </a:t>
            </a:r>
            <a:r>
              <a:rPr sz="4400" i="1" dirty="0">
                <a:latin typeface="Arial"/>
                <a:cs typeface="Arial"/>
              </a:rPr>
              <a:t>žena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97891"/>
            <a:ext cx="708723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Prečítajte</a:t>
            </a:r>
            <a:r>
              <a:rPr sz="2800" dirty="0"/>
              <a:t> </a:t>
            </a:r>
            <a:r>
              <a:rPr sz="2800" spc="-5" dirty="0"/>
              <a:t>si</a:t>
            </a:r>
            <a:r>
              <a:rPr sz="2800" dirty="0"/>
              <a:t> </a:t>
            </a:r>
            <a:r>
              <a:rPr sz="2800" spc="-5" dirty="0"/>
              <a:t>nasledujúce</a:t>
            </a:r>
            <a:r>
              <a:rPr sz="2800" spc="20" dirty="0"/>
              <a:t> </a:t>
            </a:r>
            <a:r>
              <a:rPr sz="2800" spc="-5" dirty="0"/>
              <a:t>tvrdenia</a:t>
            </a:r>
            <a:r>
              <a:rPr sz="2800" spc="5" dirty="0"/>
              <a:t> </a:t>
            </a:r>
            <a:r>
              <a:rPr sz="2800" spc="-5" dirty="0"/>
              <a:t>o</a:t>
            </a:r>
            <a:r>
              <a:rPr sz="2800" spc="15" dirty="0"/>
              <a:t> </a:t>
            </a:r>
            <a:r>
              <a:rPr sz="2800" spc="-5" dirty="0"/>
              <a:t>ženách</a:t>
            </a:r>
            <a:r>
              <a:rPr sz="2800" dirty="0"/>
              <a:t> </a:t>
            </a:r>
            <a:r>
              <a:rPr sz="2800" spc="-5" dirty="0"/>
              <a:t>a </a:t>
            </a:r>
            <a:r>
              <a:rPr sz="2800" spc="-765" dirty="0"/>
              <a:t> </a:t>
            </a:r>
            <a:r>
              <a:rPr sz="2800" spc="-5" dirty="0"/>
              <a:t>mužoch.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35940" y="1624024"/>
            <a:ext cx="7672705" cy="41928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Arial"/>
                <a:cs typeface="Arial"/>
              </a:rPr>
              <a:t>Potom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si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napíšte</a:t>
            </a:r>
            <a:r>
              <a:rPr sz="2800" dirty="0">
                <a:latin typeface="Arial"/>
                <a:cs typeface="Arial"/>
              </a:rPr>
              <a:t> číslo</a:t>
            </a:r>
            <a:r>
              <a:rPr sz="2800" spc="-5" dirty="0">
                <a:latin typeface="Arial"/>
                <a:cs typeface="Arial"/>
              </a:rPr>
              <a:t> od 1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do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4 podľa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toho,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či </a:t>
            </a:r>
            <a:r>
              <a:rPr sz="2800" spc="-76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súhlasíte alebo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nesúhlasíte s tvrdením.</a:t>
            </a:r>
            <a:endParaRPr sz="2800" dirty="0">
              <a:latin typeface="Arial"/>
              <a:cs typeface="Arial"/>
            </a:endParaRPr>
          </a:p>
          <a:p>
            <a:pPr marL="1139190" lvl="1" indent="-212725">
              <a:spcBef>
                <a:spcPts val="1955"/>
              </a:spcBef>
              <a:buFontTx/>
              <a:buAutoNum type="arabicPlain"/>
              <a:tabLst>
                <a:tab pos="1139825" algn="l"/>
              </a:tabLst>
            </a:pPr>
            <a:r>
              <a:rPr lang="sk-SK" sz="2000" dirty="0">
                <a:latin typeface="Arial"/>
                <a:cs typeface="Arial"/>
              </a:rPr>
              <a:t>vôbec</a:t>
            </a:r>
            <a:r>
              <a:rPr lang="sk-SK" sz="2000" spc="-65" dirty="0">
                <a:latin typeface="Arial"/>
                <a:cs typeface="Arial"/>
              </a:rPr>
              <a:t> </a:t>
            </a:r>
            <a:r>
              <a:rPr lang="sk-SK" sz="2000" dirty="0">
                <a:latin typeface="Arial"/>
                <a:cs typeface="Arial"/>
              </a:rPr>
              <a:t>nesúhlasím</a:t>
            </a:r>
          </a:p>
          <a:p>
            <a:pPr marL="1139190" lvl="1" indent="-212725">
              <a:spcBef>
                <a:spcPts val="1955"/>
              </a:spcBef>
              <a:buFontTx/>
              <a:buAutoNum type="arabicPlain"/>
              <a:tabLst>
                <a:tab pos="1139825" algn="l"/>
              </a:tabLst>
            </a:pPr>
            <a:r>
              <a:rPr lang="sk-SK" sz="2000" dirty="0">
                <a:latin typeface="Arial"/>
                <a:cs typeface="Arial"/>
              </a:rPr>
              <a:t>skôr</a:t>
            </a:r>
            <a:r>
              <a:rPr lang="sk-SK" sz="2000" spc="-80" dirty="0">
                <a:latin typeface="Arial"/>
                <a:cs typeface="Arial"/>
              </a:rPr>
              <a:t> </a:t>
            </a:r>
            <a:r>
              <a:rPr lang="sk-SK" sz="2000" dirty="0">
                <a:latin typeface="Arial"/>
                <a:cs typeface="Arial"/>
              </a:rPr>
              <a:t>nesúhlasím</a:t>
            </a:r>
          </a:p>
          <a:p>
            <a:pPr marL="1139190" lvl="1" indent="-212725">
              <a:spcBef>
                <a:spcPts val="1955"/>
              </a:spcBef>
              <a:buFontTx/>
              <a:buAutoNum type="arabicPlain"/>
              <a:tabLst>
                <a:tab pos="1139825" algn="l"/>
              </a:tabLst>
            </a:pPr>
            <a:r>
              <a:rPr lang="sk-SK" sz="2000" dirty="0">
                <a:latin typeface="Arial"/>
                <a:cs typeface="Arial"/>
              </a:rPr>
              <a:t>skôr</a:t>
            </a:r>
            <a:r>
              <a:rPr lang="sk-SK" sz="2000" spc="-80" dirty="0">
                <a:latin typeface="Arial"/>
                <a:cs typeface="Arial"/>
              </a:rPr>
              <a:t> </a:t>
            </a:r>
            <a:r>
              <a:rPr lang="sk-SK" sz="2000" dirty="0">
                <a:latin typeface="Arial"/>
                <a:cs typeface="Arial"/>
              </a:rPr>
              <a:t>súhlasím</a:t>
            </a:r>
          </a:p>
          <a:p>
            <a:pPr marL="1139190" lvl="1" indent="-212725">
              <a:lnSpc>
                <a:spcPct val="100000"/>
              </a:lnSpc>
              <a:spcBef>
                <a:spcPts val="1955"/>
              </a:spcBef>
              <a:buAutoNum type="arabicPlain"/>
              <a:tabLst>
                <a:tab pos="1139825" algn="l"/>
              </a:tabLst>
            </a:pPr>
            <a:r>
              <a:rPr sz="2000" spc="-5" dirty="0" err="1">
                <a:latin typeface="Arial"/>
                <a:cs typeface="Arial"/>
              </a:rPr>
              <a:t>úplne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súhlasím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Svoj</a:t>
            </a:r>
            <a:r>
              <a:rPr sz="2000" dirty="0">
                <a:latin typeface="Arial"/>
                <a:cs typeface="Arial"/>
              </a:rPr>
              <a:t> názor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porovnajte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názormi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ľudí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prieskume,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ktorého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výsledky</a:t>
            </a: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vidíte.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pc="-5" dirty="0" err="1"/>
              <a:t>Muž</a:t>
            </a:r>
            <a:r>
              <a:rPr lang="sk-SK" spc="-5" dirty="0"/>
              <a:t>i</a:t>
            </a:r>
            <a:r>
              <a:rPr spc="-15" dirty="0"/>
              <a:t> </a:t>
            </a:r>
            <a:r>
              <a:rPr spc="-5" dirty="0"/>
              <a:t>m</a:t>
            </a:r>
            <a:r>
              <a:rPr lang="sk-SK" spc="-5" dirty="0" err="1"/>
              <a:t>ajú</a:t>
            </a:r>
            <a:r>
              <a:rPr spc="-15" dirty="0"/>
              <a:t> </a:t>
            </a:r>
            <a:r>
              <a:rPr spc="-5" dirty="0"/>
              <a:t>zarábať</a:t>
            </a:r>
            <a:r>
              <a:rPr spc="-40" dirty="0"/>
              <a:t> </a:t>
            </a:r>
            <a:r>
              <a:rPr spc="-5" dirty="0"/>
              <a:t>peniaze</a:t>
            </a:r>
            <a:r>
              <a:rPr spc="-15" dirty="0"/>
              <a:t> </a:t>
            </a:r>
            <a:r>
              <a:rPr dirty="0"/>
              <a:t>a</a:t>
            </a: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dirty="0" err="1"/>
              <a:t>žen</a:t>
            </a:r>
            <a:r>
              <a:rPr lang="sk-SK" dirty="0"/>
              <a:t>y</a:t>
            </a:r>
            <a:r>
              <a:rPr spc="-35" dirty="0"/>
              <a:t> </a:t>
            </a:r>
            <a:r>
              <a:rPr dirty="0" err="1"/>
              <a:t>sa</a:t>
            </a:r>
            <a:r>
              <a:rPr spc="-20" dirty="0"/>
              <a:t> </a:t>
            </a:r>
            <a:r>
              <a:rPr dirty="0"/>
              <a:t>m</a:t>
            </a:r>
            <a:r>
              <a:rPr lang="sk-SK" dirty="0" err="1"/>
              <a:t>ajú</a:t>
            </a:r>
            <a:r>
              <a:rPr spc="-20" dirty="0"/>
              <a:t> </a:t>
            </a:r>
            <a:r>
              <a:rPr dirty="0"/>
              <a:t>starať</a:t>
            </a:r>
            <a:r>
              <a:rPr spc="-30" dirty="0"/>
              <a:t> </a:t>
            </a:r>
            <a:r>
              <a:rPr dirty="0"/>
              <a:t>o</a:t>
            </a:r>
            <a:r>
              <a:rPr spc="-10" dirty="0"/>
              <a:t> </a:t>
            </a:r>
            <a:r>
              <a:rPr spc="-5" dirty="0"/>
              <a:t>domácnosť</a:t>
            </a:r>
            <a:r>
              <a:rPr spc="-30" dirty="0"/>
              <a:t> </a:t>
            </a:r>
            <a:r>
              <a:rPr dirty="0"/>
              <a:t>a</a:t>
            </a:r>
            <a:r>
              <a:rPr spc="-30" dirty="0"/>
              <a:t> </a:t>
            </a:r>
            <a:r>
              <a:rPr spc="-5" dirty="0"/>
              <a:t>rodinu.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1767" y="2136664"/>
            <a:ext cx="6629400" cy="35059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pc="-95" dirty="0"/>
              <a:t>Vo</a:t>
            </a:r>
            <a:r>
              <a:rPr spc="-25" dirty="0"/>
              <a:t> </a:t>
            </a:r>
            <a:r>
              <a:rPr spc="-5" dirty="0"/>
              <a:t>všeobecnosti</a:t>
            </a: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dirty="0"/>
              <a:t>sú</a:t>
            </a:r>
            <a:r>
              <a:rPr spc="-15" dirty="0"/>
              <a:t> </a:t>
            </a:r>
            <a:r>
              <a:rPr spc="-5" dirty="0"/>
              <a:t>muži</a:t>
            </a:r>
            <a:r>
              <a:rPr spc="5" dirty="0"/>
              <a:t> </a:t>
            </a:r>
            <a:r>
              <a:rPr spc="-5" dirty="0"/>
              <a:t>lepšími</a:t>
            </a:r>
            <a:r>
              <a:rPr spc="-15" dirty="0"/>
              <a:t> </a:t>
            </a:r>
            <a:r>
              <a:rPr spc="-5" dirty="0"/>
              <a:t>politickými</a:t>
            </a:r>
            <a:r>
              <a:rPr spc="5" dirty="0"/>
              <a:t> </a:t>
            </a:r>
            <a:r>
              <a:rPr spc="-10" dirty="0"/>
              <a:t>lídrami</a:t>
            </a:r>
            <a:r>
              <a:rPr spc="-20" dirty="0"/>
              <a:t> </a:t>
            </a:r>
            <a:r>
              <a:rPr spc="-5" dirty="0"/>
              <a:t>než</a:t>
            </a:r>
            <a:r>
              <a:rPr spc="5" dirty="0"/>
              <a:t> </a:t>
            </a:r>
            <a:r>
              <a:rPr spc="-50" dirty="0"/>
              <a:t>ženy.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8824" y="1773935"/>
            <a:ext cx="6591300" cy="3352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95" dirty="0"/>
              <a:t>Vo</a:t>
            </a:r>
            <a:r>
              <a:rPr spc="-10" dirty="0"/>
              <a:t> </a:t>
            </a:r>
            <a:r>
              <a:rPr spc="-5" dirty="0"/>
              <a:t>všeobecnosti</a:t>
            </a:r>
            <a:r>
              <a:rPr spc="-50" dirty="0"/>
              <a:t> </a:t>
            </a:r>
            <a:r>
              <a:rPr spc="-5" dirty="0"/>
              <a:t>platí,</a:t>
            </a:r>
            <a:r>
              <a:rPr spc="-15" dirty="0"/>
              <a:t> </a:t>
            </a:r>
            <a:r>
              <a:rPr dirty="0"/>
              <a:t>že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muži</a:t>
            </a:r>
            <a:r>
              <a:rPr spc="-20" dirty="0"/>
              <a:t> </a:t>
            </a:r>
            <a:r>
              <a:rPr dirty="0"/>
              <a:t>vedia</a:t>
            </a:r>
            <a:r>
              <a:rPr spc="-20" dirty="0"/>
              <a:t> </a:t>
            </a:r>
            <a:r>
              <a:rPr spc="-5" dirty="0"/>
              <a:t>lepšie</a:t>
            </a:r>
            <a:r>
              <a:rPr spc="-10" dirty="0"/>
              <a:t> </a:t>
            </a:r>
            <a:r>
              <a:rPr spc="-5" dirty="0"/>
              <a:t>riadiť firmy</a:t>
            </a:r>
            <a:r>
              <a:rPr spc="-20" dirty="0"/>
              <a:t> </a:t>
            </a:r>
            <a:r>
              <a:rPr spc="-5" dirty="0"/>
              <a:t>ako</a:t>
            </a:r>
            <a:r>
              <a:rPr spc="-25" dirty="0"/>
              <a:t> </a:t>
            </a:r>
            <a:r>
              <a:rPr dirty="0"/>
              <a:t>ženy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1975" y="1773935"/>
            <a:ext cx="6476619" cy="3276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2461" y="577722"/>
            <a:ext cx="6339840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Ženy majú</a:t>
            </a:r>
            <a:r>
              <a:rPr spc="-15" dirty="0"/>
              <a:t> </a:t>
            </a:r>
            <a:r>
              <a:rPr spc="-5" dirty="0"/>
              <a:t>rovnaké</a:t>
            </a:r>
            <a:r>
              <a:rPr spc="-25" dirty="0"/>
              <a:t> </a:t>
            </a:r>
            <a:r>
              <a:rPr spc="-5" dirty="0"/>
              <a:t>práva</a:t>
            </a:r>
            <a:r>
              <a:rPr spc="-30" dirty="0"/>
              <a:t> </a:t>
            </a:r>
            <a:r>
              <a:rPr spc="-5" dirty="0" err="1"/>
              <a:t>ako</a:t>
            </a:r>
            <a:r>
              <a:rPr spc="-20" dirty="0"/>
              <a:t> </a:t>
            </a:r>
            <a:r>
              <a:rPr spc="-5" dirty="0" err="1"/>
              <a:t>muži</a:t>
            </a:r>
            <a:r>
              <a:rPr lang="sk-SK" spc="-5" dirty="0"/>
              <a:t/>
            </a:r>
            <a:br>
              <a:rPr lang="sk-SK" spc="-5" dirty="0"/>
            </a:br>
            <a:endParaRPr spc="-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2311" y="1773935"/>
            <a:ext cx="7171944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23658"/>
            <a:ext cx="7950834" cy="227012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869"/>
              </a:spcBef>
              <a:buChar char="•"/>
              <a:tabLst>
                <a:tab pos="355600" algn="l"/>
                <a:tab pos="356235" algn="l"/>
              </a:tabLst>
            </a:pPr>
            <a:r>
              <a:rPr sz="3200" dirty="0">
                <a:latin typeface="Arial"/>
                <a:cs typeface="Arial"/>
              </a:rPr>
              <a:t>V</a:t>
            </a:r>
            <a:r>
              <a:rPr sz="3200" spc="-5" dirty="0">
                <a:latin typeface="Arial"/>
                <a:cs typeface="Arial"/>
              </a:rPr>
              <a:t> tvrdeniach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často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opakuje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slovo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žena</a:t>
            </a:r>
            <a:r>
              <a:rPr sz="3200" dirty="0"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  <a:tab pos="356235" algn="l"/>
              </a:tabLst>
            </a:pPr>
            <a:r>
              <a:rPr sz="3200" spc="-15" dirty="0">
                <a:latin typeface="Arial"/>
                <a:cs typeface="Arial"/>
              </a:rPr>
              <a:t>Vyskloňujte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ho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v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sg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aj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v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pl.</a:t>
            </a:r>
            <a:endParaRPr sz="3200">
              <a:latin typeface="Arial"/>
              <a:cs typeface="Arial"/>
            </a:endParaRPr>
          </a:p>
          <a:p>
            <a:pPr marL="355600" marR="26034" indent="-343535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Arial"/>
                <a:cs typeface="Arial"/>
              </a:rPr>
              <a:t>Napísané </a:t>
            </a:r>
            <a:r>
              <a:rPr sz="3200" dirty="0">
                <a:latin typeface="Arial"/>
                <a:cs typeface="Arial"/>
              </a:rPr>
              <a:t>tvary </a:t>
            </a:r>
            <a:r>
              <a:rPr sz="3200" spc="-5" dirty="0">
                <a:latin typeface="Arial"/>
                <a:cs typeface="Arial"/>
              </a:rPr>
              <a:t>porovnajte </a:t>
            </a:r>
            <a:r>
              <a:rPr sz="3200" dirty="0">
                <a:latin typeface="Arial"/>
                <a:cs typeface="Arial"/>
              </a:rPr>
              <a:t>s </a:t>
            </a:r>
            <a:r>
              <a:rPr sz="3200" spc="-5" dirty="0">
                <a:latin typeface="Arial"/>
                <a:cs typeface="Arial"/>
              </a:rPr>
              <a:t>nasledujúcou </a:t>
            </a:r>
            <a:r>
              <a:rPr sz="3200" spc="-8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snímkou.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40656" y="1128651"/>
            <a:ext cx="1907858" cy="50254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spcBef>
                <a:spcPts val="79"/>
              </a:spcBef>
            </a:pPr>
            <a:r>
              <a:rPr dirty="0"/>
              <a:t>Vzor</a:t>
            </a:r>
            <a:r>
              <a:rPr spc="-60" dirty="0"/>
              <a:t> </a:t>
            </a:r>
            <a:r>
              <a:rPr i="1" dirty="0"/>
              <a:t>žena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1754" y="2065812"/>
            <a:ext cx="1768316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indent="-257651">
              <a:spcBef>
                <a:spcPts val="75"/>
              </a:spcBef>
              <a:buFont typeface="Arial"/>
              <a:buChar char="•"/>
              <a:tabLst>
                <a:tab pos="266700" algn="l"/>
                <a:tab pos="267176" algn="l"/>
              </a:tabLst>
            </a:pPr>
            <a:r>
              <a:rPr sz="1350" b="1" spc="-4" dirty="0">
                <a:latin typeface="Arial"/>
                <a:cs typeface="Arial"/>
              </a:rPr>
              <a:t>nominatív</a:t>
            </a:r>
            <a:r>
              <a:rPr sz="1350" b="1" spc="-30" dirty="0">
                <a:latin typeface="Arial"/>
                <a:cs typeface="Arial"/>
              </a:rPr>
              <a:t> </a:t>
            </a:r>
            <a:r>
              <a:rPr sz="1200" b="1" spc="-8" dirty="0">
                <a:latin typeface="Arial"/>
                <a:cs typeface="Arial"/>
              </a:rPr>
              <a:t>kto? čo?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88914" y="2065812"/>
            <a:ext cx="627228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b="1" dirty="0" err="1">
                <a:latin typeface="Arial"/>
                <a:cs typeface="Arial"/>
              </a:rPr>
              <a:t>žena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3477" y="2489947"/>
            <a:ext cx="1830229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indent="-257651">
              <a:spcBef>
                <a:spcPts val="75"/>
              </a:spcBef>
              <a:buFont typeface="Arial"/>
              <a:buChar char="•"/>
              <a:tabLst>
                <a:tab pos="266700" algn="l"/>
                <a:tab pos="267176" algn="l"/>
              </a:tabLst>
            </a:pPr>
            <a:r>
              <a:rPr sz="1350" b="1" dirty="0">
                <a:latin typeface="Arial"/>
                <a:cs typeface="Arial"/>
              </a:rPr>
              <a:t>genitív</a:t>
            </a:r>
            <a:r>
              <a:rPr sz="1350" b="1" spc="-30" dirty="0">
                <a:latin typeface="Arial"/>
                <a:cs typeface="Arial"/>
              </a:rPr>
              <a:t> </a:t>
            </a:r>
            <a:r>
              <a:rPr sz="1200" b="1" spc="-8" dirty="0">
                <a:latin typeface="Arial"/>
                <a:cs typeface="Arial"/>
              </a:rPr>
              <a:t>koho?</a:t>
            </a:r>
            <a:r>
              <a:rPr sz="1200" b="1" spc="-19" dirty="0">
                <a:latin typeface="Arial"/>
                <a:cs typeface="Arial"/>
              </a:rPr>
              <a:t> </a:t>
            </a:r>
            <a:r>
              <a:rPr sz="1200" b="1" spc="-8" dirty="0">
                <a:latin typeface="Arial"/>
                <a:cs typeface="Arial"/>
              </a:rPr>
              <a:t>čoho?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88914" y="2514438"/>
            <a:ext cx="627228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b="1" dirty="0">
                <a:latin typeface="Arial"/>
                <a:cs typeface="Arial"/>
              </a:rPr>
              <a:t>ženy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2940" y="2971511"/>
            <a:ext cx="1764030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indent="-257651">
              <a:spcBef>
                <a:spcPts val="75"/>
              </a:spcBef>
              <a:buFont typeface="Arial"/>
              <a:buChar char="•"/>
              <a:tabLst>
                <a:tab pos="266700" algn="l"/>
                <a:tab pos="267176" algn="l"/>
              </a:tabLst>
            </a:pPr>
            <a:r>
              <a:rPr sz="1350" b="1" dirty="0">
                <a:latin typeface="Arial"/>
                <a:cs typeface="Arial"/>
              </a:rPr>
              <a:t>datív</a:t>
            </a:r>
            <a:r>
              <a:rPr sz="1350" b="1" spc="-23" dirty="0">
                <a:latin typeface="Arial"/>
                <a:cs typeface="Arial"/>
              </a:rPr>
              <a:t> </a:t>
            </a:r>
            <a:r>
              <a:rPr sz="1200" b="1" spc="-8" dirty="0">
                <a:latin typeface="Arial"/>
                <a:cs typeface="Arial"/>
              </a:rPr>
              <a:t>komu?</a:t>
            </a:r>
            <a:r>
              <a:rPr sz="1200" b="1" spc="-4" dirty="0">
                <a:latin typeface="Arial"/>
                <a:cs typeface="Arial"/>
              </a:rPr>
              <a:t> </a:t>
            </a:r>
            <a:r>
              <a:rPr sz="1200" b="1" spc="-8" dirty="0">
                <a:latin typeface="Arial"/>
                <a:cs typeface="Arial"/>
              </a:rPr>
              <a:t>čomu?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88914" y="3003017"/>
            <a:ext cx="627228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žene</a:t>
            </a:r>
            <a:endParaRPr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2940" y="3441539"/>
            <a:ext cx="1769745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indent="-257651">
              <a:spcBef>
                <a:spcPts val="75"/>
              </a:spcBef>
              <a:buFont typeface="Arial"/>
              <a:buChar char="•"/>
              <a:tabLst>
                <a:tab pos="266700" algn="l"/>
                <a:tab pos="267176" algn="l"/>
              </a:tabLst>
            </a:pPr>
            <a:r>
              <a:rPr sz="1350" b="1" spc="-4" dirty="0">
                <a:latin typeface="Arial"/>
                <a:cs typeface="Arial"/>
              </a:rPr>
              <a:t>akuzatív</a:t>
            </a:r>
            <a:r>
              <a:rPr sz="1350" b="1" spc="-34" dirty="0">
                <a:latin typeface="Arial"/>
                <a:cs typeface="Arial"/>
              </a:rPr>
              <a:t> </a:t>
            </a:r>
            <a:r>
              <a:rPr sz="1200" b="1" spc="-4" dirty="0">
                <a:latin typeface="Arial"/>
                <a:cs typeface="Arial"/>
              </a:rPr>
              <a:t>koho?</a:t>
            </a:r>
            <a:r>
              <a:rPr sz="1200" b="1" spc="-8" dirty="0">
                <a:latin typeface="Arial"/>
                <a:cs typeface="Arial"/>
              </a:rPr>
              <a:t> </a:t>
            </a:r>
            <a:r>
              <a:rPr sz="1200" b="1" spc="-4" dirty="0">
                <a:latin typeface="Arial"/>
                <a:cs typeface="Arial"/>
              </a:rPr>
              <a:t>čo?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60306" y="3451334"/>
            <a:ext cx="655836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b="1" dirty="0">
                <a:latin typeface="Arial"/>
                <a:cs typeface="Arial"/>
              </a:rPr>
              <a:t>ž</a:t>
            </a:r>
            <a:r>
              <a:rPr b="1" spc="-8" dirty="0">
                <a:latin typeface="Arial"/>
                <a:cs typeface="Arial"/>
              </a:rPr>
              <a:t>e</a:t>
            </a:r>
            <a:r>
              <a:rPr b="1" dirty="0">
                <a:latin typeface="Arial"/>
                <a:cs typeface="Arial"/>
              </a:rPr>
              <a:t>nu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5355" y="3984153"/>
            <a:ext cx="3530456" cy="823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indent="-257651">
              <a:spcBef>
                <a:spcPts val="75"/>
              </a:spcBef>
              <a:buFont typeface="Arial"/>
              <a:buChar char="•"/>
              <a:tabLst>
                <a:tab pos="266700" algn="l"/>
                <a:tab pos="267176" algn="l"/>
                <a:tab pos="2162175" algn="l"/>
              </a:tabLst>
            </a:pPr>
            <a:r>
              <a:rPr sz="1350" b="1" spc="-4" dirty="0">
                <a:latin typeface="Arial"/>
                <a:cs typeface="Arial"/>
              </a:rPr>
              <a:t>lokál</a:t>
            </a:r>
            <a:r>
              <a:rPr sz="1350" b="1" dirty="0">
                <a:latin typeface="Arial"/>
                <a:cs typeface="Arial"/>
              </a:rPr>
              <a:t> </a:t>
            </a:r>
            <a:r>
              <a:rPr sz="1200" b="1" spc="-4" dirty="0">
                <a:latin typeface="Arial"/>
                <a:cs typeface="Arial"/>
              </a:rPr>
              <a:t>o</a:t>
            </a:r>
            <a:r>
              <a:rPr sz="1200" b="1" spc="8" dirty="0">
                <a:latin typeface="Arial"/>
                <a:cs typeface="Arial"/>
              </a:rPr>
              <a:t> </a:t>
            </a:r>
            <a:r>
              <a:rPr sz="1200" b="1" spc="-4" dirty="0">
                <a:latin typeface="Arial"/>
                <a:cs typeface="Arial"/>
              </a:rPr>
              <a:t>kom?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spc="-4" dirty="0">
                <a:latin typeface="Arial"/>
                <a:cs typeface="Arial"/>
              </a:rPr>
              <a:t>o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spc="-8" dirty="0">
                <a:latin typeface="Arial"/>
                <a:cs typeface="Arial"/>
              </a:rPr>
              <a:t>čom?	</a:t>
            </a:r>
            <a:r>
              <a:rPr lang="sk-SK" sz="1200" b="1" spc="-8" dirty="0">
                <a:latin typeface="Arial"/>
                <a:cs typeface="Arial"/>
              </a:rPr>
              <a:t>          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b="1" spc="-38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žene</a:t>
            </a:r>
            <a:endParaRPr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688" dirty="0">
              <a:latin typeface="Arial"/>
              <a:cs typeface="Arial"/>
            </a:endParaRPr>
          </a:p>
          <a:p>
            <a:pPr marL="266700" indent="-257651">
              <a:spcBef>
                <a:spcPts val="4"/>
              </a:spcBef>
              <a:buFont typeface="Arial"/>
              <a:buChar char="•"/>
              <a:tabLst>
                <a:tab pos="266700" algn="l"/>
                <a:tab pos="267176" algn="l"/>
                <a:tab pos="2235041" algn="l"/>
              </a:tabLst>
            </a:pPr>
            <a:r>
              <a:rPr sz="1350" b="1" dirty="0">
                <a:latin typeface="Arial"/>
                <a:cs typeface="Arial"/>
              </a:rPr>
              <a:t>i</a:t>
            </a:r>
            <a:r>
              <a:rPr sz="1350" b="1" spc="4" dirty="0">
                <a:latin typeface="Arial"/>
                <a:cs typeface="Arial"/>
              </a:rPr>
              <a:t>n</a:t>
            </a:r>
            <a:r>
              <a:rPr sz="1350" b="1" spc="-4" dirty="0">
                <a:latin typeface="Arial"/>
                <a:cs typeface="Arial"/>
              </a:rPr>
              <a:t>št</a:t>
            </a:r>
            <a:r>
              <a:rPr sz="1350" b="1" spc="-8" dirty="0">
                <a:latin typeface="Arial"/>
                <a:cs typeface="Arial"/>
              </a:rPr>
              <a:t>r</a:t>
            </a:r>
            <a:r>
              <a:rPr sz="1350" b="1" dirty="0">
                <a:latin typeface="Arial"/>
                <a:cs typeface="Arial"/>
              </a:rPr>
              <a:t>umentál </a:t>
            </a:r>
            <a:r>
              <a:rPr sz="1200" b="1" spc="-8" dirty="0">
                <a:latin typeface="Arial"/>
                <a:cs typeface="Arial"/>
              </a:rPr>
              <a:t>kým</a:t>
            </a:r>
            <a:r>
              <a:rPr sz="1200" b="1" spc="-4" dirty="0">
                <a:latin typeface="Arial"/>
                <a:cs typeface="Arial"/>
              </a:rPr>
              <a:t>?</a:t>
            </a:r>
            <a:r>
              <a:rPr sz="1200" b="1" spc="4" dirty="0">
                <a:latin typeface="Arial"/>
                <a:cs typeface="Arial"/>
              </a:rPr>
              <a:t> </a:t>
            </a:r>
            <a:r>
              <a:rPr sz="1200" b="1" spc="-8" dirty="0">
                <a:latin typeface="Arial"/>
                <a:cs typeface="Arial"/>
              </a:rPr>
              <a:t>čím</a:t>
            </a:r>
            <a:r>
              <a:rPr sz="1200" b="1" spc="-4" dirty="0">
                <a:latin typeface="Arial"/>
                <a:cs typeface="Arial"/>
              </a:rPr>
              <a:t>?</a:t>
            </a:r>
            <a:r>
              <a:rPr sz="1200" b="1" dirty="0">
                <a:latin typeface="Arial"/>
                <a:cs typeface="Arial"/>
              </a:rPr>
              <a:t>	</a:t>
            </a:r>
            <a:r>
              <a:rPr lang="sk-SK" sz="1200" b="1" dirty="0">
                <a:latin typeface="Arial"/>
                <a:cs typeface="Arial"/>
              </a:rPr>
              <a:t>          </a:t>
            </a:r>
            <a:r>
              <a:rPr b="1" dirty="0" err="1">
                <a:solidFill>
                  <a:srgbClr val="FF0000"/>
                </a:solidFill>
                <a:latin typeface="Arial"/>
                <a:cs typeface="Arial"/>
              </a:rPr>
              <a:t>ženou</a:t>
            </a:r>
            <a:endParaRPr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25892" y="2057210"/>
            <a:ext cx="881062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indent="-257175">
              <a:spcBef>
                <a:spcPts val="75"/>
              </a:spcBef>
              <a:buFont typeface="Arial"/>
              <a:buChar char="•"/>
              <a:tabLst>
                <a:tab pos="266224" algn="l"/>
                <a:tab pos="266700" algn="l"/>
              </a:tabLst>
            </a:pPr>
            <a:r>
              <a:rPr b="1" dirty="0">
                <a:latin typeface="Arial"/>
                <a:cs typeface="Arial"/>
              </a:rPr>
              <a:t>ženy</a:t>
            </a:r>
            <a:endParaRPr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49704" y="2510121"/>
            <a:ext cx="857250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indent="-257175">
              <a:spcBef>
                <a:spcPts val="75"/>
              </a:spcBef>
              <a:buFont typeface="Arial"/>
              <a:buChar char="•"/>
              <a:tabLst>
                <a:tab pos="266224" algn="l"/>
                <a:tab pos="266700" algn="l"/>
              </a:tabLst>
            </a:pP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žien</a:t>
            </a:r>
            <a:endParaRPr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25891" y="2962751"/>
            <a:ext cx="1066213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indent="-257175">
              <a:spcBef>
                <a:spcPts val="75"/>
              </a:spcBef>
              <a:buFont typeface="Arial"/>
              <a:buChar char="•"/>
              <a:tabLst>
                <a:tab pos="266224" algn="l"/>
                <a:tab pos="266700" algn="l"/>
              </a:tabLst>
            </a:pPr>
            <a:r>
              <a:rPr b="1" dirty="0">
                <a:latin typeface="Arial"/>
                <a:cs typeface="Arial"/>
              </a:rPr>
              <a:t>žen</a:t>
            </a:r>
            <a:r>
              <a:rPr b="1" spc="-8" dirty="0">
                <a:solidFill>
                  <a:srgbClr val="FF0000"/>
                </a:solidFill>
                <a:latin typeface="Arial"/>
                <a:cs typeface="Arial"/>
              </a:rPr>
              <a:t>á</a:t>
            </a:r>
            <a:r>
              <a:rPr b="1" dirty="0">
                <a:latin typeface="Arial"/>
                <a:cs typeface="Arial"/>
              </a:rPr>
              <a:t>m</a:t>
            </a:r>
            <a:endParaRPr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25892" y="3415152"/>
            <a:ext cx="911819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indent="-257175">
              <a:spcBef>
                <a:spcPts val="75"/>
              </a:spcBef>
              <a:buFont typeface="Arial"/>
              <a:buChar char="•"/>
              <a:tabLst>
                <a:tab pos="266224" algn="l"/>
                <a:tab pos="266700" algn="l"/>
              </a:tabLst>
            </a:pPr>
            <a:r>
              <a:rPr b="1" dirty="0">
                <a:latin typeface="Arial"/>
                <a:cs typeface="Arial"/>
              </a:rPr>
              <a:t>ž</a:t>
            </a:r>
            <a:r>
              <a:rPr b="1" spc="-8" dirty="0">
                <a:latin typeface="Arial"/>
                <a:cs typeface="Arial"/>
              </a:rPr>
              <a:t>e</a:t>
            </a:r>
            <a:r>
              <a:rPr b="1" dirty="0">
                <a:latin typeface="Arial"/>
                <a:cs typeface="Arial"/>
              </a:rPr>
              <a:t>ny</a:t>
            </a:r>
            <a:endParaRPr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89696" y="3959418"/>
            <a:ext cx="1251973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indent="-257175">
              <a:spcBef>
                <a:spcPts val="75"/>
              </a:spcBef>
              <a:buFont typeface="Arial"/>
              <a:buChar char="•"/>
              <a:tabLst>
                <a:tab pos="266224" algn="l"/>
                <a:tab pos="266700" algn="l"/>
              </a:tabLst>
            </a:pPr>
            <a:r>
              <a:rPr b="1" dirty="0">
                <a:latin typeface="Arial"/>
                <a:cs typeface="Arial"/>
              </a:rPr>
              <a:t>o</a:t>
            </a:r>
            <a:r>
              <a:rPr b="1" spc="-56" dirty="0">
                <a:latin typeface="Arial"/>
                <a:cs typeface="Arial"/>
              </a:rPr>
              <a:t> </a:t>
            </a:r>
            <a:r>
              <a:rPr b="1" spc="-4" dirty="0">
                <a:latin typeface="Arial"/>
                <a:cs typeface="Arial"/>
              </a:rPr>
              <a:t>žen</a:t>
            </a:r>
            <a:r>
              <a:rPr b="1" spc="-4" dirty="0">
                <a:solidFill>
                  <a:srgbClr val="FF0000"/>
                </a:solidFill>
                <a:latin typeface="Arial"/>
                <a:cs typeface="Arial"/>
              </a:rPr>
              <a:t>á</a:t>
            </a:r>
            <a:r>
              <a:rPr b="1" spc="-4" dirty="0">
                <a:latin typeface="Arial"/>
                <a:cs typeface="Arial"/>
              </a:rPr>
              <a:t>ch</a:t>
            </a:r>
            <a:endParaRPr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49704" y="4530462"/>
            <a:ext cx="1042400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indent="-257175">
              <a:spcBef>
                <a:spcPts val="75"/>
              </a:spcBef>
              <a:buFont typeface="Arial"/>
              <a:buChar char="•"/>
              <a:tabLst>
                <a:tab pos="266224" algn="l"/>
                <a:tab pos="266700" algn="l"/>
              </a:tabLst>
            </a:pPr>
            <a:r>
              <a:rPr b="1" dirty="0">
                <a:latin typeface="Arial"/>
                <a:cs typeface="Arial"/>
              </a:rPr>
              <a:t>žen</a:t>
            </a:r>
            <a:r>
              <a:rPr b="1" spc="-8" dirty="0">
                <a:latin typeface="Arial"/>
                <a:cs typeface="Arial"/>
              </a:rPr>
              <a:t>a</a:t>
            </a:r>
            <a:r>
              <a:rPr b="1" spc="-4" dirty="0">
                <a:latin typeface="Arial"/>
                <a:cs typeface="Arial"/>
              </a:rPr>
              <a:t>mi</a:t>
            </a:r>
            <a:endParaRPr dirty="0">
              <a:latin typeface="Arial"/>
              <a:cs typeface="Arial"/>
            </a:endParaRPr>
          </a:p>
        </p:txBody>
      </p:sp>
      <p:sp>
        <p:nvSpPr>
          <p:cNvPr id="18" name="object 4"/>
          <p:cNvSpPr txBox="1"/>
          <p:nvPr/>
        </p:nvSpPr>
        <p:spPr>
          <a:xfrm>
            <a:off x="4352948" y="2045086"/>
            <a:ext cx="721020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uk-UA" b="1" dirty="0">
                <a:latin typeface="Arial"/>
                <a:cs typeface="Arial"/>
              </a:rPr>
              <a:t>жінка</a:t>
            </a:r>
            <a:endParaRPr dirty="0">
              <a:latin typeface="Arial"/>
              <a:cs typeface="Arial"/>
            </a:endParaRPr>
          </a:p>
        </p:txBody>
      </p:sp>
      <p:sp>
        <p:nvSpPr>
          <p:cNvPr id="19" name="object 4"/>
          <p:cNvSpPr txBox="1"/>
          <p:nvPr/>
        </p:nvSpPr>
        <p:spPr>
          <a:xfrm>
            <a:off x="4359349" y="2510122"/>
            <a:ext cx="759807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uk-UA" b="1" dirty="0">
                <a:latin typeface="Arial"/>
                <a:cs typeface="Arial"/>
              </a:rPr>
              <a:t>жінки</a:t>
            </a:r>
            <a:endParaRPr dirty="0">
              <a:latin typeface="Arial"/>
              <a:cs typeface="Arial"/>
            </a:endParaRPr>
          </a:p>
        </p:txBody>
      </p:sp>
      <p:sp>
        <p:nvSpPr>
          <p:cNvPr id="20" name="object 4"/>
          <p:cNvSpPr txBox="1"/>
          <p:nvPr/>
        </p:nvSpPr>
        <p:spPr>
          <a:xfrm>
            <a:off x="6606906" y="3441537"/>
            <a:ext cx="1013094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uk-UA" b="1" dirty="0">
                <a:latin typeface="Arial"/>
                <a:cs typeface="Arial"/>
              </a:rPr>
              <a:t>жінки</a:t>
            </a:r>
            <a:endParaRPr dirty="0">
              <a:latin typeface="Arial"/>
              <a:cs typeface="Arial"/>
            </a:endParaRPr>
          </a:p>
        </p:txBody>
      </p:sp>
      <p:sp>
        <p:nvSpPr>
          <p:cNvPr id="21" name="object 4"/>
          <p:cNvSpPr txBox="1"/>
          <p:nvPr/>
        </p:nvSpPr>
        <p:spPr>
          <a:xfrm>
            <a:off x="6578964" y="2987622"/>
            <a:ext cx="1041036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uk-UA" b="1" dirty="0">
                <a:latin typeface="Arial"/>
                <a:cs typeface="Arial"/>
              </a:rPr>
              <a:t>жінкам</a:t>
            </a:r>
            <a:endParaRPr dirty="0">
              <a:latin typeface="Arial"/>
              <a:cs typeface="Arial"/>
            </a:endParaRPr>
          </a:p>
        </p:txBody>
      </p:sp>
      <p:sp>
        <p:nvSpPr>
          <p:cNvPr id="22" name="object 4"/>
          <p:cNvSpPr txBox="1"/>
          <p:nvPr/>
        </p:nvSpPr>
        <p:spPr>
          <a:xfrm>
            <a:off x="6578964" y="2526639"/>
            <a:ext cx="634409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uk-UA" b="1" dirty="0">
                <a:solidFill>
                  <a:srgbClr val="FF0000"/>
                </a:solidFill>
                <a:latin typeface="Arial"/>
                <a:cs typeface="Arial"/>
              </a:rPr>
              <a:t>жінок</a:t>
            </a:r>
            <a:endParaRPr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3" name="object 4"/>
          <p:cNvSpPr txBox="1"/>
          <p:nvPr/>
        </p:nvSpPr>
        <p:spPr>
          <a:xfrm>
            <a:off x="6537983" y="2065812"/>
            <a:ext cx="634409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uk-UA" b="1" dirty="0">
                <a:latin typeface="Arial"/>
                <a:cs typeface="Arial"/>
              </a:rPr>
              <a:t>жінки</a:t>
            </a:r>
            <a:endParaRPr dirty="0">
              <a:latin typeface="Arial"/>
              <a:cs typeface="Arial"/>
            </a:endParaRPr>
          </a:p>
        </p:txBody>
      </p:sp>
      <p:sp>
        <p:nvSpPr>
          <p:cNvPr id="24" name="object 4"/>
          <p:cNvSpPr txBox="1"/>
          <p:nvPr/>
        </p:nvSpPr>
        <p:spPr>
          <a:xfrm>
            <a:off x="4394585" y="3441538"/>
            <a:ext cx="679383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uk-UA" b="1" dirty="0">
                <a:latin typeface="Arial"/>
                <a:cs typeface="Arial"/>
              </a:rPr>
              <a:t>жінку</a:t>
            </a:r>
            <a:endParaRPr dirty="0">
              <a:latin typeface="Arial"/>
              <a:cs typeface="Arial"/>
            </a:endParaRPr>
          </a:p>
        </p:txBody>
      </p:sp>
      <p:sp>
        <p:nvSpPr>
          <p:cNvPr id="25" name="object 4"/>
          <p:cNvSpPr txBox="1"/>
          <p:nvPr/>
        </p:nvSpPr>
        <p:spPr>
          <a:xfrm>
            <a:off x="4404433" y="3963962"/>
            <a:ext cx="633341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uk-UA" b="1" dirty="0">
                <a:solidFill>
                  <a:srgbClr val="FF0000"/>
                </a:solidFill>
                <a:latin typeface="Arial"/>
                <a:cs typeface="Arial"/>
              </a:rPr>
              <a:t>жінці</a:t>
            </a:r>
            <a:endParaRPr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6" name="object 4"/>
          <p:cNvSpPr txBox="1"/>
          <p:nvPr/>
        </p:nvSpPr>
        <p:spPr>
          <a:xfrm>
            <a:off x="4359349" y="4518668"/>
            <a:ext cx="866542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uk-UA" b="1" dirty="0">
                <a:solidFill>
                  <a:srgbClr val="FF0000"/>
                </a:solidFill>
                <a:latin typeface="Arial"/>
                <a:cs typeface="Arial"/>
              </a:rPr>
              <a:t>жінкою</a:t>
            </a:r>
            <a:endParaRPr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7" name="object 4"/>
          <p:cNvSpPr txBox="1"/>
          <p:nvPr/>
        </p:nvSpPr>
        <p:spPr>
          <a:xfrm>
            <a:off x="4365890" y="2992297"/>
            <a:ext cx="684265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uk-UA" b="1" dirty="0">
                <a:solidFill>
                  <a:srgbClr val="FF0000"/>
                </a:solidFill>
                <a:latin typeface="Arial"/>
                <a:cs typeface="Arial"/>
              </a:rPr>
              <a:t>жінці</a:t>
            </a:r>
            <a:endParaRPr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8" name="object 4"/>
          <p:cNvSpPr txBox="1"/>
          <p:nvPr/>
        </p:nvSpPr>
        <p:spPr>
          <a:xfrm>
            <a:off x="6629787" y="3982425"/>
            <a:ext cx="1019072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uk-UA" b="1" dirty="0">
                <a:latin typeface="Arial"/>
                <a:cs typeface="Arial"/>
              </a:rPr>
              <a:t>жінках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object 4"/>
          <p:cNvSpPr txBox="1"/>
          <p:nvPr/>
        </p:nvSpPr>
        <p:spPr>
          <a:xfrm>
            <a:off x="6637314" y="4530462"/>
            <a:ext cx="1457365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uk-UA" b="1" dirty="0">
                <a:latin typeface="Arial"/>
                <a:cs typeface="Arial"/>
              </a:rPr>
              <a:t>жінками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576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8626" y="483234"/>
            <a:ext cx="71469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Pozorujte</a:t>
            </a:r>
            <a:r>
              <a:rPr sz="4400" spc="-15" dirty="0"/>
              <a:t> </a:t>
            </a:r>
            <a:r>
              <a:rPr sz="4400" spc="-5" dirty="0"/>
              <a:t>nasledujúce</a:t>
            </a:r>
            <a:r>
              <a:rPr sz="4400" spc="-15" dirty="0"/>
              <a:t> </a:t>
            </a:r>
            <a:r>
              <a:rPr sz="4400" dirty="0"/>
              <a:t>slová.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3400" y="1905000"/>
            <a:ext cx="3810000" cy="2952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krajina,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rodina,</a:t>
            </a:r>
            <a:r>
              <a:rPr sz="2400" spc="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škola,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banka,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sobota,</a:t>
            </a:r>
            <a:r>
              <a:rPr sz="2400" spc="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rada,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osoba,</a:t>
            </a:r>
            <a:r>
              <a:rPr sz="2400" spc="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zmluva,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politika,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hlava,</a:t>
            </a:r>
            <a:r>
              <a:rPr sz="2400" spc="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úloha,</a:t>
            </a:r>
            <a:r>
              <a:rPr sz="2400" spc="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dohoda,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kniha,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podpora, doprava, </a:t>
            </a:r>
            <a:r>
              <a:rPr sz="2400" spc="-65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univerzita,</a:t>
            </a:r>
            <a:r>
              <a:rPr sz="2400" spc="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 err="1">
                <a:solidFill>
                  <a:srgbClr val="0070C0"/>
                </a:solidFill>
                <a:latin typeface="Arial"/>
                <a:cs typeface="Arial"/>
              </a:rPr>
              <a:t>mena</a:t>
            </a:r>
            <a:r>
              <a:rPr sz="2400" spc="-5" dirty="0" smtClean="0">
                <a:solidFill>
                  <a:srgbClr val="0070C0"/>
                </a:solidFill>
                <a:latin typeface="Arial"/>
                <a:cs typeface="Arial"/>
              </a:rPr>
              <a:t>,</a:t>
            </a:r>
            <a:r>
              <a:rPr lang="sk-SK" sz="2400" spc="-5" dirty="0" smtClean="0">
                <a:solidFill>
                  <a:srgbClr val="0070C0"/>
                </a:solidFill>
                <a:latin typeface="Arial"/>
                <a:cs typeface="Arial"/>
              </a:rPr>
              <a:t> fontána</a:t>
            </a:r>
            <a:r>
              <a:rPr sz="2400" spc="-5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predstava,</a:t>
            </a:r>
            <a:r>
              <a:rPr sz="2400" spc="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obava,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 err="1">
                <a:solidFill>
                  <a:srgbClr val="0070C0"/>
                </a:solidFill>
                <a:latin typeface="Arial"/>
                <a:cs typeface="Arial"/>
              </a:rPr>
              <a:t>postava</a:t>
            </a:r>
            <a:r>
              <a:rPr lang="sk-SK" sz="2400" spc="-5" dirty="0">
                <a:solidFill>
                  <a:srgbClr val="0070C0"/>
                </a:solidFill>
                <a:latin typeface="Arial"/>
                <a:cs typeface="Arial"/>
              </a:rPr>
              <a:t>, karanténa</a:t>
            </a:r>
            <a:endParaRPr sz="24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7828" y="1620977"/>
            <a:ext cx="3867785" cy="3148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5913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Aký </a:t>
            </a:r>
            <a:r>
              <a:rPr sz="3200" spc="-5" dirty="0">
                <a:latin typeface="Arial"/>
                <a:cs typeface="Arial"/>
              </a:rPr>
              <a:t>rod majú 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uvedené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slová?</a:t>
            </a: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65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Aká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spoluhláska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sa </a:t>
            </a:r>
            <a:r>
              <a:rPr sz="3200" spc="-87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nachádza pred </a:t>
            </a:r>
            <a:r>
              <a:rPr sz="3200" dirty="0">
                <a:latin typeface="Arial"/>
                <a:cs typeface="Arial"/>
              </a:rPr>
              <a:t> koncovkou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–</a:t>
            </a:r>
            <a:r>
              <a:rPr sz="3200" b="1" i="1" spc="-5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?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4290" y="483234"/>
            <a:ext cx="14560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Záver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20977"/>
            <a:ext cx="7573009" cy="251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6235" algn="l"/>
              </a:tabLst>
            </a:pPr>
            <a:r>
              <a:rPr sz="3200" spc="-5" dirty="0">
                <a:latin typeface="Arial"/>
                <a:cs typeface="Arial"/>
              </a:rPr>
              <a:t>Podľa </a:t>
            </a:r>
            <a:r>
              <a:rPr sz="3200" dirty="0">
                <a:latin typeface="Arial"/>
                <a:cs typeface="Arial"/>
              </a:rPr>
              <a:t>vzoru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žena</a:t>
            </a:r>
            <a:r>
              <a:rPr sz="3200" i="1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skloňujú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podstatné </a:t>
            </a:r>
            <a:r>
              <a:rPr sz="3200" spc="-87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mená </a:t>
            </a:r>
            <a:r>
              <a:rPr sz="3200" dirty="0">
                <a:latin typeface="Arial"/>
                <a:cs typeface="Arial"/>
              </a:rPr>
              <a:t>ženského </a:t>
            </a:r>
            <a:r>
              <a:rPr sz="3200" spc="-5" dirty="0">
                <a:latin typeface="Arial"/>
                <a:cs typeface="Arial"/>
              </a:rPr>
              <a:t>rodu </a:t>
            </a:r>
            <a:r>
              <a:rPr sz="3200" dirty="0">
                <a:latin typeface="Arial"/>
                <a:cs typeface="Arial"/>
              </a:rPr>
              <a:t>zakončené </a:t>
            </a:r>
            <a:r>
              <a:rPr sz="3200" spc="-5" dirty="0">
                <a:latin typeface="Arial"/>
                <a:cs typeface="Arial"/>
              </a:rPr>
              <a:t>na –</a:t>
            </a:r>
            <a:r>
              <a:rPr sz="3200" i="1" spc="-5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, </a:t>
            </a:r>
            <a:r>
              <a:rPr sz="3200" spc="-87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pred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ktorým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je</a:t>
            </a:r>
            <a:endParaRPr sz="3200">
              <a:latin typeface="Arial"/>
              <a:cs typeface="Arial"/>
            </a:endParaRPr>
          </a:p>
          <a:p>
            <a:pPr marL="756285" lvl="1" indent="-287020" algn="just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spc="-5" dirty="0">
                <a:latin typeface="Arial"/>
                <a:cs typeface="Arial"/>
              </a:rPr>
              <a:t>tvrdá spoluhláska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(h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ch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k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g d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n </a:t>
            </a:r>
            <a:r>
              <a:rPr sz="2800" spc="-10" dirty="0">
                <a:latin typeface="Arial"/>
                <a:cs typeface="Arial"/>
              </a:rPr>
              <a:t>l)</a:t>
            </a:r>
            <a:endParaRPr sz="2800">
              <a:latin typeface="Arial"/>
              <a:cs typeface="Arial"/>
            </a:endParaRPr>
          </a:p>
          <a:p>
            <a:pPr marL="756285" lvl="1" indent="-287020" algn="just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sz="2800" spc="-5" dirty="0">
                <a:latin typeface="Arial"/>
                <a:cs typeface="Arial"/>
              </a:rPr>
              <a:t>alebo obojaká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spoluhláska</a:t>
            </a:r>
            <a:r>
              <a:rPr sz="2800" dirty="0">
                <a:latin typeface="Arial"/>
                <a:cs typeface="Arial"/>
              </a:rPr>
              <a:t> (b</a:t>
            </a:r>
            <a:r>
              <a:rPr sz="2800" spc="-5" dirty="0">
                <a:latin typeface="Arial"/>
                <a:cs typeface="Arial"/>
              </a:rPr>
              <a:t> m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 r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v z).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20977"/>
            <a:ext cx="7054215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Arial"/>
                <a:cs typeface="Arial"/>
              </a:rPr>
              <a:t>Skloňovanie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slov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podľa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vzoru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žena</a:t>
            </a:r>
            <a:r>
              <a:rPr sz="3200" i="1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si </a:t>
            </a:r>
            <a:r>
              <a:rPr sz="3200" spc="-87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precvičte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v </a:t>
            </a:r>
            <a:r>
              <a:rPr sz="3200" spc="-5" dirty="0">
                <a:latin typeface="Arial"/>
                <a:cs typeface="Arial"/>
              </a:rPr>
              <a:t>priložených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cvičeniach.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</TotalTime>
  <Words>300</Words>
  <Application>Microsoft Office PowerPoint</Application>
  <PresentationFormat>Prezentácia na obrazovke (4:3)</PresentationFormat>
  <Paragraphs>83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Opakovanie neutier</vt:lpstr>
      <vt:lpstr>kontrola</vt:lpstr>
      <vt:lpstr>Prezentácia programu PowerPoint</vt:lpstr>
      <vt:lpstr>Vzor žena</vt:lpstr>
      <vt:lpstr>Prečítajte si nasledujúce tvrdenia o ženách a  mužoch.</vt:lpstr>
      <vt:lpstr>Muži majú zarábať peniaze a ženy sa majú starať o domácnosť a rodinu.</vt:lpstr>
      <vt:lpstr>Vo všeobecnosti sú muži lepšími politickými lídrami než ženy.</vt:lpstr>
      <vt:lpstr>Vo všeobecnosti platí, že muži vedia lepšie riadiť firmy ako ženy</vt:lpstr>
      <vt:lpstr>Ženy majú rovnaké práva ako muži </vt:lpstr>
      <vt:lpstr>Prezentácia programu PowerPoint</vt:lpstr>
      <vt:lpstr>Vzor žena</vt:lpstr>
      <vt:lpstr>Pozorujte nasledujúce slová.</vt:lpstr>
      <vt:lpstr>Záver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Vzor žena</dc:title>
  <dc:creator>Jana</dc:creator>
  <cp:lastModifiedBy>Kesselová Jana</cp:lastModifiedBy>
  <cp:revision>14</cp:revision>
  <cp:lastPrinted>2025-03-17T13:35:29Z</cp:lastPrinted>
  <dcterms:created xsi:type="dcterms:W3CDTF">2021-02-23T16:44:56Z</dcterms:created>
  <dcterms:modified xsi:type="dcterms:W3CDTF">2025-03-17T14:53:29Z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2020-03-31T00:00:00Z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2021-02-23T00:00:00Z</vt:filetime>
  </property>
</Properties>
</file>