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76" r:id="rId3"/>
    <p:sldId id="277" r:id="rId4"/>
    <p:sldId id="288" r:id="rId5"/>
    <p:sldId id="257" r:id="rId6"/>
    <p:sldId id="259" r:id="rId7"/>
    <p:sldId id="275" r:id="rId8"/>
    <p:sldId id="260" r:id="rId9"/>
    <p:sldId id="261" r:id="rId10"/>
    <p:sldId id="278" r:id="rId11"/>
    <p:sldId id="279" r:id="rId12"/>
    <p:sldId id="262" r:id="rId13"/>
    <p:sldId id="263" r:id="rId14"/>
    <p:sldId id="264" r:id="rId15"/>
    <p:sldId id="265" r:id="rId16"/>
    <p:sldId id="268" r:id="rId17"/>
    <p:sldId id="269" r:id="rId18"/>
    <p:sldId id="280" r:id="rId19"/>
    <p:sldId id="286" r:id="rId20"/>
    <p:sldId id="287" r:id="rId21"/>
    <p:sldId id="281" r:id="rId22"/>
    <p:sldId id="282" r:id="rId23"/>
    <p:sldId id="267" r:id="rId24"/>
    <p:sldId id="270" r:id="rId25"/>
    <p:sldId id="271" r:id="rId26"/>
    <p:sldId id="283" r:id="rId27"/>
    <p:sldId id="284" r:id="rId28"/>
    <p:sldId id="273" r:id="rId29"/>
    <p:sldId id="274" r:id="rId30"/>
    <p:sldId id="285" r:id="rId31"/>
  </p:sldIdLst>
  <p:sldSz cx="12192000" cy="6858000"/>
  <p:notesSz cx="6797675" cy="9928225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A330D3-5D9A-4B9F-A5F6-A25CA437893B}" type="datetimeFigureOut">
              <a:rPr lang="sk-SK" smtClean="0"/>
              <a:t>10. 2. 2025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9FB0CB-983B-488D-B7E4-B012819399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23021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1BFE-2ED7-40E8-8D07-EA46C7A91411}" type="datetimeFigureOut">
              <a:rPr lang="sk-SK" smtClean="0"/>
              <a:t>10. 2. 2025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645D-A318-471B-910B-51F094A113D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2673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1BFE-2ED7-40E8-8D07-EA46C7A91411}" type="datetimeFigureOut">
              <a:rPr lang="sk-SK" smtClean="0"/>
              <a:t>10. 2. 2025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645D-A318-471B-910B-51F094A113D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709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1BFE-2ED7-40E8-8D07-EA46C7A91411}" type="datetimeFigureOut">
              <a:rPr lang="sk-SK" smtClean="0"/>
              <a:t>10. 2. 2025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645D-A318-471B-910B-51F094A113D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97592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1BFE-2ED7-40E8-8D07-EA46C7A91411}" type="datetimeFigureOut">
              <a:rPr lang="sk-SK" smtClean="0"/>
              <a:t>10. 2. 2025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645D-A318-471B-910B-51F094A113D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9447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1BFE-2ED7-40E8-8D07-EA46C7A91411}" type="datetimeFigureOut">
              <a:rPr lang="sk-SK" smtClean="0"/>
              <a:t>10. 2. 2025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645D-A318-471B-910B-51F094A113D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7726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1BFE-2ED7-40E8-8D07-EA46C7A91411}" type="datetimeFigureOut">
              <a:rPr lang="sk-SK" smtClean="0"/>
              <a:t>10. 2. 2025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645D-A318-471B-910B-51F094A113D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3077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1BFE-2ED7-40E8-8D07-EA46C7A91411}" type="datetimeFigureOut">
              <a:rPr lang="sk-SK" smtClean="0"/>
              <a:t>10. 2. 2025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645D-A318-471B-910B-51F094A113D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58851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1BFE-2ED7-40E8-8D07-EA46C7A91411}" type="datetimeFigureOut">
              <a:rPr lang="sk-SK" smtClean="0"/>
              <a:t>10. 2. 2025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645D-A318-471B-910B-51F094A113D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4049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1BFE-2ED7-40E8-8D07-EA46C7A91411}" type="datetimeFigureOut">
              <a:rPr lang="sk-SK" smtClean="0"/>
              <a:t>10. 2. 2025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645D-A318-471B-910B-51F094A113D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23953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1BFE-2ED7-40E8-8D07-EA46C7A91411}" type="datetimeFigureOut">
              <a:rPr lang="sk-SK" smtClean="0"/>
              <a:t>10. 2. 2025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645D-A318-471B-910B-51F094A113D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62429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1BFE-2ED7-40E8-8D07-EA46C7A91411}" type="datetimeFigureOut">
              <a:rPr lang="sk-SK" smtClean="0"/>
              <a:t>10. 2. 2025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645D-A318-471B-910B-51F094A113D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02988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51BFE-2ED7-40E8-8D07-EA46C7A91411}" type="datetimeFigureOut">
              <a:rPr lang="sk-SK" smtClean="0"/>
              <a:t>10. 2. 2025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3645D-A318-471B-910B-51F094A113D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4854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juls.savba.sk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terminologickyportal.sk/" TargetMode="Externa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juls.savba.sk/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juls.savba.sk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1 </a:t>
            </a:r>
            <a:br>
              <a:rPr lang="sk-SK" dirty="0"/>
            </a:br>
            <a:r>
              <a:rPr lang="sk-SK" dirty="0"/>
              <a:t>Lexikológia a lexikografia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Základné pojmy</a:t>
            </a:r>
          </a:p>
        </p:txBody>
      </p:sp>
    </p:spTree>
    <p:extLst>
      <p:ext uri="{BB962C8B-B14F-4D97-AF65-F5344CB8AC3E}">
        <p14:creationId xmlns:p14="http://schemas.microsoft.com/office/powerpoint/2010/main" val="321861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altLang="sk-SK" b="1" dirty="0"/>
              <a:t>Jazykový systém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altLang="sk-SK" sz="3600" b="1" dirty="0"/>
              <a:t>Zvuková rovina</a:t>
            </a:r>
            <a:endParaRPr lang="cs-CZ" altLang="sk-SK" dirty="0"/>
          </a:p>
          <a:p>
            <a:pPr lvl="1"/>
            <a:r>
              <a:rPr lang="cs-CZ" altLang="sk-SK" dirty="0" err="1"/>
              <a:t>segmentálny</a:t>
            </a:r>
            <a:r>
              <a:rPr lang="cs-CZ" altLang="sk-SK" dirty="0"/>
              <a:t> podsystém</a:t>
            </a:r>
          </a:p>
          <a:p>
            <a:pPr lvl="1"/>
            <a:r>
              <a:rPr lang="cs-CZ" altLang="sk-SK" dirty="0" err="1"/>
              <a:t>suprasegmentálny</a:t>
            </a:r>
            <a:r>
              <a:rPr lang="cs-CZ" altLang="sk-SK" dirty="0"/>
              <a:t> podsystém</a:t>
            </a:r>
          </a:p>
          <a:p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altLang="sk-SK" sz="3600" b="1" dirty="0"/>
              <a:t>Významová rovina</a:t>
            </a:r>
          </a:p>
          <a:p>
            <a:pPr lvl="1"/>
            <a:r>
              <a:rPr lang="cs-CZ" altLang="sk-SK" dirty="0" err="1"/>
              <a:t>lexikálny</a:t>
            </a:r>
            <a:r>
              <a:rPr lang="cs-CZ" altLang="sk-SK" dirty="0"/>
              <a:t> podsystém</a:t>
            </a:r>
          </a:p>
          <a:p>
            <a:pPr lvl="1"/>
            <a:r>
              <a:rPr lang="cs-CZ" altLang="sk-SK" dirty="0"/>
              <a:t>gramatický podsystém</a:t>
            </a:r>
          </a:p>
          <a:p>
            <a:pPr lvl="2"/>
            <a:r>
              <a:rPr lang="cs-CZ" altLang="sk-SK" dirty="0"/>
              <a:t>morfologický podsystém</a:t>
            </a:r>
          </a:p>
          <a:p>
            <a:pPr lvl="2"/>
            <a:r>
              <a:rPr lang="cs-CZ" altLang="sk-SK" dirty="0"/>
              <a:t>syntaktický podsystém</a:t>
            </a:r>
          </a:p>
          <a:p>
            <a:endParaRPr lang="sk-SK" dirty="0"/>
          </a:p>
        </p:txBody>
      </p:sp>
      <p:sp>
        <p:nvSpPr>
          <p:cNvPr id="5" name="Ovál 4"/>
          <p:cNvSpPr/>
          <p:nvPr/>
        </p:nvSpPr>
        <p:spPr>
          <a:xfrm>
            <a:off x="6874625" y="2244436"/>
            <a:ext cx="2776451" cy="698269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899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/>
              <a:t>Kde nájdem výklad významu slov v slovenčine?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hlinkClick r:id="rId2"/>
              </a:rPr>
              <a:t>www.juls.savba.sk</a:t>
            </a:r>
          </a:p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585" y="1871648"/>
            <a:ext cx="7635262" cy="425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93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Kde nájdem výklad významu slov v </a:t>
            </a:r>
            <a:r>
              <a:rPr lang="sk-SK" b="1" dirty="0" smtClean="0"/>
              <a:t>ukrajinčine</a:t>
            </a:r>
            <a:r>
              <a:rPr lang="sk-SK" b="1" dirty="0"/>
              <a:t>?</a:t>
            </a:r>
            <a:endParaRPr lang="sk-SK" dirty="0"/>
          </a:p>
        </p:txBody>
      </p:sp>
      <p:pic>
        <p:nvPicPr>
          <p:cNvPr id="5" name="Zástupný objekt pre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0833"/>
            <a:ext cx="9705975" cy="409575"/>
          </a:xfrm>
        </p:spPr>
      </p:pic>
      <p:sp>
        <p:nvSpPr>
          <p:cNvPr id="6" name="BlokTextu 5"/>
          <p:cNvSpPr txBox="1"/>
          <p:nvPr/>
        </p:nvSpPr>
        <p:spPr>
          <a:xfrm>
            <a:off x="838200" y="2773215"/>
            <a:ext cx="2320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https://slovnyk.ua/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07" y="2773215"/>
            <a:ext cx="6906968" cy="354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427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Základné pojmy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  <a:p>
            <a:endParaRPr lang="sk-SK" dirty="0"/>
          </a:p>
          <a:p>
            <a:r>
              <a:rPr lang="sk-SK" dirty="0"/>
              <a:t>lexikológia, slovo, význam (dva typy významov, význam a kontext)</a:t>
            </a:r>
          </a:p>
          <a:p>
            <a:r>
              <a:rPr lang="sk-SK" dirty="0" err="1"/>
              <a:t>lexéma</a:t>
            </a:r>
            <a:r>
              <a:rPr lang="sk-SK" dirty="0"/>
              <a:t> a </a:t>
            </a:r>
            <a:r>
              <a:rPr lang="sk-SK" dirty="0" err="1"/>
              <a:t>lexia</a:t>
            </a:r>
            <a:endParaRPr lang="sk-SK" dirty="0"/>
          </a:p>
          <a:p>
            <a:r>
              <a:rPr lang="sk-SK" dirty="0"/>
              <a:t>lexikografia, typy slovníkov</a:t>
            </a:r>
          </a:p>
        </p:txBody>
      </p:sp>
    </p:spTree>
    <p:extLst>
      <p:ext uri="{BB962C8B-B14F-4D97-AF65-F5344CB8AC3E}">
        <p14:creationId xmlns:p14="http://schemas.microsoft.com/office/powerpoint/2010/main" val="133577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lexikológia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1107189" cy="4351338"/>
          </a:xfrm>
        </p:spPr>
        <p:txBody>
          <a:bodyPr/>
          <a:lstStyle/>
          <a:p>
            <a:r>
              <a:rPr lang="sk-SK" dirty="0"/>
              <a:t>lingvistická disciplína, ktorá sa zaoberá výskumom pomenovaní</a:t>
            </a:r>
          </a:p>
          <a:p>
            <a:endParaRPr lang="sk-SK" dirty="0"/>
          </a:p>
          <a:p>
            <a:r>
              <a:rPr lang="sk-SK" i="1" dirty="0"/>
              <a:t>ruka</a:t>
            </a:r>
          </a:p>
          <a:p>
            <a:r>
              <a:rPr lang="sk-SK" i="1" dirty="0"/>
              <a:t>diplomová práca</a:t>
            </a:r>
          </a:p>
          <a:p>
            <a:r>
              <a:rPr lang="sk-SK" i="1" dirty="0"/>
              <a:t>psy brešú a karavána ide ďalej</a:t>
            </a:r>
          </a:p>
          <a:p>
            <a:r>
              <a:rPr lang="sk-SK" i="1" dirty="0"/>
              <a:t>EÚ, NATO</a:t>
            </a:r>
          </a:p>
        </p:txBody>
      </p:sp>
      <p:sp>
        <p:nvSpPr>
          <p:cNvPr id="4" name="BlokTextu 3"/>
          <p:cNvSpPr txBox="1"/>
          <p:nvPr/>
        </p:nvSpPr>
        <p:spPr>
          <a:xfrm>
            <a:off x="5584411" y="2904081"/>
            <a:ext cx="4159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jednoslovné pomenovania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5599473" y="3262104"/>
            <a:ext cx="6700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viacslovné pomenovania, združené pomenovania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5599473" y="4348306"/>
            <a:ext cx="3196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err="1"/>
              <a:t>abreviatúry</a:t>
            </a:r>
            <a:r>
              <a:rPr lang="sk-SK" sz="2400" dirty="0"/>
              <a:t>, skratky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5599473" y="3852031"/>
            <a:ext cx="6189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viacslovné pomenovania, frazémy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3035442" y="5527089"/>
            <a:ext cx="8642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rgbClr val="FF0000"/>
                </a:solidFill>
              </a:rPr>
              <a:t>lexikológia sa zaoberá výskumom lexikálnych jednotiek</a:t>
            </a:r>
          </a:p>
          <a:p>
            <a:r>
              <a:rPr lang="sk-SK" sz="2400" dirty="0">
                <a:solidFill>
                  <a:srgbClr val="FF0000"/>
                </a:solidFill>
              </a:rPr>
              <a:t>lexikológia skúma lexikálnu zásobu (lexiku)</a:t>
            </a:r>
          </a:p>
        </p:txBody>
      </p:sp>
    </p:spTree>
    <p:extLst>
      <p:ext uri="{BB962C8B-B14F-4D97-AF65-F5344CB8AC3E}">
        <p14:creationId xmlns:p14="http://schemas.microsoft.com/office/powerpoint/2010/main" val="52358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slovo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b="1" i="1" dirty="0"/>
              <a:t>dolina</a:t>
            </a:r>
          </a:p>
          <a:p>
            <a:pPr algn="l"/>
            <a:r>
              <a:rPr lang="sk-SK" dirty="0"/>
              <a:t>d-o-l-i-n-a </a:t>
            </a:r>
          </a:p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094" y="2876780"/>
            <a:ext cx="3649286" cy="2314939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8404165" y="5445549"/>
            <a:ext cx="3192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znížené miesto medzi kopcami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1607127" y="6029354"/>
            <a:ext cx="1637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skupina hlások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9372599" y="6029354"/>
            <a:ext cx="1059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význam</a:t>
            </a:r>
          </a:p>
        </p:txBody>
      </p:sp>
    </p:spTree>
    <p:extLst>
      <p:ext uri="{BB962C8B-B14F-4D97-AF65-F5344CB8AC3E}">
        <p14:creationId xmlns:p14="http://schemas.microsoft.com/office/powerpoint/2010/main" val="125390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Slovo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42323"/>
          </a:xfrm>
        </p:spPr>
        <p:txBody>
          <a:bodyPr>
            <a:normAutofit fontScale="77500" lnSpcReduction="20000"/>
          </a:bodyPr>
          <a:lstStyle/>
          <a:p>
            <a:r>
              <a:rPr lang="sk-SK" i="1" dirty="0"/>
              <a:t>cencúľ</a:t>
            </a:r>
          </a:p>
          <a:p>
            <a:r>
              <a:rPr lang="sk-SK" b="1" dirty="0"/>
              <a:t>znaková jednotka</a:t>
            </a:r>
          </a:p>
          <a:p>
            <a:pPr lvl="1"/>
            <a:r>
              <a:rPr lang="sk-SK" dirty="0"/>
              <a:t>stojí za nejaký </a:t>
            </a:r>
            <a:r>
              <a:rPr lang="sk-SK" i="1" dirty="0"/>
              <a:t>objekt</a:t>
            </a:r>
            <a:r>
              <a:rPr lang="sk-SK" dirty="0"/>
              <a:t>, privádza ho na myseľ</a:t>
            </a:r>
          </a:p>
          <a:p>
            <a:r>
              <a:rPr lang="sk-SK" b="1" dirty="0"/>
              <a:t>forma </a:t>
            </a:r>
          </a:p>
          <a:p>
            <a:pPr lvl="1"/>
            <a:r>
              <a:rPr lang="sk-SK" dirty="0"/>
              <a:t>sled hlások/písmen, ktorý je pre používateľov jazyka záväzný, </a:t>
            </a:r>
          </a:p>
          <a:p>
            <a:pPr lvl="1"/>
            <a:r>
              <a:rPr lang="sk-SK" dirty="0"/>
              <a:t>ohraničený pauzami/medzerami a slovným prízvukom </a:t>
            </a:r>
          </a:p>
          <a:p>
            <a:pPr lvl="2"/>
            <a:r>
              <a:rPr lang="sk-SK" dirty="0"/>
              <a:t>hlavný prízvuk na 1. slabike</a:t>
            </a:r>
          </a:p>
          <a:p>
            <a:r>
              <a:rPr lang="sk-SK" b="1" dirty="0"/>
              <a:t>význam</a:t>
            </a:r>
          </a:p>
          <a:p>
            <a:pPr lvl="1"/>
            <a:r>
              <a:rPr lang="sk-SK" dirty="0"/>
              <a:t>človek vníma veci a javy, ktoré ho obklopujú </a:t>
            </a:r>
          </a:p>
          <a:p>
            <a:pPr lvl="1"/>
            <a:r>
              <a:rPr lang="sk-SK" dirty="0"/>
              <a:t>pocity a vnemy ako psychické odrazy človek vo svojej mysli spracúva </a:t>
            </a:r>
          </a:p>
          <a:p>
            <a:pPr lvl="1"/>
            <a:r>
              <a:rPr lang="sk-SK" dirty="0"/>
              <a:t>význam slova je odraz skutočnosti psychicky spracovaný vo vedomí používateľov jazyka. </a:t>
            </a:r>
          </a:p>
          <a:p>
            <a:endParaRPr lang="sk-SK" dirty="0"/>
          </a:p>
          <a:p>
            <a:r>
              <a:rPr lang="sk-SK" dirty="0"/>
              <a:t>poznámka</a:t>
            </a:r>
          </a:p>
          <a:p>
            <a:pPr lvl="1"/>
            <a:r>
              <a:rPr lang="sk-SK" i="1" dirty="0"/>
              <a:t>objekt</a:t>
            </a:r>
            <a:r>
              <a:rPr lang="sk-SK" dirty="0"/>
              <a:t> tu chápem veľmi široko, ako niečo existujúce v mimojazykovom svete reálne </a:t>
            </a:r>
          </a:p>
          <a:p>
            <a:pPr marL="457200" lvl="1" indent="0">
              <a:buNone/>
            </a:pPr>
            <a:r>
              <a:rPr lang="sk-SK" dirty="0"/>
              <a:t>	aj v predstave, spomienke človeka; </a:t>
            </a:r>
          </a:p>
          <a:p>
            <a:pPr lvl="2"/>
            <a:r>
              <a:rPr lang="sk-SK" dirty="0"/>
              <a:t>vec, človek, zviera, vlastnosť, počet, čas, priestor, emócia...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658" y="0"/>
            <a:ext cx="1445342" cy="6858000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12015019" y="45621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8691716" y="2376954"/>
            <a:ext cx="292116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r>
              <a:rPr lang="sk-SK" sz="2000" b="1" dirty="0">
                <a:solidFill>
                  <a:srgbClr val="002060"/>
                </a:solidFill>
              </a:rPr>
              <a:t>slovo je </a:t>
            </a:r>
          </a:p>
          <a:p>
            <a:r>
              <a:rPr lang="sk-SK" sz="2000" b="1" dirty="0">
                <a:solidFill>
                  <a:srgbClr val="002060"/>
                </a:solidFill>
              </a:rPr>
              <a:t>bilaterálna jednotka</a:t>
            </a:r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cxnSp>
        <p:nvCxnSpPr>
          <p:cNvPr id="8" name="Rovná spojovacia šípka 7"/>
          <p:cNvCxnSpPr/>
          <p:nvPr/>
        </p:nvCxnSpPr>
        <p:spPr>
          <a:xfrm>
            <a:off x="6849687" y="3429000"/>
            <a:ext cx="1838154" cy="2535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ovná spojovacia šípka 9"/>
          <p:cNvCxnSpPr/>
          <p:nvPr/>
        </p:nvCxnSpPr>
        <p:spPr>
          <a:xfrm flipV="1">
            <a:off x="6359237" y="3682538"/>
            <a:ext cx="2324729" cy="548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585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Pokúste sa vysvetliť význam slov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slnko</a:t>
            </a:r>
          </a:p>
          <a:p>
            <a:r>
              <a:rPr lang="sk-SK" dirty="0"/>
              <a:t>veľryba</a:t>
            </a:r>
          </a:p>
          <a:p>
            <a:r>
              <a:rPr lang="sk-SK" dirty="0"/>
              <a:t>chrípka</a:t>
            </a:r>
          </a:p>
          <a:p>
            <a:r>
              <a:rPr lang="sk-SK" dirty="0"/>
              <a:t>láska</a:t>
            </a:r>
          </a:p>
          <a:p>
            <a:r>
              <a:rPr lang="sk-SK" dirty="0"/>
              <a:t>sloboda</a:t>
            </a:r>
          </a:p>
          <a:p>
            <a:r>
              <a:rPr lang="sk-SK" dirty="0"/>
              <a:t>osud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7473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je význam slova?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/>
              <a:t>význam slova je </a:t>
            </a:r>
            <a:r>
              <a:rPr lang="sk-SK" b="1" dirty="0"/>
              <a:t>výberový súbor </a:t>
            </a:r>
            <a:r>
              <a:rPr lang="sk-SK" dirty="0"/>
              <a:t>charakteristických vlastností</a:t>
            </a:r>
          </a:p>
          <a:p>
            <a:pPr lvl="1"/>
            <a:r>
              <a:rPr lang="sk-SK" b="1" dirty="0"/>
              <a:t>súbor </a:t>
            </a:r>
            <a:r>
              <a:rPr lang="sk-SK" dirty="0"/>
              <a:t>charakteristických vlastností voláme </a:t>
            </a:r>
            <a:r>
              <a:rPr lang="sk-SK" b="1" dirty="0"/>
              <a:t>príznaky/sémantické príznaky</a:t>
            </a:r>
            <a:endParaRPr lang="sk-SK" dirty="0"/>
          </a:p>
          <a:p>
            <a:pPr lvl="2"/>
            <a:r>
              <a:rPr lang="sk-SK" dirty="0"/>
              <a:t>napr. </a:t>
            </a:r>
            <a:r>
              <a:rPr lang="sk-SK" i="1" dirty="0"/>
              <a:t>chrípka</a:t>
            </a:r>
            <a:r>
              <a:rPr lang="sk-SK" dirty="0"/>
              <a:t> = choroba, nákazlivá, horúčka, malátnosť, postihuje hlavne dýchacie orgány </a:t>
            </a:r>
          </a:p>
          <a:p>
            <a:pPr lvl="2"/>
            <a:r>
              <a:rPr lang="sk-SK" i="1" dirty="0"/>
              <a:t>medovník</a:t>
            </a:r>
            <a:r>
              <a:rPr lang="sk-SK" dirty="0"/>
              <a:t> = voňavé pečivo, urobené z medu, múky, vajec a aromatických korenín, typický tvar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8103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Význam slova </a:t>
            </a:r>
            <a:r>
              <a:rPr lang="sk-SK" i="1" dirty="0"/>
              <a:t>slnko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pre bežného človeka</a:t>
            </a:r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739" y="2579890"/>
            <a:ext cx="2773381" cy="2782595"/>
          </a:xfrm>
        </p:spPr>
      </p:pic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pre vedca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473931" cy="3684588"/>
          </a:xfrm>
        </p:spPr>
        <p:txBody>
          <a:bodyPr>
            <a:normAutofit fontScale="70000" lnSpcReduction="20000"/>
          </a:bodyPr>
          <a:lstStyle/>
          <a:p>
            <a:r>
              <a:rPr lang="sk-SK" dirty="0"/>
              <a:t>rotujúca plazmová guľa</a:t>
            </a:r>
          </a:p>
          <a:p>
            <a:endParaRPr lang="sk-SK" dirty="0"/>
          </a:p>
          <a:p>
            <a:r>
              <a:rPr lang="sk-SK" dirty="0"/>
              <a:t>109-krát väčší priemer ako Zem a 1 300 000-násobne väčší objem</a:t>
            </a:r>
          </a:p>
          <a:p>
            <a:endParaRPr lang="sk-SK" dirty="0"/>
          </a:p>
          <a:p>
            <a:r>
              <a:rPr lang="pl-PL" dirty="0"/>
              <a:t>nie je členom žiadnej hviezdokopy</a:t>
            </a:r>
          </a:p>
          <a:p>
            <a:endParaRPr lang="pl-PL" dirty="0"/>
          </a:p>
          <a:p>
            <a:r>
              <a:rPr lang="sk-SK" dirty="0"/>
              <a:t>vyžaruje žiarenie v celom elektromagnetickom spektre, najintenzívnejšie vyžarovanie má na vlnovej dĺžke 501 nm</a:t>
            </a:r>
          </a:p>
          <a:p>
            <a:r>
              <a:rPr lang="sk-SK" dirty="0"/>
              <a:t>...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1404851" y="5926975"/>
            <a:ext cx="3142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to, čo vidím na oblohe, čo vyžaruje teplo a svetlo</a:t>
            </a:r>
          </a:p>
        </p:txBody>
      </p:sp>
    </p:spTree>
    <p:extLst>
      <p:ext uri="{BB962C8B-B14F-4D97-AF65-F5344CB8AC3E}">
        <p14:creationId xmlns:p14="http://schemas.microsoft.com/office/powerpoint/2010/main" val="89224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Má každé slovo pre používateľa jazyka ten istý význam?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1157155" cy="4351338"/>
          </a:xfrm>
        </p:spPr>
        <p:txBody>
          <a:bodyPr/>
          <a:lstStyle/>
          <a:p>
            <a:pPr marL="0" indent="0">
              <a:buNone/>
            </a:pPr>
            <a:endParaRPr lang="sk-SK" dirty="0"/>
          </a:p>
          <a:p>
            <a:pPr marL="514350" indent="-514350">
              <a:buAutoNum type="arabicPeriod"/>
            </a:pPr>
            <a:r>
              <a:rPr lang="sk-SK" dirty="0"/>
              <a:t>význam slova zodpovedá bežnému poznaniu človeka, </a:t>
            </a:r>
            <a:r>
              <a:rPr lang="sk-SK" b="1" dirty="0"/>
              <a:t>nie je presnou </a:t>
            </a:r>
            <a:r>
              <a:rPr lang="sk-SK" b="1" dirty="0" err="1"/>
              <a:t>definicíou</a:t>
            </a:r>
            <a:r>
              <a:rPr lang="sk-SK" b="1" dirty="0"/>
              <a:t> </a:t>
            </a:r>
            <a:r>
              <a:rPr lang="sk-SK" dirty="0"/>
              <a:t>pomenovaného</a:t>
            </a:r>
            <a:r>
              <a:rPr lang="sk-SK" b="1" dirty="0"/>
              <a:t> </a:t>
            </a:r>
            <a:r>
              <a:rPr lang="sk-SK" dirty="0"/>
              <a:t>objektu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2. používatelia jazyka majú rôzne vedomosti, skúsenosti, preto slová pre všetkých nemajú rovnaký význam</a:t>
            </a:r>
          </a:p>
          <a:p>
            <a:pPr marL="457200" lvl="1" indent="0">
              <a:buNone/>
            </a:pPr>
            <a:r>
              <a:rPr lang="sk-SK" dirty="0"/>
              <a:t>(</a:t>
            </a:r>
            <a:r>
              <a:rPr lang="sk-SK" dirty="0" err="1"/>
              <a:t>porov</a:t>
            </a:r>
            <a:r>
              <a:rPr lang="sk-SK" dirty="0"/>
              <a:t>. význam slova </a:t>
            </a:r>
            <a:r>
              <a:rPr lang="sk-SK" i="1" dirty="0" err="1"/>
              <a:t>koronavírus</a:t>
            </a:r>
            <a:r>
              <a:rPr lang="sk-SK" dirty="0"/>
              <a:t>: dieťa – človek-neodborník – epidemiológ)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7184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Dva druhy významov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naivný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/>
              <a:t>význam slova je štruktúra príznakov, ktoré zodpovedajú bežnému poznaniu človeka</a:t>
            </a:r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r>
              <a:rPr lang="sk-SK" sz="1800" dirty="0"/>
              <a:t>naivný=spontánny, neškolený, laický, zjednodušený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logický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/>
              <a:t>význam slova, ktorý je výsledkom poznania vyššej úrovne – výsledok vedeckého poznania</a:t>
            </a:r>
          </a:p>
          <a:p>
            <a:pPr lvl="1"/>
            <a:r>
              <a:rPr lang="sk-SK" dirty="0"/>
              <a:t>logické pojmy sú stvárnené v </a:t>
            </a:r>
            <a:r>
              <a:rPr lang="sk-SK" b="1" dirty="0"/>
              <a:t>odborných termínoch</a:t>
            </a:r>
          </a:p>
          <a:p>
            <a:pPr lvl="1"/>
            <a:r>
              <a:rPr lang="sk-SK" dirty="0"/>
              <a:t>vo význame termínu je uložený </a:t>
            </a:r>
            <a:r>
              <a:rPr lang="sk-SK" b="1" dirty="0"/>
              <a:t>výsledok vedeckého poznania</a:t>
            </a:r>
          </a:p>
        </p:txBody>
      </p:sp>
    </p:spTree>
    <p:extLst>
      <p:ext uri="{BB962C8B-B14F-4D97-AF65-F5344CB8AC3E}">
        <p14:creationId xmlns:p14="http://schemas.microsoft.com/office/powerpoint/2010/main" val="532839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Príklad 1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i="1" dirty="0"/>
              <a:t>marketing</a:t>
            </a:r>
            <a:r>
              <a:rPr lang="sk-SK" dirty="0"/>
              <a:t>: naivný pojem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i="1" dirty="0"/>
              <a:t>marketing</a:t>
            </a:r>
            <a:r>
              <a:rPr lang="sk-SK" dirty="0"/>
              <a:t>: logický pojem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sk-SK" sz="2400" dirty="0"/>
              <a:t>vedná disciplína zdôrazňujúca informačné, strategické a operatívne prepojenie podniku s jeho prostredím a spočívajúca na rešpektovaní spotrebiteľa — zákazníka</a:t>
            </a:r>
          </a:p>
          <a:p>
            <a:r>
              <a:rPr lang="sk-SK" sz="2400" i="1" dirty="0"/>
              <a:t>Slovenská terminologická databáza</a:t>
            </a:r>
          </a:p>
          <a:p>
            <a:r>
              <a:rPr lang="sk-SK" sz="2400" i="1" dirty="0">
                <a:hlinkClick r:id="rId2"/>
              </a:rPr>
              <a:t>https://terminologickyportal.sk/</a:t>
            </a:r>
            <a:endParaRPr lang="sk-SK" sz="2400" i="1" dirty="0"/>
          </a:p>
        </p:txBody>
      </p:sp>
    </p:spTree>
    <p:extLst>
      <p:ext uri="{BB962C8B-B14F-4D97-AF65-F5344CB8AC3E}">
        <p14:creationId xmlns:p14="http://schemas.microsoft.com/office/powerpoint/2010/main" val="3739004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Príklad 2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i="1" dirty="0"/>
              <a:t>hviezda</a:t>
            </a:r>
            <a:r>
              <a:rPr lang="sk-SK" dirty="0"/>
              <a:t>: naivný pojem</a:t>
            </a:r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477" y="2741722"/>
            <a:ext cx="1760291" cy="2002212"/>
          </a:xfrm>
        </p:spPr>
      </p:pic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i="1" dirty="0"/>
              <a:t>hviezda</a:t>
            </a:r>
            <a:r>
              <a:rPr lang="sk-SK" dirty="0"/>
              <a:t>: logický pojem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sk-SK" dirty="0"/>
              <a:t>plazmové (plynné), približne guľovité teleso vo vesmíre, ktoré má vlastný zdroj viditeľného žiarenia, udržiavané vlastnou gravitáciou, s hmotnosťou 0,08 až 300 hmotností Slnka</a:t>
            </a:r>
          </a:p>
        </p:txBody>
      </p:sp>
    </p:spTree>
    <p:extLst>
      <p:ext uri="{BB962C8B-B14F-4D97-AF65-F5344CB8AC3E}">
        <p14:creationId xmlns:p14="http://schemas.microsoft.com/office/powerpoint/2010/main" val="124027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Slovo </a:t>
            </a:r>
            <a:r>
              <a:rPr lang="sk-SK" i="1" dirty="0"/>
              <a:t>hviezda</a:t>
            </a:r>
            <a:r>
              <a:rPr lang="sk-SK" dirty="0"/>
              <a:t> v kontexte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931014" cy="4351338"/>
          </a:xfrm>
        </p:spPr>
        <p:txBody>
          <a:bodyPr>
            <a:normAutofit/>
          </a:bodyPr>
          <a:lstStyle/>
          <a:p>
            <a:r>
              <a:rPr lang="sk-SK" dirty="0"/>
              <a:t>...gotický chrám má tvar </a:t>
            </a:r>
            <a:r>
              <a:rPr lang="sk-SK" dirty="0" err="1"/>
              <a:t>päťcípej</a:t>
            </a:r>
            <a:r>
              <a:rPr lang="sk-SK" dirty="0"/>
              <a:t> </a:t>
            </a:r>
            <a:r>
              <a:rPr lang="sk-SK" i="1" dirty="0"/>
              <a:t>hviezdy</a:t>
            </a:r>
            <a:r>
              <a:rPr lang="sk-SK" dirty="0"/>
              <a:t> </a:t>
            </a:r>
          </a:p>
          <a:p>
            <a:pPr lvl="1"/>
            <a:r>
              <a:rPr lang="sk-SK" dirty="0"/>
              <a:t>hviezda=čo má podobu hviezdy; hviezdicovitý útvar</a:t>
            </a:r>
          </a:p>
          <a:p>
            <a:r>
              <a:rPr lang="sk-SK" dirty="0"/>
              <a:t>americká </a:t>
            </a:r>
            <a:r>
              <a:rPr lang="sk-SK" i="1" dirty="0"/>
              <a:t>hviezda</a:t>
            </a:r>
            <a:r>
              <a:rPr lang="sk-SK" dirty="0"/>
              <a:t> akčných filmov </a:t>
            </a:r>
            <a:r>
              <a:rPr lang="sk-SK" dirty="0" err="1"/>
              <a:t>Sylvester</a:t>
            </a:r>
            <a:r>
              <a:rPr lang="sk-SK" dirty="0"/>
              <a:t> </a:t>
            </a:r>
            <a:r>
              <a:rPr lang="sk-SK" dirty="0" err="1"/>
              <a:t>Stallone</a:t>
            </a:r>
            <a:endParaRPr lang="sk-SK" dirty="0"/>
          </a:p>
          <a:p>
            <a:pPr lvl="1"/>
            <a:r>
              <a:rPr lang="sk-SK" dirty="0"/>
              <a:t>hviezda=populárny, známy herec, spevák, športovec, </a:t>
            </a:r>
            <a:r>
              <a:rPr lang="sk-SK" dirty="0" err="1"/>
              <a:t>youtouber</a:t>
            </a:r>
            <a:r>
              <a:rPr lang="sk-SK" dirty="0"/>
              <a:t>...</a:t>
            </a:r>
          </a:p>
          <a:p>
            <a:r>
              <a:rPr lang="sk-SK" dirty="0"/>
              <a:t>Jeho najväčším snom je viesť reštauráciu tak, aby získal aspoň jednu </a:t>
            </a:r>
            <a:r>
              <a:rPr lang="sk-SK" dirty="0" err="1"/>
              <a:t>michelinskú</a:t>
            </a:r>
            <a:r>
              <a:rPr lang="sk-SK" dirty="0"/>
              <a:t> </a:t>
            </a:r>
            <a:r>
              <a:rPr lang="sk-SK" i="1" dirty="0"/>
              <a:t>hviezdu.</a:t>
            </a:r>
          </a:p>
          <a:p>
            <a:pPr lvl="1"/>
            <a:r>
              <a:rPr lang="sk-SK" dirty="0"/>
              <a:t>hviezda=symbol kvalitnej reštaurácie, ocenenie</a:t>
            </a:r>
          </a:p>
          <a:p>
            <a:r>
              <a:rPr lang="sk-SK" dirty="0"/>
              <a:t>Vianočnú </a:t>
            </a:r>
            <a:r>
              <a:rPr lang="sk-SK" i="1" dirty="0"/>
              <a:t>hviezdu</a:t>
            </a:r>
            <a:r>
              <a:rPr lang="sk-SK" dirty="0"/>
              <a:t> po odkvitnutí nemusíme vyhadzovať, ale môžeme ju pestovať ďalej.</a:t>
            </a:r>
          </a:p>
          <a:p>
            <a:pPr lvl="1"/>
            <a:r>
              <a:rPr lang="sk-SK" dirty="0"/>
              <a:t>hviezda=kvet, ktorý má červenú farbu, kvitne počas Vianoc </a:t>
            </a:r>
          </a:p>
          <a:p>
            <a:endParaRPr lang="sk-SK" dirty="0"/>
          </a:p>
          <a:p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338" y="4067796"/>
            <a:ext cx="1327531" cy="791679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455" y="5379289"/>
            <a:ext cx="1358864" cy="11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5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Slovo </a:t>
            </a:r>
            <a:r>
              <a:rPr lang="sk-SK" i="1" dirty="0"/>
              <a:t>hviezda </a:t>
            </a:r>
            <a:r>
              <a:rPr lang="sk-SK" dirty="0"/>
              <a:t>v ustálených spojeniach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Nová obžaloba prokurátora je už na súde, ale ako bude táto kauza napredovať, </a:t>
            </a:r>
            <a:r>
              <a:rPr lang="sk-SK" i="1" dirty="0"/>
              <a:t>je</a:t>
            </a:r>
            <a:r>
              <a:rPr lang="sk-SK" dirty="0"/>
              <a:t> vo </a:t>
            </a:r>
            <a:r>
              <a:rPr lang="sk-SK" i="1" dirty="0"/>
              <a:t>hviezdach</a:t>
            </a:r>
          </a:p>
          <a:p>
            <a:pPr lvl="1"/>
            <a:r>
              <a:rPr lang="sk-SK" i="1" dirty="0"/>
              <a:t>to je neisté</a:t>
            </a:r>
          </a:p>
          <a:p>
            <a:r>
              <a:rPr lang="sk-SK" i="1" dirty="0"/>
              <a:t>znesiem ti aj hviezdy z neba</a:t>
            </a:r>
          </a:p>
          <a:p>
            <a:pPr lvl="1"/>
            <a:r>
              <a:rPr lang="sk-SK" i="1" dirty="0"/>
              <a:t>urobím pre teba všetko, aj nemožné</a:t>
            </a:r>
          </a:p>
          <a:p>
            <a:r>
              <a:rPr lang="sk-SK" dirty="0"/>
              <a:t>na výlete v Maďarsku som jedol taký paprikáš, že </a:t>
            </a:r>
            <a:r>
              <a:rPr lang="sk-SK" i="1" dirty="0"/>
              <a:t>som</a:t>
            </a:r>
            <a:r>
              <a:rPr lang="sk-SK" dirty="0"/>
              <a:t> </a:t>
            </a:r>
            <a:r>
              <a:rPr lang="sk-SK" i="1" dirty="0"/>
              <a:t>videl všetky hviezdy</a:t>
            </a:r>
          </a:p>
          <a:p>
            <a:pPr lvl="1"/>
            <a:r>
              <a:rPr lang="sk-SK" i="1" dirty="0"/>
              <a:t>pocítiť veľmi ostrú, </a:t>
            </a:r>
            <a:r>
              <a:rPr lang="sk-SK" i="1" dirty="0" err="1"/>
              <a:t>pálivú</a:t>
            </a:r>
            <a:r>
              <a:rPr lang="sk-SK" i="1" dirty="0"/>
              <a:t> chuť</a:t>
            </a:r>
          </a:p>
          <a:p>
            <a:r>
              <a:rPr lang="sk-SK" dirty="0"/>
              <a:t>Sú ľudia, ktorí </a:t>
            </a:r>
            <a:r>
              <a:rPr lang="sk-SK" i="1" dirty="0"/>
              <a:t>sa</a:t>
            </a:r>
            <a:r>
              <a:rPr lang="sk-SK" dirty="0"/>
              <a:t> jednoducho </a:t>
            </a:r>
            <a:r>
              <a:rPr lang="sk-SK" i="1" dirty="0"/>
              <a:t>narodili</a:t>
            </a:r>
            <a:r>
              <a:rPr lang="sk-SK" dirty="0"/>
              <a:t> </a:t>
            </a:r>
            <a:r>
              <a:rPr lang="sk-SK" i="1" dirty="0"/>
              <a:t>pod šťastnou hviezdou.</a:t>
            </a:r>
            <a:r>
              <a:rPr lang="sk-SK" dirty="0"/>
              <a:t> </a:t>
            </a:r>
          </a:p>
          <a:p>
            <a:pPr lvl="1"/>
            <a:r>
              <a:rPr lang="sk-SK" i="1" dirty="0"/>
              <a:t>majú šťastie</a:t>
            </a:r>
          </a:p>
        </p:txBody>
      </p:sp>
    </p:spTree>
    <p:extLst>
      <p:ext uri="{BB962C8B-B14F-4D97-AF65-F5344CB8AC3E}">
        <p14:creationId xmlns:p14="http://schemas.microsoft.com/office/powerpoint/2010/main" val="304025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Povedzte, aký je význam slova hviezda v kontexte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/>
              <a:t>Ázijský tím sa opieral o svoju najväčšiu </a:t>
            </a:r>
            <a:r>
              <a:rPr lang="sk-SK" i="1" dirty="0"/>
              <a:t>hviezdu</a:t>
            </a:r>
            <a:r>
              <a:rPr lang="sk-SK" dirty="0"/>
              <a:t> - pivota </a:t>
            </a:r>
            <a:r>
              <a:rPr lang="sk-SK" dirty="0" err="1"/>
              <a:t>Houstona</a:t>
            </a:r>
            <a:r>
              <a:rPr lang="sk-SK" dirty="0"/>
              <a:t> </a:t>
            </a:r>
            <a:r>
              <a:rPr lang="sk-SK" dirty="0" err="1"/>
              <a:t>Minga</a:t>
            </a:r>
            <a:r>
              <a:rPr lang="sk-SK" dirty="0"/>
              <a:t>. </a:t>
            </a:r>
          </a:p>
          <a:p>
            <a:endParaRPr lang="sk-SK" dirty="0"/>
          </a:p>
          <a:p>
            <a:r>
              <a:rPr lang="sk-SK" dirty="0"/>
              <a:t>najjagavejšia </a:t>
            </a:r>
            <a:r>
              <a:rPr lang="sk-SK" i="1" dirty="0"/>
              <a:t>hviezda</a:t>
            </a:r>
            <a:r>
              <a:rPr lang="sk-SK" dirty="0"/>
              <a:t> extraligy Žigmund Pálffy</a:t>
            </a:r>
          </a:p>
          <a:p>
            <a:endParaRPr lang="sk-SK" dirty="0"/>
          </a:p>
          <a:p>
            <a:r>
              <a:rPr lang="sk-SK" dirty="0"/>
              <a:t>Tí, čo sa narodili v znamení rýb, môžu tento týždeň počítať s dobrým vplyvom </a:t>
            </a:r>
            <a:r>
              <a:rPr lang="sk-SK" i="1" dirty="0"/>
              <a:t>hviezd.</a:t>
            </a:r>
          </a:p>
          <a:p>
            <a:endParaRPr lang="sk-SK" i="1" dirty="0"/>
          </a:p>
          <a:p>
            <a:r>
              <a:rPr lang="sk-SK" dirty="0"/>
              <a:t>Takmer som uveril vplyvu šťastných </a:t>
            </a:r>
            <a:r>
              <a:rPr lang="sk-SK" i="1" dirty="0"/>
              <a:t>hviezd.</a:t>
            </a:r>
            <a:r>
              <a:rPr lang="sk-SK" dirty="0"/>
              <a:t> </a:t>
            </a:r>
          </a:p>
          <a:p>
            <a:endParaRPr lang="sk-SK" dirty="0"/>
          </a:p>
          <a:p>
            <a:r>
              <a:rPr lang="sk-SK" dirty="0" err="1"/>
              <a:t>Bennettovi</a:t>
            </a:r>
            <a:r>
              <a:rPr lang="sk-SK" dirty="0"/>
              <a:t> strelil jednu do brucha a ten </a:t>
            </a:r>
            <a:r>
              <a:rPr lang="sk-SK" i="1" dirty="0"/>
              <a:t>videl všetky hviezdy.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1709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Lexéma</a:t>
            </a:r>
            <a:r>
              <a:rPr lang="sk-SK" dirty="0" smtClean="0"/>
              <a:t>  a </a:t>
            </a:r>
            <a:r>
              <a:rPr lang="sk-SK" dirty="0" err="1" smtClean="0"/>
              <a:t>lexia</a:t>
            </a:r>
            <a:r>
              <a:rPr lang="sk-SK" dirty="0" smtClean="0"/>
              <a:t> kľúč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5" y="1305098"/>
            <a:ext cx="11910242" cy="5345084"/>
          </a:xfrm>
        </p:spPr>
      </p:pic>
    </p:spTree>
    <p:extLst>
      <p:ext uri="{BB962C8B-B14F-4D97-AF65-F5344CB8AC3E}">
        <p14:creationId xmlns:p14="http://schemas.microsoft.com/office/powerpoint/2010/main" val="1849076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Narcis a narcis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PK</a:t>
            </a:r>
          </a:p>
          <a:p>
            <a:r>
              <a:rPr lang="sk-SK" dirty="0" smtClean="0"/>
              <a:t>Príbeh Zrkadlo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5087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Zhrnutie: </a:t>
            </a:r>
            <a:br>
              <a:rPr lang="sk-SK" dirty="0"/>
            </a:br>
            <a:r>
              <a:rPr lang="sk-SK" dirty="0"/>
              <a:t>o čom hovoria príklady slova </a:t>
            </a:r>
            <a:r>
              <a:rPr lang="sk-SK" i="1" dirty="0"/>
              <a:t>hviezda</a:t>
            </a:r>
            <a:r>
              <a:rPr lang="sk-SK" dirty="0"/>
              <a:t>? 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o dôležitosti kontextu pri pochopení významu slova</a:t>
            </a:r>
          </a:p>
          <a:p>
            <a:pPr lvl="1"/>
            <a:endParaRPr lang="sk-SK" dirty="0"/>
          </a:p>
          <a:p>
            <a:pPr lvl="1"/>
            <a:r>
              <a:rPr lang="sk-SK" dirty="0"/>
              <a:t>jednotlivé významy slova sú </a:t>
            </a:r>
            <a:r>
              <a:rPr lang="sk-SK" b="1" dirty="0" err="1"/>
              <a:t>kontextuálne</a:t>
            </a:r>
            <a:r>
              <a:rPr lang="sk-SK" b="1" dirty="0"/>
              <a:t> determinované</a:t>
            </a:r>
          </a:p>
          <a:p>
            <a:pPr lvl="1"/>
            <a:r>
              <a:rPr lang="sk-SK" dirty="0"/>
              <a:t>významy určuje kontext, menia sa podľa kontextu</a:t>
            </a:r>
          </a:p>
          <a:p>
            <a:pPr lvl="1"/>
            <a:r>
              <a:rPr lang="sk-SK" dirty="0"/>
              <a:t>jeden z významov sa aktualizuje v závislosti od kontextu </a:t>
            </a:r>
          </a:p>
          <a:p>
            <a:pPr marL="457200" lvl="1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100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Z významového hľadiska možno slová rozdeliť na: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jednovýznamové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b="1" dirty="0"/>
              <a:t>kyselina</a:t>
            </a:r>
            <a:r>
              <a:rPr lang="sk-SK" dirty="0"/>
              <a:t> </a:t>
            </a:r>
          </a:p>
          <a:p>
            <a:pPr lvl="1"/>
            <a:r>
              <a:rPr lang="sk-SK" dirty="0"/>
              <a:t>chemická zlúčenina</a:t>
            </a:r>
          </a:p>
          <a:p>
            <a:r>
              <a:rPr lang="sk-SK" b="1" dirty="0"/>
              <a:t>orkán</a:t>
            </a:r>
            <a:r>
              <a:rPr lang="sk-SK" dirty="0"/>
              <a:t> </a:t>
            </a:r>
          </a:p>
          <a:p>
            <a:pPr lvl="1"/>
            <a:r>
              <a:rPr lang="sk-SK" dirty="0"/>
              <a:t>víchrica, prudký vietor</a:t>
            </a:r>
          </a:p>
          <a:p>
            <a:r>
              <a:rPr lang="sk-SK" b="1" dirty="0"/>
              <a:t>fujara</a:t>
            </a:r>
            <a:r>
              <a:rPr lang="sk-SK" dirty="0"/>
              <a:t> </a:t>
            </a:r>
          </a:p>
          <a:p>
            <a:pPr lvl="1"/>
            <a:r>
              <a:rPr lang="sk-SK" dirty="0"/>
              <a:t>slovenský ľudový drevený dychový nástroj </a:t>
            </a:r>
          </a:p>
          <a:p>
            <a:r>
              <a:rPr lang="sk-SK" b="1" dirty="0"/>
              <a:t>cesnak</a:t>
            </a:r>
            <a:r>
              <a:rPr lang="sk-SK" dirty="0"/>
              <a:t> </a:t>
            </a:r>
          </a:p>
          <a:p>
            <a:pPr lvl="1"/>
            <a:r>
              <a:rPr lang="sk-SK" dirty="0"/>
              <a:t>aromatické strúčiky, používajú sa do jedál </a:t>
            </a:r>
          </a:p>
          <a:p>
            <a:pPr lvl="1"/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viacvýznamové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357813" cy="3684588"/>
          </a:xfrm>
        </p:spPr>
        <p:txBody>
          <a:bodyPr>
            <a:normAutofit/>
          </a:bodyPr>
          <a:lstStyle/>
          <a:p>
            <a:r>
              <a:rPr lang="sk-SK" b="1" dirty="0"/>
              <a:t>rameno</a:t>
            </a:r>
          </a:p>
          <a:p>
            <a:pPr lvl="1"/>
            <a:r>
              <a:rPr lang="pl-PL" dirty="0"/>
              <a:t>časť hornej končatiny od pleca po lakeť</a:t>
            </a:r>
          </a:p>
          <a:p>
            <a:pPr lvl="1"/>
            <a:r>
              <a:rPr lang="sk-SK" dirty="0"/>
              <a:t>časť niečoho vybiehajúca do strany</a:t>
            </a:r>
          </a:p>
          <a:p>
            <a:pPr lvl="2"/>
            <a:r>
              <a:rPr lang="sk-SK" i="1" dirty="0"/>
              <a:t>rameno žeriava</a:t>
            </a:r>
            <a:r>
              <a:rPr lang="sk-SK" dirty="0"/>
              <a:t>, </a:t>
            </a:r>
            <a:r>
              <a:rPr lang="sk-SK" i="1" dirty="0"/>
              <a:t>rameno rieky</a:t>
            </a:r>
          </a:p>
          <a:p>
            <a:r>
              <a:rPr lang="sk-SK" b="1" dirty="0"/>
              <a:t>ucho</a:t>
            </a:r>
          </a:p>
          <a:p>
            <a:pPr lvl="1"/>
            <a:r>
              <a:rPr lang="sk-SK" dirty="0"/>
              <a:t>orgán sluchu</a:t>
            </a:r>
          </a:p>
          <a:p>
            <a:pPr lvl="1"/>
            <a:r>
              <a:rPr lang="sk-SK" dirty="0"/>
              <a:t>čo má tvar ucha, </a:t>
            </a:r>
            <a:r>
              <a:rPr lang="sk-SK" i="1" dirty="0"/>
              <a:t>uchá na hrnci</a:t>
            </a:r>
          </a:p>
          <a:p>
            <a:pPr lvl="1"/>
            <a:r>
              <a:rPr lang="sk-SK" dirty="0"/>
              <a:t>čo má otvor, </a:t>
            </a:r>
            <a:r>
              <a:rPr lang="sk-SK" i="1" dirty="0"/>
              <a:t>ucho na ihle</a:t>
            </a:r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4448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     slovo v slovníku  		    slovo v reči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k-SK" b="1" dirty="0"/>
              <a:t>jednotka abstraktného systému jazyka, </a:t>
            </a:r>
            <a:r>
              <a:rPr lang="sk-SK" b="1" dirty="0" err="1">
                <a:solidFill>
                  <a:srgbClr val="0070C0"/>
                </a:solidFill>
              </a:rPr>
              <a:t>lexéma</a:t>
            </a:r>
            <a:endParaRPr lang="sk-SK" b="1" dirty="0">
              <a:solidFill>
                <a:srgbClr val="0070C0"/>
              </a:solidFill>
            </a:endParaRPr>
          </a:p>
          <a:p>
            <a:endParaRPr lang="sk-SK" dirty="0"/>
          </a:p>
          <a:p>
            <a:r>
              <a:rPr lang="sk-SK" b="1" dirty="0"/>
              <a:t>klinec</a:t>
            </a:r>
            <a:r>
              <a:rPr lang="sk-SK" dirty="0"/>
              <a:t> </a:t>
            </a:r>
          </a:p>
          <a:p>
            <a:pPr marL="457200" lvl="1" indent="0">
              <a:buNone/>
            </a:pPr>
            <a:r>
              <a:rPr lang="sk-SK" b="1" dirty="0"/>
              <a:t>1.</a:t>
            </a:r>
            <a:r>
              <a:rPr lang="sk-SK" dirty="0"/>
              <a:t> ▶ kovový predmet s hlavičkou, dlhým driekom a ostrým hrotom slúžiaci na pripevňovanie al. spájanie predmetov,</a:t>
            </a:r>
          </a:p>
          <a:p>
            <a:pPr marL="457200" lvl="1" indent="0">
              <a:buNone/>
            </a:pPr>
            <a:endParaRPr lang="sk-SK" b="1" dirty="0"/>
          </a:p>
          <a:p>
            <a:pPr marL="457200" lvl="1" indent="0">
              <a:buNone/>
            </a:pPr>
            <a:r>
              <a:rPr lang="sk-SK" b="1" dirty="0"/>
              <a:t>2.</a:t>
            </a:r>
            <a:r>
              <a:rPr lang="sk-SK" dirty="0"/>
              <a:t> </a:t>
            </a:r>
            <a:r>
              <a:rPr lang="sk-SK" dirty="0" err="1"/>
              <a:t>lek</a:t>
            </a:r>
            <a:r>
              <a:rPr lang="sk-SK" dirty="0"/>
              <a:t>. ▶ chirurgická pomôcka</a:t>
            </a:r>
          </a:p>
          <a:p>
            <a:pPr marL="457200" lvl="1" indent="0">
              <a:buNone/>
            </a:pPr>
            <a:endParaRPr lang="sk-SK" b="1" dirty="0"/>
          </a:p>
          <a:p>
            <a:pPr marL="457200" lvl="1" indent="0">
              <a:buNone/>
            </a:pPr>
            <a:r>
              <a:rPr lang="sk-SK" b="1" dirty="0"/>
              <a:t>3.</a:t>
            </a:r>
            <a:r>
              <a:rPr lang="sk-SK" dirty="0"/>
              <a:t> šport. </a:t>
            </a:r>
            <a:r>
              <a:rPr lang="sk-SK" dirty="0" err="1"/>
              <a:t>profes</a:t>
            </a:r>
            <a:r>
              <a:rPr lang="sk-SK" dirty="0"/>
              <a:t>. ▶ (vo volejbale) prudké zrazenie </a:t>
            </a:r>
          </a:p>
          <a:p>
            <a:pPr marL="457200" lvl="1" indent="0">
              <a:buNone/>
            </a:pPr>
            <a:r>
              <a:rPr lang="sk-SK" dirty="0"/>
              <a:t>lopty tesne za sieť</a:t>
            </a:r>
          </a:p>
          <a:p>
            <a:pPr marL="457200" lvl="1" indent="0">
              <a:buNone/>
            </a:pPr>
            <a:endParaRPr lang="sk-SK" b="1" dirty="0"/>
          </a:p>
          <a:p>
            <a:pPr marL="457200" lvl="1" indent="0">
              <a:buNone/>
            </a:pPr>
            <a:r>
              <a:rPr lang="sk-SK" b="1" dirty="0"/>
              <a:t>4.</a:t>
            </a:r>
            <a:r>
              <a:rPr lang="sk-SK" dirty="0"/>
              <a:t> ▶ bežné označenie okrasnej skleníkovej rastliny klinčeka záhradného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789815" cy="4351338"/>
          </a:xfrm>
        </p:spPr>
        <p:txBody>
          <a:bodyPr>
            <a:normAutofit fontScale="70000" lnSpcReduction="20000"/>
          </a:bodyPr>
          <a:lstStyle/>
          <a:p>
            <a:r>
              <a:rPr lang="sk-SK" b="1" dirty="0"/>
              <a:t>lexikálna jednotka použitá v konkrétnej výpovedi, </a:t>
            </a:r>
            <a:r>
              <a:rPr lang="sk-SK" b="1" dirty="0" err="1">
                <a:solidFill>
                  <a:srgbClr val="0070C0"/>
                </a:solidFill>
              </a:rPr>
              <a:t>lexia</a:t>
            </a:r>
            <a:endParaRPr lang="sk-SK" b="1" dirty="0">
              <a:solidFill>
                <a:srgbClr val="0070C0"/>
              </a:solidFill>
            </a:endParaRPr>
          </a:p>
          <a:p>
            <a:pPr lvl="1"/>
            <a:r>
              <a:rPr lang="pl-PL" dirty="0"/>
              <a:t>jeden konkrétny tvar a jeden význam sa použije vo výpovedi konkrétneho človeka</a:t>
            </a:r>
          </a:p>
          <a:p>
            <a:pPr lvl="1"/>
            <a:r>
              <a:rPr lang="pl-PL" dirty="0"/>
              <a:t>konkrétne použitie lexémy v texte</a:t>
            </a:r>
            <a:endParaRPr lang="pl-PL" b="1" dirty="0"/>
          </a:p>
          <a:p>
            <a:r>
              <a:rPr lang="sk-SK" i="1" dirty="0"/>
              <a:t>V tridsiatke sa rozhodol zavesiť korčule na klinec.</a:t>
            </a:r>
          </a:p>
          <a:p>
            <a:pPr marL="0" indent="0">
              <a:buNone/>
            </a:pPr>
            <a:r>
              <a:rPr lang="sk-SK" i="1" dirty="0"/>
              <a:t> </a:t>
            </a:r>
          </a:p>
          <a:p>
            <a:r>
              <a:rPr lang="pl-PL" i="1" dirty="0"/>
              <a:t>Na parkovisku som našiel plno klincov.</a:t>
            </a:r>
          </a:p>
          <a:p>
            <a:endParaRPr lang="pl-PL" i="1" dirty="0"/>
          </a:p>
          <a:p>
            <a:r>
              <a:rPr lang="pl-PL" i="1" dirty="0"/>
              <a:t>Aká k</a:t>
            </a:r>
            <a:r>
              <a:rPr lang="sk-SK" i="1" dirty="0" err="1"/>
              <a:t>rásna</a:t>
            </a:r>
            <a:r>
              <a:rPr lang="sk-SK" i="1" dirty="0"/>
              <a:t> kytica klincov!</a:t>
            </a:r>
          </a:p>
          <a:p>
            <a:endParaRPr lang="sk-SK" i="1" dirty="0"/>
          </a:p>
          <a:p>
            <a:r>
              <a:rPr lang="sk-SK" i="1" dirty="0"/>
              <a:t>Posledný klinec do rakvy televíznej výroby na Orave priniesol príchod veľkých zahraničných LCD producentov z východnej Ázie.</a:t>
            </a:r>
            <a:r>
              <a:rPr lang="pl-PL" i="1" dirty="0"/>
              <a:t> </a:t>
            </a:r>
            <a:endParaRPr lang="sk-SK" b="1" i="1" dirty="0"/>
          </a:p>
        </p:txBody>
      </p:sp>
      <p:sp>
        <p:nvSpPr>
          <p:cNvPr id="5" name="Obdĺžnik 4"/>
          <p:cNvSpPr/>
          <p:nvPr/>
        </p:nvSpPr>
        <p:spPr>
          <a:xfrm>
            <a:off x="6713993" y="5988734"/>
            <a:ext cx="39703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jedna z možností </a:t>
            </a:r>
            <a:r>
              <a:rPr lang="sk-SK" b="1" dirty="0" err="1">
                <a:solidFill>
                  <a:srgbClr val="FF0000"/>
                </a:solidFill>
              </a:rPr>
              <a:t>lexémy</a:t>
            </a:r>
            <a:r>
              <a:rPr lang="sk-SK" b="1" dirty="0">
                <a:solidFill>
                  <a:srgbClr val="FF0000"/>
                </a:solidFill>
              </a:rPr>
              <a:t> sa realizuje </a:t>
            </a:r>
          </a:p>
          <a:p>
            <a:r>
              <a:rPr lang="sk-SK" b="1" dirty="0">
                <a:solidFill>
                  <a:srgbClr val="FF0000"/>
                </a:solidFill>
              </a:rPr>
              <a:t>v konkrétnom prehovore človeka (</a:t>
            </a:r>
            <a:r>
              <a:rPr lang="sk-SK" b="1" dirty="0" err="1">
                <a:solidFill>
                  <a:srgbClr val="FF0000"/>
                </a:solidFill>
              </a:rPr>
              <a:t>lexia</a:t>
            </a:r>
            <a:r>
              <a:rPr lang="sk-SK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6" name="Obdĺžnik 5"/>
          <p:cNvSpPr/>
          <p:nvPr/>
        </p:nvSpPr>
        <p:spPr>
          <a:xfrm>
            <a:off x="1251879" y="6176963"/>
            <a:ext cx="2992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b="1" dirty="0" err="1">
                <a:solidFill>
                  <a:srgbClr val="FF0000"/>
                </a:solidFill>
              </a:rPr>
              <a:t>lexéma</a:t>
            </a:r>
            <a:r>
              <a:rPr lang="sk-SK" b="1" dirty="0">
                <a:solidFill>
                  <a:srgbClr val="FF0000"/>
                </a:solidFill>
              </a:rPr>
              <a:t> je „ponuka možností“</a:t>
            </a:r>
          </a:p>
        </p:txBody>
      </p:sp>
    </p:spTree>
    <p:extLst>
      <p:ext uri="{BB962C8B-B14F-4D97-AF65-F5344CB8AC3E}">
        <p14:creationId xmlns:p14="http://schemas.microsoft.com/office/powerpoint/2010/main" val="332578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zhrnutie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/>
              <a:t>lexéma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/>
              <a:t>je spojenie jednej formy s jedným významom </a:t>
            </a:r>
            <a:r>
              <a:rPr lang="sk-SK" sz="2000" dirty="0"/>
              <a:t>(pri jednovýznamových slovách) </a:t>
            </a:r>
            <a:r>
              <a:rPr lang="sk-SK" dirty="0"/>
              <a:t>alebo viacerými významami </a:t>
            </a:r>
            <a:r>
              <a:rPr lang="sk-SK" sz="2000" dirty="0"/>
              <a:t>(pri viacvýznamových slovách) 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err="1"/>
              <a:t>lexia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pl-PL" dirty="0"/>
              <a:t>je </a:t>
            </a:r>
            <a:r>
              <a:rPr lang="pl-PL" dirty="0">
                <a:solidFill>
                  <a:srgbClr val="FF0000"/>
                </a:solidFill>
              </a:rPr>
              <a:t>vždy</a:t>
            </a:r>
            <a:r>
              <a:rPr lang="pl-PL" dirty="0"/>
              <a:t> konkrétne spojenie jednej formy s </a:t>
            </a:r>
            <a:r>
              <a:rPr lang="pl-PL" dirty="0" smtClean="0"/>
              <a:t>jediným </a:t>
            </a:r>
            <a:r>
              <a:rPr lang="pl-PL" dirty="0"/>
              <a:t>významom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1948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lexikografia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r>
              <a:rPr lang="sk-SK" dirty="0"/>
              <a:t>disciplína, ktorá sa zaoberá teóriou a praxou tvorby slovníkov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8357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641" name="Group 1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006172"/>
              </p:ext>
            </p:extLst>
          </p:nvPr>
        </p:nvGraphicFramePr>
        <p:xfrm>
          <a:off x="631768" y="549276"/>
          <a:ext cx="10681853" cy="5942959"/>
        </p:xfrm>
        <a:graphic>
          <a:graphicData uri="http://schemas.openxmlformats.org/drawingml/2006/table">
            <a:tbl>
              <a:tblPr/>
              <a:tblGrid>
                <a:gridCol w="2887029">
                  <a:extLst>
                    <a:ext uri="{9D8B030D-6E8A-4147-A177-3AD203B41FA5}">
                      <a16:colId xmlns:a16="http://schemas.microsoft.com/office/drawing/2014/main" val="3363700057"/>
                    </a:ext>
                  </a:extLst>
                </a:gridCol>
                <a:gridCol w="2422466">
                  <a:extLst>
                    <a:ext uri="{9D8B030D-6E8A-4147-A177-3AD203B41FA5}">
                      <a16:colId xmlns:a16="http://schemas.microsoft.com/office/drawing/2014/main" val="2673760862"/>
                    </a:ext>
                  </a:extLst>
                </a:gridCol>
                <a:gridCol w="2686179">
                  <a:extLst>
                    <a:ext uri="{9D8B030D-6E8A-4147-A177-3AD203B41FA5}">
                      <a16:colId xmlns:a16="http://schemas.microsoft.com/office/drawing/2014/main" val="2344950363"/>
                    </a:ext>
                  </a:extLst>
                </a:gridCol>
                <a:gridCol w="2686179">
                  <a:extLst>
                    <a:ext uri="{9D8B030D-6E8A-4147-A177-3AD203B41FA5}">
                      <a16:colId xmlns:a16="http://schemas.microsoft.com/office/drawing/2014/main" val="2075058918"/>
                    </a:ext>
                  </a:extLst>
                </a:gridCol>
              </a:tblGrid>
              <a:tr h="7175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Otázka </a:t>
                      </a:r>
                      <a:endParaRPr kumimoji="0" lang="sk-SK" altLang="sk-SK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Moja predpoveď</a:t>
                      </a:r>
                      <a:endParaRPr kumimoji="0" lang="sk-SK" altLang="sk-SK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Odpoveď v slovníku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  <a:hlinkClick r:id="rId2"/>
                        </a:rPr>
                        <a:t>www.juls.savba.sk</a:t>
                      </a:r>
                      <a:endParaRPr kumimoji="0" lang="sk-SK" altLang="sk-SK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Názov slovníka, v ktorom ste našli odpoveď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804706"/>
                  </a:ext>
                </a:extLst>
              </a:tr>
              <a:tr h="898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Načo by ste použili </a:t>
                      </a:r>
                      <a:r>
                        <a:rPr kumimoji="0" lang="sk-SK" altLang="sk-SK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almaru?</a:t>
                      </a:r>
                      <a:endParaRPr kumimoji="0" lang="sk-SK" altLang="sk-SK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sk-SK" altLang="sk-SK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sk-SK" altLang="sk-SK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sk-SK" altLang="sk-SK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368749"/>
                  </a:ext>
                </a:extLst>
              </a:tr>
              <a:tr h="898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Nosí dnes ešte niekto </a:t>
                      </a:r>
                      <a:r>
                        <a:rPr kumimoji="0" lang="sk-SK" altLang="sk-SK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pugilár</a:t>
                      </a:r>
                      <a:r>
                        <a:rPr kumimoji="0" lang="sk-SK" alt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kumimoji="0" lang="sk-SK" altLang="sk-SK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sk-SK" altLang="sk-SK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sk-SK" altLang="sk-SK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sk-SK" altLang="sk-SK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5510946"/>
                  </a:ext>
                </a:extLst>
              </a:tr>
              <a:tr h="11207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Aký je rozdiel medzi slovami </a:t>
                      </a:r>
                      <a:r>
                        <a:rPr kumimoji="0" lang="sk-SK" altLang="sk-SK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prechod</a:t>
                      </a:r>
                      <a:r>
                        <a:rPr kumimoji="0" lang="sk-SK" alt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 </a:t>
                      </a:r>
                      <a:r>
                        <a:rPr kumimoji="0" lang="sk-SK" altLang="sk-SK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priechod</a:t>
                      </a:r>
                      <a:r>
                        <a:rPr kumimoji="0" lang="sk-SK" alt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kumimoji="0" lang="sk-SK" altLang="sk-SK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sk-SK" altLang="sk-SK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sk-SK" altLang="sk-SK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sk-SK" altLang="sk-SK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8480734"/>
                  </a:ext>
                </a:extLst>
              </a:tr>
              <a:tr h="898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Ako sa volá obyvateľ </a:t>
                      </a:r>
                      <a:r>
                        <a:rPr kumimoji="0" lang="sk-SK" altLang="sk-SK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Hongkongu</a:t>
                      </a:r>
                      <a:r>
                        <a:rPr kumimoji="0" lang="sk-SK" alt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kumimoji="0" lang="sk-SK" altLang="sk-SK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sk-SK" altLang="sk-SK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sk-SK" altLang="sk-SK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sk-SK" altLang="sk-SK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365149"/>
                  </a:ext>
                </a:extLst>
              </a:tr>
              <a:tr h="11207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Čo to znamená, ak vám niekto povie, že ste </a:t>
                      </a:r>
                      <a:r>
                        <a:rPr kumimoji="0" lang="sk-SK" altLang="sk-SK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strelili capa</a:t>
                      </a:r>
                      <a:r>
                        <a:rPr kumimoji="0" lang="sk-SK" alt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 </a:t>
                      </a:r>
                      <a:endParaRPr kumimoji="0" lang="sk-SK" altLang="sk-SK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sk-SK" altLang="sk-SK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sk-SK" altLang="sk-SK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sk-SK" altLang="sk-SK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441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790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sk-SK" sz="3200" dirty="0">
                <a:latin typeface="+mn-lt"/>
              </a:rPr>
              <a:t>Podľa údajov na </a:t>
            </a:r>
            <a:r>
              <a:rPr lang="sk-SK" altLang="sk-SK" sz="3200" b="1" dirty="0">
                <a:latin typeface="+mn-lt"/>
                <a:cs typeface="Times New Roman" panose="02020603050405020304" pitchFamily="18" charset="0"/>
                <a:hlinkClick r:id="rId2"/>
              </a:rPr>
              <a:t>www.juls.savba.sk</a:t>
            </a:r>
            <a:r>
              <a:rPr lang="sk-SK" altLang="sk-SK" sz="3200" dirty="0">
                <a:latin typeface="+mn-lt"/>
              </a:rPr>
              <a:t> doplňte, aké slovníky (lexikografické príručky) má slovenčina</a:t>
            </a:r>
            <a:r>
              <a:rPr lang="sk-SK" sz="3200" dirty="0">
                <a:latin typeface="+mn-lt"/>
              </a:rPr>
              <a:t> 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8143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Spôsoby výkladu významov slov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620982"/>
            <a:ext cx="10515600" cy="4971011"/>
          </a:xfrm>
        </p:spPr>
        <p:txBody>
          <a:bodyPr>
            <a:normAutofit fontScale="77500" lnSpcReduction="20000"/>
          </a:bodyPr>
          <a:lstStyle/>
          <a:p>
            <a:r>
              <a:rPr lang="sk-SK" b="1" dirty="0"/>
              <a:t>koral</a:t>
            </a:r>
            <a:r>
              <a:rPr lang="sk-SK" dirty="0"/>
              <a:t> ⟨</a:t>
            </a:r>
            <a:r>
              <a:rPr lang="sk-SK" dirty="0" err="1"/>
              <a:t>gr</a:t>
            </a:r>
            <a:r>
              <a:rPr lang="sk-SK" dirty="0"/>
              <a:t>.⟩ ▶ svetločervený až mäsovočervený kríčkovitý útvar z vápenatých výlučkov korala červeného</a:t>
            </a:r>
          </a:p>
          <a:p>
            <a:pPr lvl="1"/>
            <a:r>
              <a:rPr lang="sk-SK" dirty="0"/>
              <a:t>opisný (poskytuje sa opis a obraz vysvetľovaného javu, predmetu)</a:t>
            </a:r>
          </a:p>
          <a:p>
            <a:r>
              <a:rPr lang="sk-SK" b="1" dirty="0"/>
              <a:t>nábytok</a:t>
            </a:r>
            <a:r>
              <a:rPr lang="sk-SK" dirty="0"/>
              <a:t> ▶ zariadenie do (obývacej) miestnosti (stoly, stoličky, skrine, postele ap.)</a:t>
            </a:r>
          </a:p>
          <a:p>
            <a:pPr lvl="1"/>
            <a:r>
              <a:rPr lang="sk-SK" dirty="0"/>
              <a:t>enumeráciou</a:t>
            </a:r>
          </a:p>
          <a:p>
            <a:r>
              <a:rPr lang="sk-SK" b="1" dirty="0"/>
              <a:t>sladký</a:t>
            </a:r>
            <a:r>
              <a:rPr lang="sk-SK" dirty="0"/>
              <a:t> ▶ ktorý má chuť ako cukor</a:t>
            </a:r>
          </a:p>
          <a:p>
            <a:pPr lvl="1"/>
            <a:r>
              <a:rPr lang="sk-SK" dirty="0"/>
              <a:t>prirovnaním</a:t>
            </a:r>
          </a:p>
          <a:p>
            <a:r>
              <a:rPr lang="sk-SK" b="1" dirty="0"/>
              <a:t>alebo</a:t>
            </a:r>
            <a:r>
              <a:rPr lang="sk-SK" dirty="0"/>
              <a:t> ▶ vyjadruje vylučovací vzťah často s príznakom eventuality</a:t>
            </a:r>
          </a:p>
          <a:p>
            <a:pPr lvl="1"/>
            <a:r>
              <a:rPr lang="sk-SK" dirty="0"/>
              <a:t>uvedením funkcie</a:t>
            </a:r>
          </a:p>
          <a:p>
            <a:r>
              <a:rPr lang="sk-SK" b="1" dirty="0"/>
              <a:t>riskantný</a:t>
            </a:r>
            <a:r>
              <a:rPr lang="sk-SK" dirty="0"/>
              <a:t> ▶ nebezpečne odvážny, robený s rizikom, hazardný</a:t>
            </a:r>
          </a:p>
          <a:p>
            <a:pPr lvl="1"/>
            <a:r>
              <a:rPr lang="sk-SK" dirty="0"/>
              <a:t>synonymom</a:t>
            </a:r>
          </a:p>
          <a:p>
            <a:r>
              <a:rPr lang="sk-SK" b="1" dirty="0"/>
              <a:t>kockovaný</a:t>
            </a:r>
            <a:r>
              <a:rPr lang="sk-SK" dirty="0"/>
              <a:t> ▶ ktorý má vzorku s kockami</a:t>
            </a:r>
          </a:p>
          <a:p>
            <a:pPr lvl="1"/>
            <a:r>
              <a:rPr lang="sk-SK" dirty="0"/>
              <a:t>slovotvornou parafrázou</a:t>
            </a:r>
          </a:p>
          <a:p>
            <a:r>
              <a:rPr lang="sk-SK" b="1" dirty="0"/>
              <a:t>psisko</a:t>
            </a:r>
            <a:r>
              <a:rPr lang="sk-SK" dirty="0"/>
              <a:t> </a:t>
            </a:r>
            <a:r>
              <a:rPr lang="sk-SK" i="1" dirty="0"/>
              <a:t>p.</a:t>
            </a:r>
            <a:r>
              <a:rPr lang="sk-SK" dirty="0"/>
              <a:t> pes</a:t>
            </a:r>
          </a:p>
          <a:p>
            <a:r>
              <a:rPr lang="sk-SK" i="1" dirty="0"/>
              <a:t>→ vyjsť na psí tridsiatok</a:t>
            </a:r>
          </a:p>
          <a:p>
            <a:pPr lvl="1"/>
            <a:r>
              <a:rPr lang="sk-SK" dirty="0"/>
              <a:t>odkazom na iný výraz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3237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Príbeh slova </a:t>
            </a:r>
            <a:r>
              <a:rPr lang="sk-SK" i="1" dirty="0"/>
              <a:t>červený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červce</a:t>
            </a:r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19" y="2646392"/>
            <a:ext cx="4568889" cy="3684588"/>
          </a:xfrm>
        </p:spPr>
      </p:pic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červený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/>
              <a:t>staré príčastie od slovesa </a:t>
            </a:r>
            <a:r>
              <a:rPr lang="sk-SK" i="1" dirty="0" err="1"/>
              <a:t>červiť</a:t>
            </a:r>
            <a:r>
              <a:rPr lang="sk-SK" dirty="0"/>
              <a:t>, ktorého pôvodný význam je </a:t>
            </a:r>
            <a:r>
              <a:rPr lang="sk-SK" i="1" dirty="0"/>
              <a:t>farbiť červom</a:t>
            </a:r>
          </a:p>
          <a:p>
            <a:r>
              <a:rPr lang="sk-SK" dirty="0"/>
              <a:t>červená farba sa získavala z hmyzu – červce (</a:t>
            </a:r>
            <a:r>
              <a:rPr lang="sk-SK" i="1" dirty="0" err="1"/>
              <a:t>Coccoidea</a:t>
            </a:r>
            <a:r>
              <a:rPr lang="sk-SK" dirty="0"/>
              <a:t>)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970" y="4758944"/>
            <a:ext cx="1283093" cy="182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46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Na základe predchádzajúceho výkladu urobte </a:t>
            </a:r>
            <a:r>
              <a:rPr lang="sk-SK" sz="3200" b="1" dirty="0"/>
              <a:t>zhrnutie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Čo skúma lexikológia?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Čo skúma lexikografia?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9927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</TotalTime>
  <Words>1210</Words>
  <Application>Microsoft Office PowerPoint</Application>
  <PresentationFormat>Širokouhlá</PresentationFormat>
  <Paragraphs>241</Paragraphs>
  <Slides>30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Tahoma</vt:lpstr>
      <vt:lpstr>Times New Roman</vt:lpstr>
      <vt:lpstr>Wingdings</vt:lpstr>
      <vt:lpstr>Motív balíka Office</vt:lpstr>
      <vt:lpstr>1  Lexikológia a lexikografia</vt:lpstr>
      <vt:lpstr>Jazykový systém</vt:lpstr>
      <vt:lpstr>Kde nájdem výklad významu slov v slovenčine?</vt:lpstr>
      <vt:lpstr>Kde nájdem výklad významu slov v ukrajinčine?</vt:lpstr>
      <vt:lpstr>Základné pojmy</vt:lpstr>
      <vt:lpstr>lexikológia</vt:lpstr>
      <vt:lpstr>slovo</vt:lpstr>
      <vt:lpstr>Slovo</vt:lpstr>
      <vt:lpstr>Pokúste sa vysvetliť význam slov</vt:lpstr>
      <vt:lpstr>Čo je význam slova?</vt:lpstr>
      <vt:lpstr>Význam slova slnko</vt:lpstr>
      <vt:lpstr>Má každé slovo pre používateľa jazyka ten istý význam?</vt:lpstr>
      <vt:lpstr>Dva druhy významov</vt:lpstr>
      <vt:lpstr>Príklad 1</vt:lpstr>
      <vt:lpstr>Príklad 2</vt:lpstr>
      <vt:lpstr>Slovo hviezda v kontexte</vt:lpstr>
      <vt:lpstr>Slovo hviezda v ustálených spojeniach</vt:lpstr>
      <vt:lpstr>Povedzte, aký je význam slova hviezda v kontexte</vt:lpstr>
      <vt:lpstr>Lexéma  a lexia kľúč</vt:lpstr>
      <vt:lpstr>Narcis a narcis</vt:lpstr>
      <vt:lpstr>Zhrnutie:  o čom hovoria príklady slova hviezda? </vt:lpstr>
      <vt:lpstr>Z významového hľadiska možno slová rozdeliť na:</vt:lpstr>
      <vt:lpstr>     slovo v slovníku        slovo v reči</vt:lpstr>
      <vt:lpstr>zhrnutie</vt:lpstr>
      <vt:lpstr>lexikografia</vt:lpstr>
      <vt:lpstr>Prezentácia programu PowerPoint</vt:lpstr>
      <vt:lpstr>Podľa údajov na www.juls.savba.sk doplňte, aké slovníky (lexikografické príručky) má slovenčina </vt:lpstr>
      <vt:lpstr>Spôsoby výkladu významov slov</vt:lpstr>
      <vt:lpstr>Príbeh slova červený</vt:lpstr>
      <vt:lpstr>Na základe predchádzajúceho výkladu urobte zhrnutie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Lexikológia a lexikografia</dc:title>
  <dc:creator>User</dc:creator>
  <cp:lastModifiedBy>Kesselová Jana</cp:lastModifiedBy>
  <cp:revision>65</cp:revision>
  <cp:lastPrinted>2025-02-10T17:27:54Z</cp:lastPrinted>
  <dcterms:created xsi:type="dcterms:W3CDTF">2020-02-08T12:53:28Z</dcterms:created>
  <dcterms:modified xsi:type="dcterms:W3CDTF">2025-02-10T17:28:17Z</dcterms:modified>
</cp:coreProperties>
</file>