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3155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125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642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0401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472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423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232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91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507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587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643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66A13-8A96-412C-AAB3-EEF34782CCF0}" type="datetimeFigureOut">
              <a:rPr lang="sk-SK" smtClean="0"/>
              <a:t>23. 2. 2021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7051E-F988-45FF-95D7-2D0DF165AD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28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Vzťah medzi formou a významom </a:t>
            </a:r>
            <a:br>
              <a:rPr lang="sk-SK" sz="4000" dirty="0" smtClean="0"/>
            </a:br>
            <a:r>
              <a:rPr lang="sk-SK" sz="4000" dirty="0" smtClean="0"/>
              <a:t>lexikálnej jednotky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synonymia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391819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už sme hovorili o tom, že lexikálne jednotky sú </a:t>
            </a:r>
            <a:r>
              <a:rPr lang="sk-SK" b="1" dirty="0" smtClean="0"/>
              <a:t>bi</a:t>
            </a:r>
            <a:r>
              <a:rPr lang="sk-SK" dirty="0" smtClean="0"/>
              <a:t>laterálne jednotky</a:t>
            </a:r>
          </a:p>
          <a:p>
            <a:r>
              <a:rPr lang="sk-SK" dirty="0" smtClean="0"/>
              <a:t>to znamená, že majú dve stránky</a:t>
            </a:r>
          </a:p>
          <a:p>
            <a:r>
              <a:rPr lang="sk-SK" b="1" dirty="0" smtClean="0"/>
              <a:t>formovú</a:t>
            </a:r>
          </a:p>
          <a:p>
            <a:pPr lvl="1"/>
            <a:r>
              <a:rPr lang="sk-SK" dirty="0" smtClean="0"/>
              <a:t>sled hlások/písmen, ktorý je pre používateľov jazyka záväzný (</a:t>
            </a:r>
            <a:r>
              <a:rPr lang="sk-SK" i="1" dirty="0" smtClean="0"/>
              <a:t>c-e-n-c-ú-ľ</a:t>
            </a:r>
            <a:r>
              <a:rPr lang="sk-SK" dirty="0" smtClean="0"/>
              <a:t>)</a:t>
            </a:r>
          </a:p>
          <a:p>
            <a:r>
              <a:rPr lang="sk-SK" b="1" dirty="0" smtClean="0"/>
              <a:t>sémantickú (významovú)</a:t>
            </a:r>
          </a:p>
          <a:p>
            <a:pPr lvl="1"/>
            <a:r>
              <a:rPr lang="sk-SK" dirty="0" smtClean="0"/>
              <a:t>význam chápe každá teória inak</a:t>
            </a:r>
          </a:p>
          <a:p>
            <a:pPr lvl="2"/>
            <a:r>
              <a:rPr lang="sk-SK" dirty="0" smtClean="0"/>
              <a:t>komponentová analýza, </a:t>
            </a:r>
            <a:r>
              <a:rPr lang="sk-SK" dirty="0" err="1" smtClean="0"/>
              <a:t>etnolingvistika</a:t>
            </a:r>
            <a:r>
              <a:rPr lang="sk-SK" dirty="0" smtClean="0"/>
              <a:t>, prototypová analýza</a:t>
            </a:r>
          </a:p>
          <a:p>
            <a:pPr lvl="1"/>
            <a:endParaRPr lang="sk-SK" dirty="0"/>
          </a:p>
          <a:p>
            <a:r>
              <a:rPr lang="sk-SK" dirty="0" smtClean="0">
                <a:solidFill>
                  <a:srgbClr val="FF0000"/>
                </a:solidFill>
              </a:rPr>
              <a:t>Z toho vyplýva otázka, aký je vzťah medzi formou a významom?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Najskôr uvažujte o otázke sami.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Je pravdivé toto tvrdenie?</a:t>
            </a:r>
          </a:p>
          <a:p>
            <a:endParaRPr lang="sk-SK" dirty="0" smtClean="0"/>
          </a:p>
          <a:p>
            <a:r>
              <a:rPr lang="sk-SK" dirty="0" smtClean="0">
                <a:solidFill>
                  <a:srgbClr val="FF0000"/>
                </a:solidFill>
              </a:rPr>
              <a:t>Jeden význam sa vyjadruje vždy jednou formou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	</a:t>
            </a:r>
            <a:r>
              <a:rPr lang="sk-SK" dirty="0" smtClean="0"/>
              <a:t>		 ÁNO?             NIE?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611" y="4281922"/>
            <a:ext cx="1433426" cy="90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26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1. Prečítajte si úryvok. Z ktorej je rozprávky?</a:t>
            </a:r>
            <a:br>
              <a:rPr lang="sk-SK" sz="3200" dirty="0" smtClean="0"/>
            </a:br>
            <a:r>
              <a:rPr lang="sk-SK" sz="3200" dirty="0" smtClean="0"/>
              <a:t>2. Potom si všimnite farebné slová. Čo pomenúvajú?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96390" y="1690688"/>
            <a:ext cx="11182004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1600" dirty="0" smtClean="0"/>
              <a:t>Podvodníci robili, akoby vyberali látku z krosien, strihali vo vzduchu veľkými nožnicami, šili ihlami bez nití a napokon </a:t>
            </a:r>
            <a:r>
              <a:rPr lang="sk-SK" sz="1600" b="1" dirty="0" smtClean="0">
                <a:solidFill>
                  <a:srgbClr val="FFC000"/>
                </a:solidFill>
              </a:rPr>
              <a:t>vyhlásili</a:t>
            </a:r>
            <a:r>
              <a:rPr lang="sk-SK" sz="1600" dirty="0" smtClean="0"/>
              <a:t>: „Tak a šaty sú hotové! “</a:t>
            </a:r>
          </a:p>
          <a:p>
            <a:pPr marL="0" indent="0">
              <a:buNone/>
            </a:pPr>
            <a:r>
              <a:rPr lang="sk-SK" sz="1600" dirty="0" smtClean="0"/>
              <a:t>Cisár so svojimi urodzenými gavaliermi prišiel za nimi a obaja podvodníci vystierali ruky do vzduchu, akoby niečo držali a </a:t>
            </a:r>
            <a:r>
              <a:rPr lang="sk-SK" sz="1600" b="1" dirty="0" smtClean="0">
                <a:solidFill>
                  <a:srgbClr val="FFC000"/>
                </a:solidFill>
              </a:rPr>
              <a:t>vraveli</a:t>
            </a:r>
            <a:r>
              <a:rPr lang="sk-SK" sz="1600" dirty="0" smtClean="0"/>
              <a:t>: „ Hľa, toto sú nohavice! A toto je halena! A toto plášť! Ľahučké ako pavučinka, človek by si myslel, že na sebe nič nemá, ale práve v tom je tá výhoda!“ </a:t>
            </a:r>
          </a:p>
          <a:p>
            <a:pPr marL="0" indent="0">
              <a:buNone/>
            </a:pPr>
            <a:r>
              <a:rPr lang="sk-SK" sz="1600" dirty="0" smtClean="0"/>
              <a:t>„Ozaj!“ </a:t>
            </a:r>
            <a:r>
              <a:rPr lang="sk-SK" sz="1600" b="1" dirty="0" smtClean="0">
                <a:solidFill>
                  <a:srgbClr val="FFC000"/>
                </a:solidFill>
              </a:rPr>
              <a:t>súhlasili </a:t>
            </a:r>
            <a:r>
              <a:rPr lang="sk-SK" sz="1600" dirty="0" smtClean="0"/>
              <a:t>gavalieri, no nič nevideli, lebo tam nič nebolo. </a:t>
            </a:r>
          </a:p>
          <a:p>
            <a:pPr marL="0" indent="0">
              <a:buNone/>
            </a:pPr>
            <a:r>
              <a:rPr lang="sk-SK" sz="1600" dirty="0" smtClean="0"/>
              <a:t>„Keby si teraz Vaša cisárska Výsosť ráčila milostivo odložiť šaty,“ </a:t>
            </a:r>
            <a:r>
              <a:rPr lang="sk-SK" sz="1600" b="1" dirty="0" smtClean="0">
                <a:solidFill>
                  <a:srgbClr val="FFC000"/>
                </a:solidFill>
              </a:rPr>
              <a:t>povedali</a:t>
            </a:r>
            <a:r>
              <a:rPr lang="sk-SK" sz="1600" dirty="0" smtClean="0"/>
              <a:t> podvodníci, „aby sme Vám pomohli obliecť si nové.“</a:t>
            </a:r>
          </a:p>
          <a:p>
            <a:pPr marL="0" indent="0">
              <a:buNone/>
            </a:pPr>
            <a:r>
              <a:rPr lang="sk-SK" sz="1600" dirty="0" smtClean="0"/>
              <a:t>Cisár si teda zložil všetok odev a podvodníci robili, akoby mu po jednom podávali časti nových šiat, ktoré si objednal, a cisár sa vrtel pred zrkadlom. </a:t>
            </a:r>
          </a:p>
          <a:p>
            <a:pPr marL="0" indent="0">
              <a:buNone/>
            </a:pPr>
            <a:r>
              <a:rPr lang="sk-SK" sz="1600" dirty="0" smtClean="0"/>
              <a:t>„Panebože, tie mu slušia a ako mu sedia!“ </a:t>
            </a:r>
            <a:r>
              <a:rPr lang="sk-SK" sz="1600" b="1" dirty="0" smtClean="0">
                <a:solidFill>
                  <a:srgbClr val="FFC000"/>
                </a:solidFill>
              </a:rPr>
              <a:t>jasali </a:t>
            </a:r>
            <a:r>
              <a:rPr lang="sk-SK" sz="1600" dirty="0" smtClean="0"/>
              <a:t>všetci. </a:t>
            </a:r>
          </a:p>
          <a:p>
            <a:pPr marL="0" indent="0">
              <a:buNone/>
            </a:pPr>
            <a:r>
              <a:rPr lang="sk-SK" sz="1600" dirty="0" smtClean="0"/>
              <a:t>„A tá vzorka! A tie farby! Je to skvostné rúcho!“ </a:t>
            </a:r>
            <a:r>
              <a:rPr lang="sk-SK" sz="1600" b="1" dirty="0" smtClean="0">
                <a:solidFill>
                  <a:srgbClr val="FFC000"/>
                </a:solidFill>
              </a:rPr>
              <a:t>vykrikovali</a:t>
            </a:r>
            <a:r>
              <a:rPr lang="sk-SK" sz="1600" dirty="0" smtClean="0"/>
              <a:t>.</a:t>
            </a:r>
          </a:p>
          <a:p>
            <a:pPr marL="0" indent="0">
              <a:buNone/>
            </a:pPr>
            <a:r>
              <a:rPr lang="sk-SK" sz="1600" dirty="0" smtClean="0"/>
              <a:t>„Vonku už čakajú dvorania, ponesú ho nad vašou cisárskou výsosťou v sprievode!“ </a:t>
            </a:r>
            <a:r>
              <a:rPr lang="sk-SK" sz="1600" b="1" dirty="0" smtClean="0">
                <a:solidFill>
                  <a:srgbClr val="FFC000"/>
                </a:solidFill>
              </a:rPr>
              <a:t>vyhlásil</a:t>
            </a:r>
            <a:r>
              <a:rPr lang="sk-SK" sz="1600" dirty="0" smtClean="0"/>
              <a:t> hlavný ceremoniár. </a:t>
            </a:r>
          </a:p>
          <a:p>
            <a:pPr marL="0" indent="0">
              <a:buNone/>
            </a:pPr>
            <a:r>
              <a:rPr lang="sk-SK" sz="1600" dirty="0" smtClean="0"/>
              <a:t>„Veď som pripravený, “ </a:t>
            </a:r>
            <a:r>
              <a:rPr lang="sk-SK" sz="1600" b="1" dirty="0" smtClean="0">
                <a:solidFill>
                  <a:srgbClr val="FFC000"/>
                </a:solidFill>
              </a:rPr>
              <a:t>riekol</a:t>
            </a:r>
            <a:r>
              <a:rPr lang="sk-SK" sz="1600" dirty="0" smtClean="0"/>
              <a:t> cisár, „tie mi ale sedia, však?“</a:t>
            </a:r>
          </a:p>
          <a:p>
            <a:pPr marL="0" indent="0">
              <a:buNone/>
            </a:pPr>
            <a:r>
              <a:rPr lang="sk-SK" sz="1600" dirty="0" smtClean="0"/>
              <a:t>Komorníci sa báli dať najavo, že nič nevidia. </a:t>
            </a:r>
          </a:p>
          <a:p>
            <a:pPr marL="0" indent="0">
              <a:buNone/>
            </a:pPr>
            <a:r>
              <a:rPr lang="sk-SK" sz="1600" dirty="0" smtClean="0"/>
              <a:t>A tak cisár kráčal v sprievode a všetci ľudia na uliciach a v oblokoch </a:t>
            </a:r>
            <a:r>
              <a:rPr lang="sk-SK" sz="1600" b="1" dirty="0" smtClean="0">
                <a:solidFill>
                  <a:srgbClr val="FFC000"/>
                </a:solidFill>
              </a:rPr>
              <a:t>volali</a:t>
            </a:r>
            <a:r>
              <a:rPr lang="sk-SK" sz="1600" dirty="0" smtClean="0"/>
              <a:t>: „Panebože, tie cisárove nové šaty sú neskutočne krásne! </a:t>
            </a:r>
          </a:p>
          <a:p>
            <a:pPr marL="0" indent="0">
              <a:buNone/>
            </a:pPr>
            <a:r>
              <a:rPr lang="sk-SK" sz="1600" dirty="0" smtClean="0"/>
              <a:t>„Ale veď on na sebe nič nemá,“ </a:t>
            </a:r>
            <a:r>
              <a:rPr lang="sk-SK" sz="1600" b="1" dirty="0" smtClean="0">
                <a:solidFill>
                  <a:srgbClr val="FFC000"/>
                </a:solidFill>
              </a:rPr>
              <a:t>zvolalo</a:t>
            </a:r>
            <a:r>
              <a:rPr lang="sk-SK" sz="1600" dirty="0" smtClean="0"/>
              <a:t> akési dieťa. 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3006624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Viac foriem, jeden význam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vyznačené slová ako </a:t>
            </a:r>
            <a:r>
              <a:rPr lang="sk-SK" b="1" dirty="0" smtClean="0">
                <a:solidFill>
                  <a:srgbClr val="FFC000"/>
                </a:solidFill>
              </a:rPr>
              <a:t>vyhlásil, riekol, nadchýnali sa, vykríkol, zvolal, vravel </a:t>
            </a:r>
            <a:r>
              <a:rPr lang="sk-SK" dirty="0" smtClean="0"/>
              <a:t>sa líšia formou, ale význam</a:t>
            </a:r>
            <a:r>
              <a:rPr lang="sk-SK" b="1" dirty="0" smtClean="0">
                <a:solidFill>
                  <a:srgbClr val="FFC000"/>
                </a:solidFill>
              </a:rPr>
              <a:t> </a:t>
            </a:r>
            <a:r>
              <a:rPr lang="sk-SK" dirty="0" smtClean="0"/>
              <a:t>je blízky – „</a:t>
            </a:r>
            <a:r>
              <a:rPr lang="sk-SK" i="1" dirty="0" smtClean="0"/>
              <a:t>povedať nejakú informáciu iným</a:t>
            </a:r>
            <a:r>
              <a:rPr lang="sk-SK" dirty="0" smtClean="0"/>
              <a:t>“</a:t>
            </a:r>
          </a:p>
          <a:p>
            <a:r>
              <a:rPr lang="sk-SK" dirty="0" smtClean="0"/>
              <a:t>forma slov (F) je rôzna, ale významy (V) slov sú veľmi blízke, podobné</a:t>
            </a:r>
          </a:p>
          <a:p>
            <a:r>
              <a:rPr lang="sk-SK" dirty="0" smtClean="0"/>
              <a:t>schematicky tento vzťah môžeme vyjadriť takto: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1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2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3</a:t>
            </a:r>
            <a:r>
              <a:rPr lang="sk-SK" dirty="0" smtClean="0"/>
              <a:t>                              V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4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5</a:t>
            </a:r>
            <a:endParaRPr lang="sk-SK" baseline="30000" dirty="0">
              <a:solidFill>
                <a:srgbClr val="FFC000"/>
              </a:solidFill>
            </a:endParaRPr>
          </a:p>
          <a:p>
            <a:endParaRPr lang="sk-SK" dirty="0"/>
          </a:p>
        </p:txBody>
      </p:sp>
      <p:cxnSp>
        <p:nvCxnSpPr>
          <p:cNvPr id="5" name="Rovná spojovacia šípka 4"/>
          <p:cNvCxnSpPr/>
          <p:nvPr/>
        </p:nvCxnSpPr>
        <p:spPr>
          <a:xfrm>
            <a:off x="1172095" y="3974920"/>
            <a:ext cx="2155767" cy="811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ovacia šípka 5"/>
          <p:cNvCxnSpPr/>
          <p:nvPr/>
        </p:nvCxnSpPr>
        <p:spPr>
          <a:xfrm>
            <a:off x="1255222" y="4374183"/>
            <a:ext cx="2072640" cy="547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>
            <a:off x="1255222" y="4846320"/>
            <a:ext cx="2252749" cy="146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/>
          <p:cNvCxnSpPr/>
          <p:nvPr/>
        </p:nvCxnSpPr>
        <p:spPr>
          <a:xfrm flipV="1">
            <a:off x="1201189" y="5052218"/>
            <a:ext cx="2126673" cy="256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ovacia šípka 8"/>
          <p:cNvCxnSpPr/>
          <p:nvPr/>
        </p:nvCxnSpPr>
        <p:spPr>
          <a:xfrm flipV="1">
            <a:off x="1255222" y="5081361"/>
            <a:ext cx="2157152" cy="6294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lokTextu 21"/>
          <p:cNvSpPr txBox="1"/>
          <p:nvPr/>
        </p:nvSpPr>
        <p:spPr>
          <a:xfrm>
            <a:off x="4178531" y="4647907"/>
            <a:ext cx="624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solidFill>
                  <a:srgbClr val="FFC000"/>
                </a:solidFill>
              </a:rPr>
              <a:t>tento vzťah sa  označuje ako </a:t>
            </a:r>
            <a:r>
              <a:rPr lang="sk-SK" sz="2800" b="1" dirty="0" smtClean="0">
                <a:solidFill>
                  <a:srgbClr val="FFC000"/>
                </a:solidFill>
              </a:rPr>
              <a:t>synonymia</a:t>
            </a:r>
            <a:endParaRPr lang="sk-SK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930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Synonymia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je taký vzťah medzi lexikálnymi jednotkami, keď sa viacerými formami vyjadruje ten istý alebo veľmi blízky/podobný význam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1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2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3</a:t>
            </a:r>
            <a:r>
              <a:rPr lang="sk-SK" dirty="0" smtClean="0"/>
              <a:t>                              V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4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5</a:t>
            </a:r>
          </a:p>
          <a:p>
            <a:endParaRPr lang="sk-SK" dirty="0"/>
          </a:p>
        </p:txBody>
      </p:sp>
      <p:cxnSp>
        <p:nvCxnSpPr>
          <p:cNvPr id="6" name="Rovná spojovacia šípka 5"/>
          <p:cNvCxnSpPr/>
          <p:nvPr/>
        </p:nvCxnSpPr>
        <p:spPr>
          <a:xfrm>
            <a:off x="6758247" y="2560320"/>
            <a:ext cx="1820488" cy="773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/>
          <p:cNvCxnSpPr/>
          <p:nvPr/>
        </p:nvCxnSpPr>
        <p:spPr>
          <a:xfrm flipV="1">
            <a:off x="6824749" y="3840480"/>
            <a:ext cx="1903615" cy="814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ovacia šípka 8"/>
          <p:cNvCxnSpPr/>
          <p:nvPr/>
        </p:nvCxnSpPr>
        <p:spPr>
          <a:xfrm flipV="1">
            <a:off x="6605847" y="3686998"/>
            <a:ext cx="2064328" cy="407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>
            <a:off x="6700058" y="3015289"/>
            <a:ext cx="1970117" cy="453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605847" y="3534907"/>
            <a:ext cx="2216728" cy="5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94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Prečo existuje synonymia?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synonymá nie sú potrebné z dorozumievacích príčin</a:t>
            </a:r>
          </a:p>
          <a:p>
            <a:pPr lvl="1"/>
            <a:r>
              <a:rPr lang="sk-SK" dirty="0" smtClean="0"/>
              <a:t>dorozumeli by sme sa, aj keby sme v texte použili to isté slovo</a:t>
            </a:r>
          </a:p>
          <a:p>
            <a:pPr lvl="2"/>
            <a:r>
              <a:rPr lang="sk-SK" dirty="0" smtClean="0"/>
              <a:t>napr. v našom úryvku </a:t>
            </a:r>
            <a:r>
              <a:rPr lang="sk-SK" i="1" dirty="0" smtClean="0"/>
              <a:t>povedal</a:t>
            </a:r>
          </a:p>
          <a:p>
            <a:r>
              <a:rPr lang="sk-SK" dirty="0" smtClean="0"/>
              <a:t>synonymia je potrebná, pretože má </a:t>
            </a:r>
            <a:r>
              <a:rPr lang="sk-SK" b="1" dirty="0" smtClean="0"/>
              <a:t>pragmatický účinok </a:t>
            </a:r>
          </a:p>
          <a:p>
            <a:pPr lvl="1"/>
            <a:r>
              <a:rPr lang="sk-SK" dirty="0" smtClean="0"/>
              <a:t>pragmatický účinok = vplyv na čitateľa/poslucháča textu</a:t>
            </a:r>
          </a:p>
          <a:p>
            <a:pPr lvl="1"/>
            <a:r>
              <a:rPr lang="sk-SK" dirty="0" smtClean="0"/>
              <a:t>text s vysokou mierou opakovania toho istého slova pôsobí ako stereotypný, niekedy málo presný alebo nevýstižný, bez emócií a hodnotiacich postojov človeka</a:t>
            </a:r>
          </a:p>
          <a:p>
            <a:pPr lvl="2"/>
            <a:endParaRPr lang="sk-SK" dirty="0" smtClean="0"/>
          </a:p>
          <a:p>
            <a:pPr lvl="2"/>
            <a:r>
              <a:rPr lang="sk-SK" dirty="0" smtClean="0"/>
              <a:t>rozdielne pôsobia napríklad slová </a:t>
            </a:r>
          </a:p>
          <a:p>
            <a:pPr lvl="3"/>
            <a:r>
              <a:rPr lang="sk-SK" b="1" i="1" dirty="0" smtClean="0"/>
              <a:t>zvýšiť</a:t>
            </a:r>
            <a:r>
              <a:rPr lang="sk-SK" i="1" dirty="0" smtClean="0"/>
              <a:t> ceny </a:t>
            </a:r>
            <a:r>
              <a:rPr lang="sk-SK" dirty="0" smtClean="0"/>
              <a:t>a </a:t>
            </a:r>
            <a:r>
              <a:rPr lang="sk-SK" b="1" i="1" dirty="0" smtClean="0"/>
              <a:t>upraviť</a:t>
            </a:r>
            <a:r>
              <a:rPr lang="sk-SK" i="1" dirty="0" smtClean="0"/>
              <a:t> ceny</a:t>
            </a:r>
          </a:p>
          <a:p>
            <a:pPr lvl="3"/>
            <a:r>
              <a:rPr lang="sk-SK" b="1" i="1" dirty="0" smtClean="0"/>
              <a:t>ostať</a:t>
            </a:r>
            <a:r>
              <a:rPr lang="sk-SK" i="1" dirty="0" smtClean="0"/>
              <a:t> doma </a:t>
            </a:r>
            <a:r>
              <a:rPr lang="sk-SK" dirty="0" smtClean="0"/>
              <a:t>a </a:t>
            </a:r>
            <a:r>
              <a:rPr lang="sk-SK" b="1" i="1" dirty="0" smtClean="0"/>
              <a:t>zaliezť</a:t>
            </a:r>
            <a:r>
              <a:rPr lang="sk-SK" i="1" dirty="0" smtClean="0"/>
              <a:t> domov</a:t>
            </a:r>
          </a:p>
          <a:p>
            <a:pPr lvl="3"/>
            <a:r>
              <a:rPr lang="sk-SK" b="1" i="1" dirty="0" smtClean="0"/>
              <a:t>vojsť</a:t>
            </a:r>
            <a:r>
              <a:rPr lang="sk-SK" i="1" dirty="0" smtClean="0"/>
              <a:t> dovnútra </a:t>
            </a:r>
            <a:r>
              <a:rPr lang="sk-SK" dirty="0" smtClean="0"/>
              <a:t>a </a:t>
            </a:r>
            <a:r>
              <a:rPr lang="sk-SK" b="1" i="1" dirty="0" smtClean="0"/>
              <a:t>vraziť</a:t>
            </a:r>
            <a:r>
              <a:rPr lang="sk-SK" i="1" dirty="0" smtClean="0"/>
              <a:t> dovnútra</a:t>
            </a:r>
          </a:p>
          <a:p>
            <a:pPr lvl="3"/>
            <a:r>
              <a:rPr lang="sk-SK" b="1" i="1" dirty="0" smtClean="0"/>
              <a:t>kontrolovať</a:t>
            </a:r>
            <a:r>
              <a:rPr lang="sk-SK" i="1" dirty="0" smtClean="0"/>
              <a:t> </a:t>
            </a:r>
            <a:r>
              <a:rPr lang="sk-SK" dirty="0" smtClean="0"/>
              <a:t>a </a:t>
            </a:r>
            <a:r>
              <a:rPr lang="sk-SK" b="1" i="1" dirty="0" smtClean="0"/>
              <a:t>špehovať</a:t>
            </a:r>
          </a:p>
          <a:p>
            <a:pPr lvl="3"/>
            <a:r>
              <a:rPr lang="sk-SK" b="1" i="1" dirty="0" smtClean="0"/>
              <a:t>jesť</a:t>
            </a:r>
            <a:r>
              <a:rPr lang="sk-SK" dirty="0" smtClean="0"/>
              <a:t> – </a:t>
            </a:r>
            <a:r>
              <a:rPr lang="sk-SK" b="1" i="1" dirty="0" smtClean="0"/>
              <a:t>papkať</a:t>
            </a:r>
            <a:r>
              <a:rPr lang="sk-SK" dirty="0" smtClean="0"/>
              <a:t> – </a:t>
            </a:r>
            <a:r>
              <a:rPr lang="sk-SK" b="1" i="1" dirty="0" smtClean="0"/>
              <a:t>šrotovať</a:t>
            </a:r>
          </a:p>
        </p:txBody>
      </p:sp>
    </p:spTree>
    <p:extLst>
      <p:ext uri="{BB962C8B-B14F-4D97-AF65-F5344CB8AC3E}">
        <p14:creationId xmlns:p14="http://schemas.microsoft.com/office/powerpoint/2010/main" val="228012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23567" cy="1325563"/>
          </a:xfrm>
        </p:spPr>
        <p:txBody>
          <a:bodyPr>
            <a:normAutofit/>
          </a:bodyPr>
          <a:lstStyle/>
          <a:p>
            <a:r>
              <a:rPr lang="sk-SK" sz="2800" dirty="0" smtClean="0"/>
              <a:t>Všimnite si pragmatický účinok synonymie na čitateľa v týchto výpovediach.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 nemocnici je 120 ľudí</a:t>
            </a:r>
          </a:p>
          <a:p>
            <a:r>
              <a:rPr lang="sk-SK" dirty="0" smtClean="0"/>
              <a:t>v nemocnici sa tlačí 120 ľudí</a:t>
            </a:r>
          </a:p>
          <a:p>
            <a:endParaRPr lang="sk-SK" dirty="0" smtClean="0"/>
          </a:p>
          <a:p>
            <a:r>
              <a:rPr lang="sk-SK" dirty="0" smtClean="0"/>
              <a:t>premiér minulý týždeň uviedol, že...</a:t>
            </a:r>
          </a:p>
          <a:p>
            <a:r>
              <a:rPr lang="sk-SK" dirty="0" smtClean="0"/>
              <a:t>premiér sa minulý týždeň pochválil, že...</a:t>
            </a:r>
          </a:p>
          <a:p>
            <a:endParaRPr lang="sk-SK" dirty="0" smtClean="0"/>
          </a:p>
          <a:p>
            <a:endParaRPr lang="sk-SK" dirty="0" smtClean="0"/>
          </a:p>
          <a:p>
            <a:r>
              <a:rPr lang="pl-PL" dirty="0" smtClean="0"/>
              <a:t>Opatrenia proti koronavírusu prebiehajú na viacerých úrovniach.</a:t>
            </a:r>
          </a:p>
          <a:p>
            <a:r>
              <a:rPr lang="pl-PL" dirty="0" smtClean="0"/>
              <a:t>Opatrenia proti koronavírusu sú bojom na viacerých </a:t>
            </a:r>
            <a:r>
              <a:rPr lang="pl-PL" dirty="0" smtClean="0"/>
              <a:t>frontoch. </a:t>
            </a:r>
            <a:endParaRPr lang="pl-PL" dirty="0" smtClean="0"/>
          </a:p>
          <a:p>
            <a:r>
              <a:rPr lang="pl-PL" dirty="0" smtClean="0"/>
              <a:t>Zápas s koronavírusom je bojom na viacerých </a:t>
            </a:r>
            <a:r>
              <a:rPr lang="pl-PL" dirty="0" smtClean="0"/>
              <a:t>frontoch.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29182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Uvedené príklady navodzujú otázku </a:t>
            </a:r>
            <a:r>
              <a:rPr lang="sk-SK" sz="3600" b="1" dirty="0" smtClean="0"/>
              <a:t>typov synoným</a:t>
            </a:r>
            <a:r>
              <a:rPr lang="sk-SK" sz="3600" dirty="0" smtClean="0"/>
              <a:t>.</a:t>
            </a:r>
            <a:endParaRPr lang="sk-SK" sz="3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04356"/>
            <a:ext cx="10515600" cy="4572607"/>
          </a:xfrm>
        </p:spPr>
        <p:txBody>
          <a:bodyPr>
            <a:noAutofit/>
          </a:bodyPr>
          <a:lstStyle/>
          <a:p>
            <a:r>
              <a:rPr lang="sk-SK" sz="2400" b="1" dirty="0" smtClean="0"/>
              <a:t>1. úplné synonymá </a:t>
            </a:r>
            <a:r>
              <a:rPr lang="sk-SK" sz="1800" dirty="0" smtClean="0"/>
              <a:t>(uvádza učebnica </a:t>
            </a:r>
            <a:r>
              <a:rPr lang="sk-SK" sz="1800" dirty="0" err="1" smtClean="0"/>
              <a:t>Orgoňová</a:t>
            </a:r>
            <a:r>
              <a:rPr lang="sk-SK" sz="1800" dirty="0" smtClean="0"/>
              <a:t> – Bohunická, Lexikológia s. 59)</a:t>
            </a:r>
          </a:p>
          <a:p>
            <a:pPr lvl="1"/>
            <a:r>
              <a:rPr lang="sk-SK" sz="2000" i="1" dirty="0" smtClean="0"/>
              <a:t>jazykoveda</a:t>
            </a:r>
            <a:r>
              <a:rPr lang="sk-SK" sz="2000" dirty="0" smtClean="0"/>
              <a:t> – </a:t>
            </a:r>
            <a:r>
              <a:rPr lang="sk-SK" sz="2000" i="1" dirty="0" smtClean="0"/>
              <a:t>lingvistika</a:t>
            </a:r>
            <a:r>
              <a:rPr lang="sk-SK" sz="2000" dirty="0" smtClean="0"/>
              <a:t>, </a:t>
            </a:r>
            <a:r>
              <a:rPr lang="sk-SK" sz="2000" i="1" dirty="0" smtClean="0"/>
              <a:t>ambulancia</a:t>
            </a:r>
            <a:r>
              <a:rPr lang="sk-SK" sz="2000" dirty="0" smtClean="0"/>
              <a:t> – </a:t>
            </a:r>
            <a:r>
              <a:rPr lang="sk-SK" sz="2000" i="1" dirty="0" smtClean="0"/>
              <a:t>ordinácia</a:t>
            </a:r>
            <a:r>
              <a:rPr lang="sk-SK" sz="2000" dirty="0" smtClean="0"/>
              <a:t>, </a:t>
            </a:r>
            <a:r>
              <a:rPr lang="sk-SK" sz="2000" i="1" dirty="0" smtClean="0"/>
              <a:t>okno</a:t>
            </a:r>
            <a:r>
              <a:rPr lang="sk-SK" sz="2000" dirty="0" smtClean="0"/>
              <a:t> – </a:t>
            </a:r>
            <a:r>
              <a:rPr lang="sk-SK" sz="2000" i="1" dirty="0" smtClean="0"/>
              <a:t>oblok</a:t>
            </a:r>
          </a:p>
          <a:p>
            <a:r>
              <a:rPr lang="sk-SK" sz="2400" b="1" dirty="0" smtClean="0"/>
              <a:t>moja poznámka</a:t>
            </a:r>
            <a:r>
              <a:rPr lang="sk-SK" sz="2400" dirty="0" smtClean="0"/>
              <a:t>: uvedené synonymá možno pokladať za </a:t>
            </a:r>
            <a:r>
              <a:rPr lang="sk-SK" sz="2400" i="1" dirty="0" smtClean="0"/>
              <a:t>absolútne</a:t>
            </a:r>
            <a:r>
              <a:rPr lang="sk-SK" sz="2400" dirty="0" smtClean="0"/>
              <a:t>, len keď ich chápeme mimo kontextu a ako </a:t>
            </a:r>
            <a:r>
              <a:rPr lang="sk-SK" sz="2400" i="1" dirty="0" smtClean="0"/>
              <a:t>izolované</a:t>
            </a:r>
            <a:r>
              <a:rPr lang="sk-SK" sz="2400" dirty="0" smtClean="0"/>
              <a:t> lexikálne jednotky</a:t>
            </a:r>
          </a:p>
          <a:p>
            <a:pPr lvl="1"/>
            <a:r>
              <a:rPr lang="sk-SK" sz="2000" dirty="0" smtClean="0"/>
              <a:t>ale ako absolútne synonymá </a:t>
            </a:r>
            <a:r>
              <a:rPr lang="sk-SK" sz="2000" b="1" dirty="0" smtClean="0"/>
              <a:t>nefungujú v reči, zapojené do syntagmatických vzťahov</a:t>
            </a:r>
          </a:p>
          <a:p>
            <a:r>
              <a:rPr lang="sk-SK" sz="2400" b="1" dirty="0" smtClean="0"/>
              <a:t>príklad </a:t>
            </a:r>
            <a:r>
              <a:rPr lang="sk-SK" sz="2400" b="1" i="1" dirty="0" smtClean="0"/>
              <a:t>oblok – okno</a:t>
            </a:r>
          </a:p>
          <a:p>
            <a:pPr lvl="1"/>
            <a:r>
              <a:rPr lang="sk-SK" sz="2000" dirty="0" smtClean="0"/>
              <a:t>napr. </a:t>
            </a:r>
            <a:r>
              <a:rPr lang="sk-SK" sz="2000" i="1" dirty="0" smtClean="0"/>
              <a:t>mám okno </a:t>
            </a:r>
            <a:r>
              <a:rPr lang="sk-SK" sz="2000" dirty="0" smtClean="0"/>
              <a:t>– frazéma s významom </a:t>
            </a:r>
            <a:r>
              <a:rPr lang="sk-SK" sz="2000" i="1" dirty="0" smtClean="0"/>
              <a:t>nič si nepamätám</a:t>
            </a:r>
            <a:r>
              <a:rPr lang="sk-SK" sz="2000" dirty="0" smtClean="0"/>
              <a:t>, avšak tu nefunguje slovo </a:t>
            </a:r>
            <a:r>
              <a:rPr lang="sk-SK" sz="2000" i="1" dirty="0" smtClean="0"/>
              <a:t>oblok</a:t>
            </a:r>
            <a:r>
              <a:rPr lang="sk-SK" sz="2000" dirty="0" smtClean="0"/>
              <a:t> ako absolútne synonymum, nejestvuje frazéma „</a:t>
            </a:r>
            <a:r>
              <a:rPr lang="sk-SK" sz="2000" i="1" dirty="0" smtClean="0"/>
              <a:t>mám oblok</a:t>
            </a:r>
            <a:r>
              <a:rPr lang="sk-SK" sz="2000" dirty="0" smtClean="0"/>
              <a:t>“  </a:t>
            </a:r>
          </a:p>
          <a:p>
            <a:r>
              <a:rPr lang="sk-SK" sz="2400" b="1" dirty="0" smtClean="0"/>
              <a:t>príklad </a:t>
            </a:r>
            <a:r>
              <a:rPr lang="sk-SK" sz="2400" b="1" i="1" dirty="0" smtClean="0"/>
              <a:t>ambulancia – ordinácia</a:t>
            </a:r>
          </a:p>
          <a:p>
            <a:pPr lvl="1"/>
            <a:r>
              <a:rPr lang="sk-SK" sz="2000" dirty="0" smtClean="0"/>
              <a:t>medzi slovami je rozdiel </a:t>
            </a:r>
            <a:r>
              <a:rPr lang="sk-SK" sz="2000" b="1" dirty="0" smtClean="0"/>
              <a:t>vo frekvencii používania </a:t>
            </a:r>
            <a:r>
              <a:rPr lang="sk-SK" sz="2000" dirty="0" smtClean="0"/>
              <a:t>aj </a:t>
            </a:r>
            <a:r>
              <a:rPr lang="sk-SK" sz="2000" b="1" dirty="0" smtClean="0"/>
              <a:t>štylistický rozdiel</a:t>
            </a:r>
          </a:p>
          <a:p>
            <a:pPr lvl="1"/>
            <a:r>
              <a:rPr lang="sk-SK" sz="2000" dirty="0" smtClean="0"/>
              <a:t>ambulancia 21 000 výskytov v korpuse, ordinácia približne 6 000 výskytov v korpuse </a:t>
            </a:r>
          </a:p>
          <a:p>
            <a:pPr lvl="1"/>
            <a:r>
              <a:rPr lang="sk-SK" sz="2000" dirty="0" smtClean="0"/>
              <a:t>ambulancia je výraz používaný skôr v publicistickom štýle, ordinácia skôr v umeleckom štýle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835709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Typy synoným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2. čiastočné synonymá</a:t>
            </a:r>
          </a:p>
          <a:p>
            <a:r>
              <a:rPr lang="sk-SK" dirty="0" smtClean="0"/>
              <a:t>Sémantické komponenty dvoch lexikálnych jednotiek sú viac-menej zhodné, avšak popri spoločných sémantických komponentoch jestvujú aj špecifické komponenty</a:t>
            </a:r>
          </a:p>
          <a:p>
            <a:r>
              <a:rPr lang="sk-SK" dirty="0" smtClean="0"/>
              <a:t>do vzťahu čiastočnej synonymie vstupujú slová so širším a užším rozsahom, nadradené a druhové pomenovania (rodovo-druhové)</a:t>
            </a:r>
          </a:p>
          <a:p>
            <a:pPr lvl="1"/>
            <a:r>
              <a:rPr lang="sk-SK" i="1" u="sng" dirty="0" smtClean="0"/>
              <a:t>Netopiere</a:t>
            </a:r>
            <a:r>
              <a:rPr lang="sk-SK" dirty="0" smtClean="0"/>
              <a:t> žijú veľmi sociálne. V najvýznamnejšej reprodukčnej kolónii na Slovensku, nachádzajúcej sa v starej bani, sa schádza na malom priestore päť až sedemtisíc </a:t>
            </a:r>
            <a:r>
              <a:rPr lang="sk-SK" i="1" u="sng" dirty="0" smtClean="0"/>
              <a:t>jedincov</a:t>
            </a:r>
            <a:r>
              <a:rPr lang="sk-SK" dirty="0" smtClean="0"/>
              <a:t>.  </a:t>
            </a:r>
          </a:p>
          <a:p>
            <a:pPr lvl="2"/>
            <a:r>
              <a:rPr lang="sk-SK" dirty="0" smtClean="0"/>
              <a:t>slovo </a:t>
            </a:r>
            <a:r>
              <a:rPr lang="sk-SK" i="1" dirty="0" smtClean="0"/>
              <a:t>jedinec</a:t>
            </a:r>
            <a:r>
              <a:rPr lang="sk-SK" dirty="0" smtClean="0"/>
              <a:t> </a:t>
            </a:r>
            <a:r>
              <a:rPr lang="sk-SK" sz="1600" dirty="0" smtClean="0"/>
              <a:t>(= živočíšny/rastlinný organizmus, človek) </a:t>
            </a:r>
            <a:r>
              <a:rPr lang="sk-SK" dirty="0" smtClean="0"/>
              <a:t>má oveľa širší rozsah ako slovo </a:t>
            </a:r>
            <a:r>
              <a:rPr lang="sk-SK" i="1" dirty="0" smtClean="0"/>
              <a:t>netopier</a:t>
            </a:r>
            <a:r>
              <a:rPr lang="sk-SK" dirty="0" smtClean="0"/>
              <a:t>, avšak v uvedenom kontexte fungujú ako synonymá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06297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Typy synoným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990811" cy="4591800"/>
          </a:xfrm>
        </p:spPr>
        <p:txBody>
          <a:bodyPr>
            <a:normAutofit/>
          </a:bodyPr>
          <a:lstStyle/>
          <a:p>
            <a:r>
              <a:rPr lang="sk-SK" b="1" dirty="0" smtClean="0"/>
              <a:t>3. expresívno-emocionálne</a:t>
            </a:r>
          </a:p>
          <a:p>
            <a:r>
              <a:rPr lang="sk-SK" sz="2400" dirty="0" smtClean="0"/>
              <a:t>synonymickú dvojicu alebo synonymický rad tvoria slová neutrálne a expresívne, emocionálne</a:t>
            </a:r>
          </a:p>
          <a:p>
            <a:pPr lvl="1"/>
            <a:r>
              <a:rPr lang="sk-SK" i="1" dirty="0" smtClean="0"/>
              <a:t>manželka</a:t>
            </a:r>
            <a:r>
              <a:rPr lang="sk-SK" dirty="0" smtClean="0"/>
              <a:t> </a:t>
            </a:r>
            <a:r>
              <a:rPr lang="sk-SK" baseline="30000" dirty="0" smtClean="0"/>
              <a:t>neutrálne</a:t>
            </a:r>
            <a:r>
              <a:rPr lang="sk-SK" dirty="0" smtClean="0"/>
              <a:t>, </a:t>
            </a:r>
            <a:r>
              <a:rPr lang="sk-SK" i="1" dirty="0" smtClean="0"/>
              <a:t>žena</a:t>
            </a:r>
            <a:r>
              <a:rPr lang="sk-SK" dirty="0" smtClean="0"/>
              <a:t> </a:t>
            </a:r>
            <a:r>
              <a:rPr lang="sk-SK" baseline="30000" dirty="0" smtClean="0"/>
              <a:t>hovorové</a:t>
            </a:r>
            <a:r>
              <a:rPr lang="sk-SK" dirty="0" smtClean="0"/>
              <a:t>, </a:t>
            </a:r>
            <a:r>
              <a:rPr lang="sk-SK" i="1" dirty="0" smtClean="0"/>
              <a:t>moja</a:t>
            </a:r>
            <a:r>
              <a:rPr lang="sk-SK" dirty="0" smtClean="0"/>
              <a:t> </a:t>
            </a:r>
            <a:r>
              <a:rPr lang="sk-SK" baseline="30000" dirty="0" smtClean="0"/>
              <a:t>familiárne</a:t>
            </a:r>
            <a:r>
              <a:rPr lang="sk-SK" dirty="0" smtClean="0"/>
              <a:t>, </a:t>
            </a:r>
            <a:r>
              <a:rPr lang="sk-SK" i="1" dirty="0" smtClean="0"/>
              <a:t>stará</a:t>
            </a:r>
            <a:r>
              <a:rPr lang="sk-SK" dirty="0" smtClean="0"/>
              <a:t> </a:t>
            </a:r>
            <a:r>
              <a:rPr lang="sk-SK" baseline="30000" dirty="0" smtClean="0"/>
              <a:t>pejoratívne</a:t>
            </a:r>
            <a:r>
              <a:rPr lang="sk-SK" dirty="0" smtClean="0"/>
              <a:t>, </a:t>
            </a:r>
            <a:r>
              <a:rPr lang="sk-SK" i="1" dirty="0" smtClean="0"/>
              <a:t>mamička</a:t>
            </a:r>
            <a:r>
              <a:rPr lang="sk-SK" dirty="0" smtClean="0"/>
              <a:t>, </a:t>
            </a:r>
            <a:r>
              <a:rPr lang="sk-SK" i="1" dirty="0" smtClean="0"/>
              <a:t>mamina</a:t>
            </a:r>
            <a:r>
              <a:rPr lang="sk-SK" dirty="0" smtClean="0"/>
              <a:t>, </a:t>
            </a:r>
            <a:r>
              <a:rPr lang="sk-SK" i="1" dirty="0" smtClean="0"/>
              <a:t>mamulienka</a:t>
            </a:r>
            <a:r>
              <a:rPr lang="sk-SK" dirty="0" smtClean="0"/>
              <a:t> </a:t>
            </a:r>
            <a:r>
              <a:rPr lang="sk-SK" baseline="30000" dirty="0" smtClean="0"/>
              <a:t>hypokoristikum</a:t>
            </a:r>
            <a:r>
              <a:rPr lang="sk-SK" dirty="0" smtClean="0"/>
              <a:t> </a:t>
            </a:r>
            <a:r>
              <a:rPr lang="sk-SK" sz="1800" dirty="0" smtClean="0"/>
              <a:t>(= slovo vyjadrujúce kladný citový vzťah a používané v dôvernom rodinnom styku alebo v styku s blízkymi osobami, maznavé slovo)</a:t>
            </a:r>
          </a:p>
          <a:p>
            <a:pPr lvl="1"/>
            <a:r>
              <a:rPr lang="sk-SK" i="1" dirty="0" smtClean="0"/>
              <a:t>černoch</a:t>
            </a:r>
            <a:r>
              <a:rPr lang="sk-SK" dirty="0" smtClean="0"/>
              <a:t> – </a:t>
            </a:r>
            <a:r>
              <a:rPr lang="sk-SK" i="1" dirty="0" smtClean="0"/>
              <a:t>neger</a:t>
            </a:r>
            <a:r>
              <a:rPr lang="sk-SK" dirty="0" smtClean="0"/>
              <a:t>, </a:t>
            </a:r>
            <a:r>
              <a:rPr lang="sk-SK" i="1" dirty="0" smtClean="0"/>
              <a:t>hlava</a:t>
            </a:r>
            <a:r>
              <a:rPr lang="sk-SK" dirty="0" smtClean="0"/>
              <a:t> – </a:t>
            </a:r>
            <a:r>
              <a:rPr lang="sk-SK" i="1" dirty="0" smtClean="0"/>
              <a:t>kotrba</a:t>
            </a:r>
            <a:r>
              <a:rPr lang="sk-SK" dirty="0" smtClean="0"/>
              <a:t>, </a:t>
            </a:r>
            <a:r>
              <a:rPr lang="sk-SK" i="1" dirty="0" smtClean="0"/>
              <a:t>gebuľa</a:t>
            </a:r>
            <a:r>
              <a:rPr lang="sk-SK" dirty="0" smtClean="0"/>
              <a:t>; </a:t>
            </a:r>
            <a:r>
              <a:rPr lang="sk-SK" i="1" dirty="0" smtClean="0"/>
              <a:t>nepríjemný</a:t>
            </a:r>
            <a:r>
              <a:rPr lang="sk-SK" dirty="0" smtClean="0"/>
              <a:t> – </a:t>
            </a:r>
            <a:r>
              <a:rPr lang="sk-SK" i="1" dirty="0" smtClean="0"/>
              <a:t>hnusný, labka – packa</a:t>
            </a:r>
          </a:p>
          <a:p>
            <a:r>
              <a:rPr lang="sk-SK" sz="2400" dirty="0" smtClean="0"/>
              <a:t>do synonymného vzťahu vstupujú aj viacslovné LJ (frazémy a združené pomenovania) </a:t>
            </a:r>
          </a:p>
          <a:p>
            <a:pPr lvl="1"/>
            <a:r>
              <a:rPr lang="sk-SK" i="1" dirty="0" smtClean="0"/>
              <a:t>rezignovať – hodiť flintu do žita,  podobať sa – akoby mu z oka vypadol</a:t>
            </a:r>
          </a:p>
          <a:p>
            <a:pPr lvl="1"/>
            <a:r>
              <a:rPr lang="sk-SK" i="1" dirty="0" smtClean="0"/>
              <a:t>detský domov – </a:t>
            </a:r>
            <a:r>
              <a:rPr lang="sk-SK" i="1" dirty="0" err="1" smtClean="0"/>
              <a:t>decák</a:t>
            </a:r>
            <a:r>
              <a:rPr lang="sk-SK" i="1" dirty="0" smtClean="0"/>
              <a:t>, zimný štadión – </a:t>
            </a:r>
            <a:r>
              <a:rPr lang="sk-SK" i="1" dirty="0" err="1" smtClean="0"/>
              <a:t>zimák</a:t>
            </a:r>
            <a:r>
              <a:rPr lang="sk-SK" i="1" dirty="0" smtClean="0"/>
              <a:t>, minerálna voda – minerálka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44194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Typy synoným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 smtClean="0"/>
              <a:t>4. štylistické</a:t>
            </a:r>
          </a:p>
          <a:p>
            <a:r>
              <a:rPr lang="sk-SK" dirty="0"/>
              <a:t>synonymickú dvojicu alebo synonymický rad tvoria slová </a:t>
            </a:r>
            <a:r>
              <a:rPr lang="sk-SK" dirty="0" smtClean="0"/>
              <a:t>štylisticky neutrálne a štylisticky príznakové: </a:t>
            </a:r>
          </a:p>
          <a:p>
            <a:pPr lvl="1"/>
            <a:r>
              <a:rPr lang="sk-SK" dirty="0" smtClean="0"/>
              <a:t>odborné: zlomenina – </a:t>
            </a:r>
            <a:r>
              <a:rPr lang="sk-SK" i="1" dirty="0" smtClean="0"/>
              <a:t>fraktúra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hovorové: vedro – </a:t>
            </a:r>
            <a:r>
              <a:rPr lang="sk-SK" i="1" dirty="0" smtClean="0"/>
              <a:t>kýbeľ</a:t>
            </a:r>
          </a:p>
          <a:p>
            <a:pPr lvl="1"/>
            <a:r>
              <a:rPr lang="sk-SK" dirty="0" smtClean="0"/>
              <a:t>publicizmus: neporiadok – </a:t>
            </a:r>
            <a:r>
              <a:rPr lang="sk-SK" i="1" dirty="0" smtClean="0"/>
              <a:t>nešvár</a:t>
            </a:r>
          </a:p>
          <a:p>
            <a:pPr lvl="1"/>
            <a:r>
              <a:rPr lang="sk-SK" dirty="0" smtClean="0"/>
              <a:t>administratívne: prísť – </a:t>
            </a:r>
            <a:r>
              <a:rPr lang="sk-SK" i="1" dirty="0" smtClean="0"/>
              <a:t>dostaviť sa</a:t>
            </a:r>
            <a:r>
              <a:rPr lang="sk-SK" dirty="0" smtClean="0"/>
              <a:t>, pokuta – </a:t>
            </a:r>
            <a:r>
              <a:rPr lang="sk-SK" i="1" dirty="0" smtClean="0"/>
              <a:t>penále</a:t>
            </a:r>
          </a:p>
          <a:p>
            <a:pPr lvl="1"/>
            <a:r>
              <a:rPr lang="sk-SK" dirty="0" smtClean="0"/>
              <a:t>knižné: ľudský – </a:t>
            </a:r>
            <a:r>
              <a:rPr lang="sk-SK" i="1" dirty="0" smtClean="0"/>
              <a:t>človečenský</a:t>
            </a:r>
            <a:r>
              <a:rPr lang="sk-SK" dirty="0"/>
              <a:t>, </a:t>
            </a:r>
            <a:r>
              <a:rPr lang="sk-SK" dirty="0" smtClean="0"/>
              <a:t>sálať – </a:t>
            </a:r>
            <a:r>
              <a:rPr lang="sk-SK" i="1" dirty="0" smtClean="0"/>
              <a:t>zračiť sa</a:t>
            </a:r>
          </a:p>
          <a:p>
            <a:pPr lvl="1"/>
            <a:r>
              <a:rPr lang="sk-SK" dirty="0" smtClean="0"/>
              <a:t>poetizmus: plávať – </a:t>
            </a:r>
            <a:r>
              <a:rPr lang="sk-SK" i="1" dirty="0" err="1" smtClean="0"/>
              <a:t>pluť</a:t>
            </a:r>
            <a:endParaRPr lang="sk-SK" i="1" dirty="0" smtClean="0"/>
          </a:p>
          <a:p>
            <a:pPr lvl="1"/>
            <a:r>
              <a:rPr lang="sk-SK" dirty="0" smtClean="0"/>
              <a:t>biblické: márnivý</a:t>
            </a:r>
            <a:r>
              <a:rPr lang="sk-SK" i="1" dirty="0" smtClean="0"/>
              <a:t> </a:t>
            </a:r>
            <a:r>
              <a:rPr lang="sk-SK" dirty="0" smtClean="0"/>
              <a:t>–</a:t>
            </a:r>
            <a:r>
              <a:rPr lang="sk-SK" i="1" dirty="0" smtClean="0"/>
              <a:t> márnotratný</a:t>
            </a:r>
          </a:p>
          <a:p>
            <a:r>
              <a:rPr lang="sk-SK" b="1" dirty="0" smtClean="0"/>
              <a:t>Poznámka: </a:t>
            </a:r>
            <a:r>
              <a:rPr lang="sk-SK" dirty="0" smtClean="0"/>
              <a:t>štylisticky príznakové slovo je vyznačené </a:t>
            </a:r>
            <a:r>
              <a:rPr lang="sk-SK" i="1" dirty="0" smtClean="0"/>
              <a:t>kurzívou</a:t>
            </a:r>
            <a:endParaRPr lang="sk-SK" b="1" i="1" dirty="0"/>
          </a:p>
        </p:txBody>
      </p:sp>
    </p:spTree>
    <p:extLst>
      <p:ext uri="{BB962C8B-B14F-4D97-AF65-F5344CB8AC3E}">
        <p14:creationId xmlns:p14="http://schemas.microsoft.com/office/powerpoint/2010/main" val="956934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Typy synoným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 smtClean="0"/>
              <a:t>5. kontextové synonymá</a:t>
            </a:r>
          </a:p>
          <a:p>
            <a:r>
              <a:rPr lang="sk-SK" dirty="0" smtClean="0"/>
              <a:t>do synonymického vzťahu môžu vstupovať aj lexikálne jednotky, ktoré sú významovo vzdialené, avšak v kontexte vzniká podobnosť, blízkosť ich významu </a:t>
            </a:r>
          </a:p>
          <a:p>
            <a:r>
              <a:rPr lang="sk-SK" dirty="0" smtClean="0"/>
              <a:t>blízkosť významov inak významovo nesúvisiacich </a:t>
            </a:r>
            <a:r>
              <a:rPr lang="sk-SK" dirty="0" err="1" smtClean="0"/>
              <a:t>lexém</a:t>
            </a:r>
            <a:r>
              <a:rPr lang="sk-SK" dirty="0" smtClean="0"/>
              <a:t> súvisí s metaforou, s metonymiou</a:t>
            </a:r>
          </a:p>
          <a:p>
            <a:pPr lvl="1"/>
            <a:r>
              <a:rPr lang="sk-SK" dirty="0" smtClean="0"/>
              <a:t>Uprav si </a:t>
            </a:r>
            <a:r>
              <a:rPr lang="sk-SK" u="sng" dirty="0" smtClean="0"/>
              <a:t>vlasy</a:t>
            </a:r>
            <a:r>
              <a:rPr lang="sk-SK" dirty="0" smtClean="0"/>
              <a:t>. To </a:t>
            </a:r>
            <a:r>
              <a:rPr lang="sk-SK" u="sng" dirty="0" smtClean="0"/>
              <a:t>hniezdo</a:t>
            </a:r>
            <a:r>
              <a:rPr lang="sk-SK" dirty="0" smtClean="0"/>
              <a:t> na tvojej hlave sa mi nepáči.  </a:t>
            </a:r>
          </a:p>
          <a:p>
            <a:pPr lvl="1"/>
            <a:r>
              <a:rPr lang="sk-SK" u="sng" dirty="0" smtClean="0"/>
              <a:t>Medvedí cesnak</a:t>
            </a:r>
            <a:r>
              <a:rPr lang="sk-SK" dirty="0" smtClean="0"/>
              <a:t>: </a:t>
            </a:r>
            <a:r>
              <a:rPr lang="sk-SK" u="sng" dirty="0" err="1" smtClean="0"/>
              <a:t>Životabudič</a:t>
            </a:r>
            <a:r>
              <a:rPr lang="sk-SK" dirty="0" smtClean="0"/>
              <a:t> nielen pre medvede.</a:t>
            </a:r>
          </a:p>
          <a:p>
            <a:pPr lvl="1"/>
            <a:r>
              <a:rPr lang="sk-SK" dirty="0" smtClean="0"/>
              <a:t>Tretinu nakazených tvoria ľudia v </a:t>
            </a:r>
            <a:r>
              <a:rPr lang="sk-SK" u="sng" dirty="0" smtClean="0"/>
              <a:t>rizikovom</a:t>
            </a:r>
            <a:r>
              <a:rPr lang="sk-SK" dirty="0" smtClean="0"/>
              <a:t> veku. </a:t>
            </a:r>
            <a:r>
              <a:rPr lang="sk-SK" u="sng" dirty="0" smtClean="0"/>
              <a:t>Starší</a:t>
            </a:r>
            <a:r>
              <a:rPr lang="sk-SK" dirty="0" smtClean="0"/>
              <a:t> ľudia by mali opatrenia dodržiavať ešte prísnejšie.</a:t>
            </a:r>
          </a:p>
          <a:p>
            <a:pPr lvl="1"/>
            <a:r>
              <a:rPr lang="sk-SK" dirty="0" smtClean="0"/>
              <a:t>Pomohol by Slovensku </a:t>
            </a:r>
            <a:r>
              <a:rPr lang="sk-SK" u="sng" dirty="0" err="1" smtClean="0"/>
              <a:t>black-out</a:t>
            </a:r>
            <a:r>
              <a:rPr lang="sk-SK" dirty="0" smtClean="0"/>
              <a:t>? Premiér zvažuje </a:t>
            </a:r>
            <a:r>
              <a:rPr lang="sk-SK" u="sng" dirty="0" smtClean="0"/>
              <a:t>vypnutie krajiny</a:t>
            </a:r>
            <a:r>
              <a:rPr lang="sk-SK" dirty="0" smtClean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08601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Vráťme sa k otázke z úvodu.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Je pravdivé toto tvrdenie?</a:t>
            </a:r>
          </a:p>
          <a:p>
            <a:endParaRPr lang="sk-SK" dirty="0" smtClean="0"/>
          </a:p>
          <a:p>
            <a:r>
              <a:rPr lang="sk-SK" dirty="0" smtClean="0">
                <a:solidFill>
                  <a:srgbClr val="FF0000"/>
                </a:solidFill>
              </a:rPr>
              <a:t>Jeden význam sa vyjadruje vždy jednou formou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r>
              <a:rPr lang="sk-SK" dirty="0" smtClean="0"/>
              <a:t>NIE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3902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Synonymia v lexikografických príručkách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1965"/>
            <a:ext cx="10515600" cy="1542862"/>
          </a:xfrm>
        </p:spPr>
      </p:pic>
    </p:spTree>
    <p:extLst>
      <p:ext uri="{BB962C8B-B14F-4D97-AF65-F5344CB8AC3E}">
        <p14:creationId xmlns:p14="http://schemas.microsoft.com/office/powerpoint/2010/main" val="387597823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1161</Words>
  <Application>Microsoft Office PowerPoint</Application>
  <PresentationFormat>Širokouhlá</PresentationFormat>
  <Paragraphs>127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Motív balíka Office</vt:lpstr>
      <vt:lpstr>Vzťah medzi formou a významom  lexikálnej jednotky</vt:lpstr>
      <vt:lpstr>úvod</vt:lpstr>
      <vt:lpstr>Najskôr uvažujte o otázke sami.</vt:lpstr>
      <vt:lpstr>1. Prečítajte si úryvok. Z ktorej je rozprávky? 2. Potom si všimnite farebné slová. Čo pomenúvajú?</vt:lpstr>
      <vt:lpstr>Viac foriem, jeden význam</vt:lpstr>
      <vt:lpstr>Synonymia</vt:lpstr>
      <vt:lpstr>Prečo existuje synonymia?</vt:lpstr>
      <vt:lpstr>Všimnite si pragmatický účinok synonymie na čitateľa v týchto výpovediach.</vt:lpstr>
      <vt:lpstr>Uvedené príklady navodzujú otázku typov synoným.</vt:lpstr>
      <vt:lpstr>Typy synoným</vt:lpstr>
      <vt:lpstr>Typy synoným</vt:lpstr>
      <vt:lpstr>Typy synoným</vt:lpstr>
      <vt:lpstr>Typy synoným</vt:lpstr>
      <vt:lpstr>Vráťme sa k otázke z úvodu.</vt:lpstr>
      <vt:lpstr>Synonymia v lexikografických príručkách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Vzťah medzi formou a významom  lexikálnej jednotky</dc:title>
  <dc:creator>User</dc:creator>
  <cp:lastModifiedBy>Jana Kesselova</cp:lastModifiedBy>
  <cp:revision>27</cp:revision>
  <dcterms:created xsi:type="dcterms:W3CDTF">2020-03-31T11:06:35Z</dcterms:created>
  <dcterms:modified xsi:type="dcterms:W3CDTF">2021-02-23T16:19:09Z</dcterms:modified>
</cp:coreProperties>
</file>