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73" r:id="rId12"/>
    <p:sldId id="274" r:id="rId13"/>
    <p:sldId id="263" r:id="rId14"/>
    <p:sldId id="272" r:id="rId15"/>
    <p:sldId id="275" r:id="rId16"/>
    <p:sldId id="276" r:id="rId17"/>
    <p:sldId id="267" r:id="rId18"/>
    <p:sldId id="269" r:id="rId19"/>
    <p:sldId id="268" r:id="rId20"/>
    <p:sldId id="270" r:id="rId2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200" autoAdjust="0"/>
  </p:normalViewPr>
  <p:slideViewPr>
    <p:cSldViewPr snapToGrid="0">
      <p:cViewPr varScale="1">
        <p:scale>
          <a:sx n="109" d="100"/>
          <a:sy n="109" d="100"/>
        </p:scale>
        <p:origin x="6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682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513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175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2657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507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02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2180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3578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387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2409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87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/>
          </p:nvPr>
        </p:nvSpPr>
        <p:spPr>
          <a:xfrm>
            <a:off x="260352" y="228600"/>
            <a:ext cx="11118849" cy="5791200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3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4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70BD2-8D1D-4B5A-89BA-1DE467C2926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2232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684A2-709F-4913-9804-4F4A5B48C1E7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6954D-E627-4CB4-9C95-736EE06E8D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8765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Emocionalita a expresívnosť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787161" y="3602038"/>
            <a:ext cx="5750169" cy="1655762"/>
          </a:xfrm>
        </p:spPr>
        <p:txBody>
          <a:bodyPr>
            <a:no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radosť</a:t>
            </a:r>
            <a:r>
              <a:rPr lang="uk-UA" baseline="30000" dirty="0">
                <a:solidFill>
                  <a:srgbClr val="0070C0"/>
                </a:solidFill>
              </a:rPr>
              <a:t>радість</a:t>
            </a:r>
            <a:r>
              <a:rPr lang="sk-SK" dirty="0" smtClean="0">
                <a:solidFill>
                  <a:srgbClr val="0070C0"/>
                </a:solidFill>
              </a:rPr>
              <a:t>, nadšenie, 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smútok, hnev</a:t>
            </a:r>
            <a:r>
              <a:rPr lang="uk-UA" baseline="30000" dirty="0" smtClean="0">
                <a:solidFill>
                  <a:srgbClr val="0070C0"/>
                </a:solidFill>
              </a:rPr>
              <a:t>гнів</a:t>
            </a:r>
            <a:r>
              <a:rPr lang="sk-SK" dirty="0" smtClean="0">
                <a:solidFill>
                  <a:srgbClr val="0070C0"/>
                </a:solidFill>
              </a:rPr>
              <a:t>, zlosť, 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nepokoj</a:t>
            </a:r>
            <a:r>
              <a:rPr lang="uk-UA" baseline="30000" dirty="0" smtClean="0">
                <a:solidFill>
                  <a:srgbClr val="0070C0"/>
                </a:solidFill>
              </a:rPr>
              <a:t>неспокій</a:t>
            </a:r>
            <a:r>
              <a:rPr lang="sk-SK" dirty="0" smtClean="0">
                <a:solidFill>
                  <a:srgbClr val="0070C0"/>
                </a:solidFill>
              </a:rPr>
              <a:t>, úzkosť</a:t>
            </a:r>
            <a:r>
              <a:rPr lang="uk-UA" baseline="30000" dirty="0" smtClean="0">
                <a:solidFill>
                  <a:srgbClr val="0070C0"/>
                </a:solidFill>
              </a:rPr>
              <a:t>тривожність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neistota</a:t>
            </a:r>
            <a:r>
              <a:rPr lang="uk-UA" baseline="30000" dirty="0" smtClean="0">
                <a:solidFill>
                  <a:srgbClr val="0070C0"/>
                </a:solidFill>
              </a:rPr>
              <a:t>невизначеність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sk-SK" dirty="0" smtClean="0">
                <a:solidFill>
                  <a:srgbClr val="0070C0"/>
                </a:solidFill>
              </a:rPr>
              <a:t>strach</a:t>
            </a:r>
            <a:r>
              <a:rPr lang="uk-UA" baseline="30000" dirty="0" smtClean="0">
                <a:solidFill>
                  <a:srgbClr val="0070C0"/>
                </a:solidFill>
              </a:rPr>
              <a:t>страх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žiarlivosť</a:t>
            </a:r>
            <a:r>
              <a:rPr lang="uk-UA" baseline="30000" dirty="0" smtClean="0">
                <a:solidFill>
                  <a:srgbClr val="0070C0"/>
                </a:solidFill>
              </a:rPr>
              <a:t>ревнощі</a:t>
            </a:r>
            <a:r>
              <a:rPr lang="sk-SK" dirty="0" smtClean="0">
                <a:solidFill>
                  <a:srgbClr val="0070C0"/>
                </a:solidFill>
              </a:rPr>
              <a:t> (</a:t>
            </a:r>
            <a:r>
              <a:rPr lang="sk-SK" dirty="0" err="1" smtClean="0">
                <a:solidFill>
                  <a:srgbClr val="0070C0"/>
                </a:solidFill>
              </a:rPr>
              <a:t>revnivý</a:t>
            </a:r>
            <a:r>
              <a:rPr lang="sk-SK" dirty="0" smtClean="0">
                <a:solidFill>
                  <a:srgbClr val="0070C0"/>
                </a:solidFill>
              </a:rPr>
              <a:t> archaické slovo)</a:t>
            </a:r>
            <a:endParaRPr lang="sk-SK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4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Úvod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325793" cy="4351338"/>
          </a:xfrm>
        </p:spPr>
        <p:txBody>
          <a:bodyPr>
            <a:normAutofit/>
          </a:bodyPr>
          <a:lstStyle/>
          <a:p>
            <a:endParaRPr lang="sk-SK" sz="2400" dirty="0" smtClean="0"/>
          </a:p>
          <a:p>
            <a:endParaRPr lang="sk-SK" sz="2400" dirty="0"/>
          </a:p>
          <a:p>
            <a:r>
              <a:rPr lang="sk-SK" sz="2400" dirty="0" smtClean="0"/>
              <a:t>v tejto časti sa bližšie pozrieme na jazykové prostriedky </a:t>
            </a:r>
            <a:r>
              <a:rPr lang="sk-SK" sz="2400" b="1" dirty="0" smtClean="0"/>
              <a:t>s emocionálnou hodnotiacou zložkou</a:t>
            </a:r>
          </a:p>
          <a:p>
            <a:endParaRPr lang="sk-SK" sz="2400" b="1" dirty="0"/>
          </a:p>
          <a:p>
            <a:r>
              <a:rPr lang="sk-SK" sz="2400" b="1" dirty="0" smtClean="0"/>
              <a:t>Prečo?</a:t>
            </a:r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103048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rain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9972" y="272551"/>
            <a:ext cx="2823131" cy="436195"/>
          </a:xfrm>
          <a:noFill/>
          <a:ln w="19050">
            <a:solidFill>
              <a:schemeClr val="tx2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356524" y="2754660"/>
            <a:ext cx="2216150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k-SK" altLang="sk-SK" sz="12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>
                <a:latin typeface="Arial" panose="020B0604020202020204" pitchFamily="34" charset="0"/>
              </a:rPr>
              <a:t>logické myslenie</a:t>
            </a:r>
          </a:p>
          <a:p>
            <a:pPr eaLnBrk="1" hangingPunct="1"/>
            <a:endParaRPr lang="sk-SK" altLang="sk-SK" sz="12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príčinné vzťahy</a:t>
            </a:r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analýzu</a:t>
            </a:r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porovnávanie</a:t>
            </a:r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abstrakciu</a:t>
            </a: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zovšeobecňovanie</a:t>
            </a:r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6459641" y="2921834"/>
            <a:ext cx="283601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fantáziu</a:t>
            </a:r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intuíciu</a:t>
            </a:r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prežívanie</a:t>
            </a:r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umožňuje pochopenie metafory, </a:t>
            </a: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analógie, </a:t>
            </a: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irónie</a:t>
            </a:r>
            <a:endParaRPr lang="sk-SK" altLang="sk-SK" sz="1800" b="1" dirty="0">
              <a:latin typeface="Arial" panose="020B0604020202020204" pitchFamily="34" charset="0"/>
            </a:endParaRPr>
          </a:p>
          <a:p>
            <a:pPr eaLnBrk="1" hangingPunct="1"/>
            <a:endParaRPr lang="sk-SK" altLang="sk-SK" sz="1800" b="1" dirty="0">
              <a:latin typeface="Arial" panose="020B0604020202020204" pitchFamily="34" charset="0"/>
            </a:endParaRPr>
          </a:p>
        </p:txBody>
      </p:sp>
      <p:pic>
        <p:nvPicPr>
          <p:cNvPr id="8197" name="Picture 5" descr="chemist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520" y="3865069"/>
            <a:ext cx="1256055" cy="92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penc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983" y="2879060"/>
            <a:ext cx="1247675" cy="9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cub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29" y="4847696"/>
            <a:ext cx="1291730" cy="95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ide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733" y="2754660"/>
            <a:ext cx="1079123" cy="93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 descr="pian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733" y="4769050"/>
            <a:ext cx="1079123" cy="92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 descr="pain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734" y="3747877"/>
            <a:ext cx="1079122" cy="93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5951538" y="1989138"/>
            <a:ext cx="0" cy="424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3245215" y="1895305"/>
            <a:ext cx="25118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k-SK" altLang="sk-SK" sz="2000" b="1" dirty="0" smtClean="0">
                <a:latin typeface="Arial" panose="020B0604020202020204" pitchFamily="34" charset="0"/>
              </a:rPr>
              <a:t>racionálna zložka je orientovaná na</a:t>
            </a:r>
            <a:endParaRPr lang="sk-SK" altLang="sk-SK" sz="2000" b="1" dirty="0">
              <a:latin typeface="Arial" panose="020B0604020202020204" pitchFamily="34" charset="0"/>
            </a:endParaRPr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6405614" y="1894175"/>
            <a:ext cx="289004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k-SK" altLang="sk-SK" sz="2000" b="1" dirty="0" smtClean="0">
                <a:latin typeface="Arial" panose="020B0604020202020204" pitchFamily="34" charset="0"/>
              </a:rPr>
              <a:t>emocionálna zložka</a:t>
            </a:r>
          </a:p>
          <a:p>
            <a:r>
              <a:rPr lang="sk-SK" altLang="sk-SK" sz="2000" b="1" dirty="0" smtClean="0">
                <a:latin typeface="Arial" panose="020B0604020202020204" pitchFamily="34" charset="0"/>
              </a:rPr>
              <a:t>je orientovaná na</a:t>
            </a:r>
          </a:p>
          <a:p>
            <a:pPr eaLnBrk="1" hangingPunct="1"/>
            <a:r>
              <a:rPr lang="sk-SK" altLang="sk-SK" sz="1800" b="1" dirty="0" smtClean="0">
                <a:latin typeface="Arial" panose="020B0604020202020204" pitchFamily="34" charset="0"/>
              </a:rPr>
              <a:t> </a:t>
            </a:r>
            <a:endParaRPr lang="sk-SK" altLang="sk-SK" sz="1800" b="1" dirty="0">
              <a:latin typeface="Arial" panose="020B0604020202020204" pitchFamily="34" charset="0"/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2422937" y="935425"/>
            <a:ext cx="7806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dirty="0" smtClean="0"/>
              <a:t>ľudská psychika má racionálnu a emocionálnu zložku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70563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z toho vyplýva?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Keďže ľudská psychika má racionálnu a emocionálnu zložku, aj v hodnotiacej zložke sémantiky lexikálnych jednotiek rozlišujeme dva typy hodnotiaceho komponentu: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 smtClean="0"/>
              <a:t>a) racionálny hodnotiaci komponent</a:t>
            </a:r>
          </a:p>
          <a:p>
            <a:pPr marL="0" indent="0">
              <a:buNone/>
            </a:pPr>
            <a:r>
              <a:rPr lang="sk-SK" dirty="0" smtClean="0"/>
              <a:t>b) emocionálny hodnotiaci komponent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smtClean="0"/>
              <a:t>Na objasnenie rozdielu použime ako príklad slovo </a:t>
            </a:r>
            <a:r>
              <a:rPr lang="sk-SK" i="1" dirty="0" smtClean="0"/>
              <a:t>otrok</a:t>
            </a:r>
            <a:r>
              <a:rPr lang="sk-SK" dirty="0" smtClean="0"/>
              <a:t>. </a:t>
            </a:r>
            <a:r>
              <a:rPr lang="uk-UA" baseline="30000" dirty="0"/>
              <a:t>раб</a:t>
            </a:r>
            <a:endParaRPr lang="sk-SK" baseline="30000" dirty="0"/>
          </a:p>
        </p:txBody>
      </p:sp>
      <p:pic>
        <p:nvPicPr>
          <p:cNvPr id="4" name="Picture 6" descr="penc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5" y="3639200"/>
            <a:ext cx="489014" cy="36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pai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5" y="4111293"/>
            <a:ext cx="489014" cy="42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8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Pomenovanie </a:t>
            </a:r>
            <a:r>
              <a:rPr lang="sk-SK" i="1" dirty="0" smtClean="0"/>
              <a:t>otrok</a:t>
            </a:r>
            <a:endParaRPr lang="sk-SK" i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Deskriptívna (opisná) zložka významu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7" y="2446885"/>
            <a:ext cx="5157787" cy="3684588"/>
          </a:xfrm>
        </p:spPr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i="1" dirty="0" smtClean="0"/>
              <a:t>otrok = </a:t>
            </a:r>
            <a:r>
              <a:rPr lang="sk-SK" dirty="0" smtClean="0"/>
              <a:t>bezprávny človek v otrokárskom zriadení, vlastníctvo otrokára </a:t>
            </a:r>
            <a:r>
              <a:rPr lang="uk-UA" baseline="30000" dirty="0" smtClean="0"/>
              <a:t>рабовласник</a:t>
            </a:r>
            <a:endParaRPr lang="sk-SK" baseline="30000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Hodnotiaca zložka významu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199" y="2505074"/>
            <a:ext cx="5357813" cy="4194983"/>
          </a:xfrm>
        </p:spPr>
        <p:txBody>
          <a:bodyPr>
            <a:normAutofit fontScale="85000" lnSpcReduction="10000"/>
          </a:bodyPr>
          <a:lstStyle/>
          <a:p>
            <a:r>
              <a:rPr lang="sk-SK" dirty="0" smtClean="0"/>
              <a:t>opisná zložka významu implikuje </a:t>
            </a:r>
            <a:r>
              <a:rPr lang="sk-SK" sz="2300" dirty="0" smtClean="0"/>
              <a:t>(vyvoláva, spôsobuje)</a:t>
            </a:r>
            <a:r>
              <a:rPr lang="sk-SK" dirty="0" smtClean="0"/>
              <a:t> negatívny hodnotiaci postoj</a:t>
            </a:r>
          </a:p>
          <a:p>
            <a:pPr lvl="1"/>
            <a:r>
              <a:rPr lang="sk-SK" dirty="0" smtClean="0"/>
              <a:t>„</a:t>
            </a:r>
            <a:r>
              <a:rPr lang="sk-SK" i="1" dirty="0" smtClean="0"/>
              <a:t>bezprávny človek“ </a:t>
            </a:r>
            <a:r>
              <a:rPr lang="sk-SK" dirty="0" smtClean="0"/>
              <a:t>vyvoláva predstavu človeka, ktorý nemá nárok na dodržiavanie práva pri zaobchádzaní s ním</a:t>
            </a:r>
          </a:p>
          <a:p>
            <a:pPr lvl="1"/>
            <a:r>
              <a:rPr lang="sk-SK" dirty="0" smtClean="0"/>
              <a:t>bezprávnosť - to je negatívna </a:t>
            </a:r>
            <a:r>
              <a:rPr lang="sk-SK" b="1" dirty="0" smtClean="0"/>
              <a:t>racionálna hodnotiaca zložka</a:t>
            </a:r>
          </a:p>
          <a:p>
            <a:pPr lvl="1"/>
            <a:r>
              <a:rPr lang="sk-SK" dirty="0" smtClean="0"/>
              <a:t>tá vyvoláva ďalšie predstavy (neslobodný človek, ponížený človek, trpiaci človek)</a:t>
            </a:r>
          </a:p>
          <a:p>
            <a:pPr lvl="1"/>
            <a:r>
              <a:rPr lang="sk-SK" dirty="0" smtClean="0"/>
              <a:t>tieto predstavy vyvolávajú rôzne pocity, od súcitu až po pohŕdanie</a:t>
            </a:r>
          </a:p>
          <a:p>
            <a:r>
              <a:rPr lang="sk-SK" dirty="0" smtClean="0"/>
              <a:t>prežívanie pocitov preniká do </a:t>
            </a:r>
            <a:r>
              <a:rPr lang="sk-SK" b="1" dirty="0" smtClean="0"/>
              <a:t>emocionálnej hodnotiacej zložky </a:t>
            </a:r>
            <a:endParaRPr lang="sk-SK" b="1" dirty="0"/>
          </a:p>
        </p:txBody>
      </p:sp>
      <p:sp>
        <p:nvSpPr>
          <p:cNvPr id="7" name="Šípka doprava 6"/>
          <p:cNvSpPr/>
          <p:nvPr/>
        </p:nvSpPr>
        <p:spPr>
          <a:xfrm rot="20514243">
            <a:off x="3051706" y="2848530"/>
            <a:ext cx="3202753" cy="210200"/>
          </a:xfrm>
          <a:prstGeom prst="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82" y="4715638"/>
            <a:ext cx="3522045" cy="190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0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Racionálna a emocionálna zložka hodnotenia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príklad slova </a:t>
            </a:r>
            <a:r>
              <a:rPr lang="sk-SK" i="1" dirty="0" smtClean="0"/>
              <a:t>otrok</a:t>
            </a:r>
            <a:r>
              <a:rPr lang="sk-SK" dirty="0" smtClean="0"/>
              <a:t> ukázal, že v hodnotiacej zložke významu sú dva typy hodnotenia:</a:t>
            </a:r>
          </a:p>
          <a:p>
            <a:pPr lvl="1"/>
            <a:r>
              <a:rPr lang="sk-SK" b="1" dirty="0" smtClean="0"/>
              <a:t>racionálne</a:t>
            </a:r>
          </a:p>
          <a:p>
            <a:pPr lvl="1"/>
            <a:r>
              <a:rPr lang="sk-SK" b="1" dirty="0" smtClean="0"/>
              <a:t>emocionálne</a:t>
            </a:r>
          </a:p>
          <a:p>
            <a:r>
              <a:rPr lang="sk-SK" dirty="0" smtClean="0"/>
              <a:t>to je celkom prirodzené, dva typy hodnotiacej zložky významu zodpovedajú dvom zložkám ľudskej psychiky </a:t>
            </a:r>
            <a:r>
              <a:rPr lang="sk-SK" sz="2000" dirty="0" smtClean="0"/>
              <a:t>(racionálnej a emocionálnej, snímka 3) </a:t>
            </a:r>
          </a:p>
          <a:p>
            <a:endParaRPr lang="sk-SK" dirty="0"/>
          </a:p>
          <a:p>
            <a:r>
              <a:rPr lang="sk-SK" dirty="0" smtClean="0">
                <a:solidFill>
                  <a:srgbClr val="00B050"/>
                </a:solidFill>
              </a:rPr>
              <a:t>Vzniká otázka, aké jazykové prostriedky na vyjadrenie hodnotiacej zložky významu slovenčina ponúka</a:t>
            </a:r>
            <a:r>
              <a:rPr lang="sk-SK" dirty="0" smtClean="0"/>
              <a:t>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0506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66007" y="1122363"/>
            <a:ext cx="11454938" cy="2387600"/>
          </a:xfrm>
        </p:spPr>
        <p:txBody>
          <a:bodyPr>
            <a:normAutofit/>
          </a:bodyPr>
          <a:lstStyle/>
          <a:p>
            <a:r>
              <a:rPr lang="sk-SK" sz="4000" dirty="0" smtClean="0"/>
              <a:t>Jazykové prostriedky </a:t>
            </a:r>
            <a:br>
              <a:rPr lang="sk-SK" sz="4000" dirty="0" smtClean="0"/>
            </a:br>
            <a:r>
              <a:rPr lang="sk-SK" sz="4000" dirty="0" smtClean="0"/>
              <a:t>na vyjadrenie </a:t>
            </a:r>
            <a:br>
              <a:rPr lang="sk-SK" sz="4000" dirty="0" smtClean="0"/>
            </a:br>
            <a:r>
              <a:rPr lang="sk-SK" sz="4000" dirty="0" smtClean="0"/>
              <a:t>emocionálnej hodnotiacej zložky významu</a:t>
            </a:r>
            <a:endParaRPr lang="sk-SK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9753" y="4316932"/>
            <a:ext cx="12011891" cy="1655762"/>
          </a:xfrm>
        </p:spPr>
        <p:txBody>
          <a:bodyPr/>
          <a:lstStyle/>
          <a:p>
            <a:r>
              <a:rPr lang="sk-SK" sz="2000" b="1" dirty="0">
                <a:solidFill>
                  <a:srgbClr val="0070C0"/>
                </a:solidFill>
              </a:rPr>
              <a:t>lexikálne jednotky so stabilnou </a:t>
            </a:r>
            <a:r>
              <a:rPr lang="sk-SK" sz="2000" b="1" dirty="0" smtClean="0">
                <a:solidFill>
                  <a:srgbClr val="0070C0"/>
                </a:solidFill>
              </a:rPr>
              <a:t>emocionalitou               </a:t>
            </a:r>
            <a:r>
              <a:rPr lang="sk-SK" sz="2000" b="1" dirty="0" smtClean="0">
                <a:solidFill>
                  <a:srgbClr val="FFC000"/>
                </a:solidFill>
              </a:rPr>
              <a:t>lexikálne </a:t>
            </a:r>
            <a:r>
              <a:rPr lang="sk-SK" sz="2000" b="1" dirty="0">
                <a:solidFill>
                  <a:srgbClr val="FFC000"/>
                </a:solidFill>
              </a:rPr>
              <a:t>jednotky s </a:t>
            </a:r>
            <a:r>
              <a:rPr lang="sk-SK" sz="2000" b="1" dirty="0" smtClean="0">
                <a:solidFill>
                  <a:srgbClr val="FFC000"/>
                </a:solidFill>
              </a:rPr>
              <a:t>potenciálnou emocionalitou</a:t>
            </a:r>
            <a:endParaRPr lang="sk-SK" sz="2000" dirty="0">
              <a:solidFill>
                <a:srgbClr val="FFC000"/>
              </a:solidFill>
            </a:endParaRPr>
          </a:p>
          <a:p>
            <a:endParaRPr lang="sk-SK" b="1" dirty="0" smtClean="0"/>
          </a:p>
        </p:txBody>
      </p:sp>
      <p:sp>
        <p:nvSpPr>
          <p:cNvPr id="4" name="Šípka nadol 3"/>
          <p:cNvSpPr/>
          <p:nvPr/>
        </p:nvSpPr>
        <p:spPr>
          <a:xfrm rot="3160666">
            <a:off x="4141376" y="3435249"/>
            <a:ext cx="497324" cy="8515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ípka nadol 4"/>
          <p:cNvSpPr/>
          <p:nvPr/>
        </p:nvSpPr>
        <p:spPr>
          <a:xfrm rot="18932109">
            <a:off x="6532966" y="3420136"/>
            <a:ext cx="497324" cy="84334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5019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>
                <a:solidFill>
                  <a:srgbClr val="0070C0"/>
                </a:solidFill>
              </a:rPr>
              <a:t>A: lexikálne jednotky so stabilnou emocionalitou</a:t>
            </a:r>
            <a:endParaRPr lang="sk-SK" sz="3600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1. skupinu </a:t>
            </a:r>
            <a:r>
              <a:rPr lang="sk-SK" dirty="0" smtClean="0"/>
              <a:t>predstavujú lexikálne jednotky, pri ktorých je emocionálna hodnotiaca zložka prítomná </a:t>
            </a:r>
            <a:r>
              <a:rPr lang="sk-SK" b="1" dirty="0" smtClean="0"/>
              <a:t>vždy</a:t>
            </a:r>
            <a:r>
              <a:rPr lang="sk-SK" dirty="0" smtClean="0"/>
              <a:t> a je viditeľná aj navonok -- v slovotvornej štruktúre slova</a:t>
            </a:r>
          </a:p>
          <a:p>
            <a:pPr lvl="1"/>
            <a:endParaRPr lang="sk-SK" b="1" dirty="0" smtClean="0"/>
          </a:p>
          <a:p>
            <a:pPr lvl="1"/>
            <a:r>
              <a:rPr lang="sk-SK" b="1" dirty="0" smtClean="0"/>
              <a:t>deminutíva (zdrobneniny)</a:t>
            </a:r>
          </a:p>
          <a:p>
            <a:pPr lvl="2"/>
            <a:r>
              <a:rPr lang="sk-SK" dirty="0" smtClean="0"/>
              <a:t>cigaret</a:t>
            </a:r>
            <a:r>
              <a:rPr lang="sk-SK" b="1" dirty="0" smtClean="0"/>
              <a:t>ka</a:t>
            </a:r>
            <a:r>
              <a:rPr lang="sk-SK" dirty="0" smtClean="0"/>
              <a:t>, piv</a:t>
            </a:r>
            <a:r>
              <a:rPr lang="sk-SK" b="1" dirty="0" smtClean="0"/>
              <a:t>ko</a:t>
            </a:r>
            <a:r>
              <a:rPr lang="sk-SK" dirty="0" smtClean="0"/>
              <a:t>, vín</a:t>
            </a:r>
            <a:r>
              <a:rPr lang="sk-SK" b="1" dirty="0" smtClean="0"/>
              <a:t>ečko</a:t>
            </a:r>
            <a:r>
              <a:rPr lang="sk-SK" dirty="0" smtClean="0"/>
              <a:t>, káv</a:t>
            </a:r>
            <a:r>
              <a:rPr lang="sk-SK" b="1" dirty="0" smtClean="0"/>
              <a:t>ička</a:t>
            </a:r>
            <a:r>
              <a:rPr lang="sk-SK" dirty="0" smtClean="0"/>
              <a:t>, </a:t>
            </a:r>
            <a:r>
              <a:rPr lang="sk-SK" dirty="0" err="1" smtClean="0"/>
              <a:t>bab</a:t>
            </a:r>
            <a:r>
              <a:rPr lang="sk-SK" b="1" dirty="0" err="1" smtClean="0"/>
              <a:t>enka</a:t>
            </a:r>
            <a:r>
              <a:rPr lang="sk-SK" dirty="0" smtClean="0"/>
              <a:t> (=dievča)</a:t>
            </a:r>
          </a:p>
          <a:p>
            <a:pPr lvl="3"/>
            <a:r>
              <a:rPr lang="sk-SK" i="1" dirty="0" err="1" smtClean="0"/>
              <a:t>Čaute</a:t>
            </a:r>
            <a:r>
              <a:rPr lang="sk-SK" i="1" dirty="0" smtClean="0"/>
              <a:t>, som skoro 15-ročná </a:t>
            </a:r>
            <a:r>
              <a:rPr lang="sk-SK" i="1" dirty="0" err="1" smtClean="0"/>
              <a:t>babenka</a:t>
            </a:r>
            <a:r>
              <a:rPr lang="sk-SK" i="1" dirty="0" smtClean="0"/>
              <a:t> z Trnavy.</a:t>
            </a:r>
          </a:p>
          <a:p>
            <a:pPr lvl="1"/>
            <a:endParaRPr lang="sk-SK" b="1" dirty="0" smtClean="0"/>
          </a:p>
          <a:p>
            <a:pPr lvl="1"/>
            <a:r>
              <a:rPr lang="sk-SK" b="1" dirty="0" smtClean="0"/>
              <a:t>augmentatíva (zveličujúce slová)</a:t>
            </a:r>
          </a:p>
          <a:p>
            <a:pPr lvl="2"/>
            <a:r>
              <a:rPr lang="sk-SK" dirty="0" smtClean="0"/>
              <a:t>nos</a:t>
            </a:r>
            <a:r>
              <a:rPr lang="sk-SK" b="1" dirty="0" smtClean="0"/>
              <a:t>isko</a:t>
            </a:r>
            <a:r>
              <a:rPr lang="sk-SK" dirty="0" smtClean="0"/>
              <a:t>, chlap</a:t>
            </a:r>
            <a:r>
              <a:rPr lang="sk-SK" b="1" dirty="0" smtClean="0"/>
              <a:t>isko</a:t>
            </a:r>
            <a:r>
              <a:rPr lang="sk-SK" dirty="0" smtClean="0"/>
              <a:t>, ps</a:t>
            </a:r>
            <a:r>
              <a:rPr lang="sk-SK" b="1" dirty="0" smtClean="0"/>
              <a:t>isko</a:t>
            </a:r>
            <a:r>
              <a:rPr lang="sk-SK" dirty="0" smtClean="0"/>
              <a:t>, ok</a:t>
            </a:r>
            <a:r>
              <a:rPr lang="sk-SK" b="1" dirty="0" smtClean="0"/>
              <a:t>áň</a:t>
            </a:r>
            <a:r>
              <a:rPr lang="sk-SK" dirty="0" smtClean="0"/>
              <a:t>, krikľ</a:t>
            </a:r>
            <a:r>
              <a:rPr lang="sk-SK" b="1" dirty="0" smtClean="0"/>
              <a:t>úň</a:t>
            </a:r>
            <a:r>
              <a:rPr lang="sk-SK" dirty="0" smtClean="0"/>
              <a:t>, chvast</a:t>
            </a:r>
            <a:r>
              <a:rPr lang="sk-SK" b="1" dirty="0" smtClean="0"/>
              <a:t>oš</a:t>
            </a:r>
            <a:r>
              <a:rPr lang="sk-SK" dirty="0" smtClean="0"/>
              <a:t>, dlhok</a:t>
            </a:r>
            <a:r>
              <a:rPr lang="sk-SK" b="1" dirty="0" smtClean="0"/>
              <a:t>ánsky</a:t>
            </a:r>
            <a:r>
              <a:rPr lang="sk-SK" dirty="0" smtClean="0"/>
              <a:t>, velič</a:t>
            </a:r>
            <a:r>
              <a:rPr lang="sk-SK" b="1" dirty="0" smtClean="0"/>
              <a:t>izný</a:t>
            </a:r>
            <a:r>
              <a:rPr lang="sk-SK" dirty="0" smtClean="0"/>
              <a:t>, </a:t>
            </a:r>
            <a:r>
              <a:rPr lang="sk-SK" dirty="0" err="1" smtClean="0"/>
              <a:t>široč</a:t>
            </a:r>
            <a:r>
              <a:rPr lang="sk-SK" b="1" dirty="0" err="1" smtClean="0"/>
              <a:t>ižný</a:t>
            </a:r>
            <a:endParaRPr lang="sk-SK" b="1" dirty="0" smtClean="0"/>
          </a:p>
          <a:p>
            <a:pPr lvl="3"/>
            <a:r>
              <a:rPr lang="sk-SK" i="1" dirty="0" smtClean="0"/>
              <a:t>On to bol mohutný chlapisko, okáň, s nosiskom a fúzmi ako Turek.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259965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>
                <a:solidFill>
                  <a:srgbClr val="0070C0"/>
                </a:solidFill>
              </a:rPr>
              <a:t>A: </a:t>
            </a:r>
            <a:r>
              <a:rPr lang="sk-SK" sz="3600" b="1" dirty="0">
                <a:solidFill>
                  <a:srgbClr val="0070C0"/>
                </a:solidFill>
              </a:rPr>
              <a:t>lexikálne jednotky </a:t>
            </a:r>
            <a:r>
              <a:rPr lang="sk-SK" sz="3600" b="1" dirty="0" smtClean="0">
                <a:solidFill>
                  <a:srgbClr val="0070C0"/>
                </a:solidFill>
              </a:rPr>
              <a:t>so stabilnou </a:t>
            </a:r>
            <a:r>
              <a:rPr lang="sk-SK" sz="3600" b="1" dirty="0">
                <a:solidFill>
                  <a:srgbClr val="0070C0"/>
                </a:solidFill>
              </a:rPr>
              <a:t>emocionalitou</a:t>
            </a:r>
            <a:endParaRPr lang="sk-SK" sz="3600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2. skupinu </a:t>
            </a:r>
            <a:r>
              <a:rPr lang="sk-SK" dirty="0" smtClean="0"/>
              <a:t>tvoria lexikálne jednotky (LJ), v ktorých je emocionálny hodnotiaci komponent prítomný vždy/stabilne, je viditeľný v zoskupeniach hlások</a:t>
            </a:r>
          </a:p>
          <a:p>
            <a:endParaRPr lang="sk-SK" dirty="0" smtClean="0"/>
          </a:p>
          <a:p>
            <a:r>
              <a:rPr lang="sk-SK" dirty="0" smtClean="0"/>
              <a:t>hodnotiaci komponent je zrejmý aj bez kontextu</a:t>
            </a:r>
          </a:p>
          <a:p>
            <a:pPr lvl="1"/>
            <a:r>
              <a:rPr lang="sk-SK" i="1" dirty="0" smtClean="0"/>
              <a:t>blbosť</a:t>
            </a:r>
            <a:r>
              <a:rPr lang="sk-SK" dirty="0" smtClean="0"/>
              <a:t> (oproti </a:t>
            </a:r>
            <a:r>
              <a:rPr lang="sk-SK" i="1" dirty="0" smtClean="0"/>
              <a:t>hlúposť</a:t>
            </a:r>
            <a:r>
              <a:rPr lang="sk-SK" dirty="0" smtClean="0"/>
              <a:t>) </a:t>
            </a:r>
          </a:p>
          <a:p>
            <a:pPr lvl="1"/>
            <a:r>
              <a:rPr lang="sk-SK" i="1" dirty="0"/>
              <a:t>obsmŕdať</a:t>
            </a:r>
            <a:r>
              <a:rPr lang="sk-SK" dirty="0" smtClean="0"/>
              <a:t> (oproti </a:t>
            </a:r>
            <a:r>
              <a:rPr lang="sk-SK" i="1" dirty="0" smtClean="0"/>
              <a:t>motať sa, bezcieľne chodiť</a:t>
            </a:r>
            <a:r>
              <a:rPr lang="sk-SK" dirty="0" smtClean="0"/>
              <a:t>) </a:t>
            </a:r>
          </a:p>
          <a:p>
            <a:pPr lvl="1"/>
            <a:r>
              <a:rPr lang="sk-SK" i="1" dirty="0"/>
              <a:t>potĺkať </a:t>
            </a:r>
            <a:r>
              <a:rPr lang="sk-SK" i="1" dirty="0" smtClean="0"/>
              <a:t>sa </a:t>
            </a:r>
            <a:r>
              <a:rPr lang="sk-SK" dirty="0" smtClean="0"/>
              <a:t>(oproti túlať sa, </a:t>
            </a:r>
            <a:r>
              <a:rPr lang="sk-SK" i="1" dirty="0"/>
              <a:t>bezcieľne chodiť</a:t>
            </a:r>
            <a:r>
              <a:rPr lang="sk-SK" dirty="0"/>
              <a:t>) </a:t>
            </a:r>
            <a:endParaRPr lang="sk-SK" dirty="0" smtClean="0"/>
          </a:p>
          <a:p>
            <a:pPr lvl="1"/>
            <a:r>
              <a:rPr lang="sk-SK" i="1" dirty="0" smtClean="0"/>
              <a:t>zababrať sa </a:t>
            </a:r>
            <a:r>
              <a:rPr lang="sk-SK" dirty="0" smtClean="0"/>
              <a:t>(oproti </a:t>
            </a:r>
            <a:r>
              <a:rPr lang="sk-SK" i="1" dirty="0" smtClean="0"/>
              <a:t>zašpiniť sa</a:t>
            </a:r>
            <a:r>
              <a:rPr lang="sk-SK" dirty="0" smtClean="0"/>
              <a:t>) </a:t>
            </a:r>
          </a:p>
          <a:p>
            <a:pPr lvl="1"/>
            <a:r>
              <a:rPr lang="sk-SK" i="1" dirty="0" smtClean="0"/>
              <a:t>frflať, hundrať</a:t>
            </a:r>
            <a:r>
              <a:rPr lang="sk-SK" dirty="0" smtClean="0"/>
              <a:t> (oproti </a:t>
            </a:r>
            <a:r>
              <a:rPr lang="sk-SK" i="1" dirty="0" smtClean="0"/>
              <a:t>vyjadriť nespokojnosť</a:t>
            </a:r>
            <a:r>
              <a:rPr lang="sk-SK" dirty="0" smtClean="0"/>
              <a:t>)</a:t>
            </a:r>
          </a:p>
          <a:p>
            <a:endParaRPr lang="sk-SK" dirty="0" smtClean="0"/>
          </a:p>
          <a:p>
            <a:r>
              <a:rPr lang="sk-SK" dirty="0" smtClean="0"/>
              <a:t>slová </a:t>
            </a:r>
            <a:r>
              <a:rPr lang="sk-SK" i="1" dirty="0"/>
              <a:t>s emocionálnou hodnotiacou zložkou </a:t>
            </a:r>
            <a:r>
              <a:rPr lang="sk-SK" dirty="0"/>
              <a:t>sú protikladom </a:t>
            </a:r>
            <a:r>
              <a:rPr lang="sk-SK" i="1" dirty="0"/>
              <a:t>neutrálnych slov</a:t>
            </a:r>
          </a:p>
        </p:txBody>
      </p:sp>
    </p:spTree>
    <p:extLst>
      <p:ext uri="{BB962C8B-B14F-4D97-AF65-F5344CB8AC3E}">
        <p14:creationId xmlns:p14="http://schemas.microsoft.com/office/powerpoint/2010/main" val="179867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>
                <a:solidFill>
                  <a:srgbClr val="0070C0"/>
                </a:solidFill>
              </a:rPr>
              <a:t>A: lexikálne jednotky so stabilnou emocionalitou</a:t>
            </a:r>
            <a:endParaRPr lang="sk-SK" sz="3600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4"/>
            <a:ext cx="11189677" cy="4803775"/>
          </a:xfrm>
        </p:spPr>
        <p:txBody>
          <a:bodyPr>
            <a:normAutofit fontScale="25000" lnSpcReduction="20000"/>
          </a:bodyPr>
          <a:lstStyle/>
          <a:p>
            <a:r>
              <a:rPr lang="sk-SK" sz="9600" dirty="0" smtClean="0">
                <a:solidFill>
                  <a:srgbClr val="0070C0"/>
                </a:solidFill>
              </a:rPr>
              <a:t>3. skupinu </a:t>
            </a:r>
            <a:r>
              <a:rPr lang="sk-SK" sz="9600" dirty="0" smtClean="0"/>
              <a:t>tvoria afektívne hodnotiace lexikálne jednotky</a:t>
            </a:r>
          </a:p>
          <a:p>
            <a:r>
              <a:rPr lang="sk-SK" sz="9600" dirty="0" smtClean="0"/>
              <a:t>nadávky a vulgarizmy</a:t>
            </a:r>
          </a:p>
          <a:p>
            <a:pPr lvl="1"/>
            <a:r>
              <a:rPr lang="sk-SK" sz="9600" i="1" dirty="0" smtClean="0"/>
              <a:t>somár</a:t>
            </a:r>
            <a:r>
              <a:rPr lang="sk-SK" sz="9600" dirty="0" smtClean="0"/>
              <a:t>, </a:t>
            </a:r>
            <a:r>
              <a:rPr lang="sk-SK" sz="9600" i="1" dirty="0" smtClean="0"/>
              <a:t>debil</a:t>
            </a:r>
            <a:r>
              <a:rPr lang="sk-SK" sz="9600" dirty="0" smtClean="0"/>
              <a:t>, </a:t>
            </a:r>
            <a:r>
              <a:rPr lang="sk-SK" sz="9600" i="1" dirty="0" smtClean="0"/>
              <a:t>čo ti šibe? čo ti drbe? čo ti jebe?</a:t>
            </a:r>
          </a:p>
          <a:p>
            <a:endParaRPr lang="sk-SK" sz="9600" i="1" dirty="0" smtClean="0"/>
          </a:p>
          <a:p>
            <a:r>
              <a:rPr lang="sk-SK" sz="9600" dirty="0" smtClean="0"/>
              <a:t>vulgarizmy </a:t>
            </a:r>
            <a:r>
              <a:rPr lang="sk-SK" sz="9600" dirty="0"/>
              <a:t>(tabuizovaná lexika) </a:t>
            </a:r>
            <a:r>
              <a:rPr lang="sk-SK" sz="9600" dirty="0" smtClean="0"/>
              <a:t>je aj súčasťou umeleckého štýlu ako </a:t>
            </a:r>
            <a:r>
              <a:rPr lang="sk-SK" sz="9600" dirty="0"/>
              <a:t>prostriedok:</a:t>
            </a:r>
          </a:p>
          <a:p>
            <a:r>
              <a:rPr lang="sk-SK" sz="9600" b="1" dirty="0"/>
              <a:t>charakterizácie, resp. hodnotenia postáv</a:t>
            </a:r>
          </a:p>
          <a:p>
            <a:pPr lvl="1"/>
            <a:r>
              <a:rPr lang="sk-SK" sz="7200" dirty="0"/>
              <a:t>„Je </a:t>
            </a:r>
            <a:r>
              <a:rPr lang="sk-SK" sz="7200" dirty="0" smtClean="0"/>
              <a:t>taký </a:t>
            </a:r>
            <a:r>
              <a:rPr lang="sk-SK" sz="7200" dirty="0" err="1"/>
              <a:t>ko</a:t>
            </a:r>
            <a:r>
              <a:rPr lang="sk-SK" sz="7200" dirty="0"/>
              <a:t>........, že niekomu daroval </a:t>
            </a:r>
            <a:r>
              <a:rPr lang="sk-SK" sz="7200" dirty="0" err="1"/>
              <a:t>Slobodov</a:t>
            </a:r>
            <a:r>
              <a:rPr lang="sk-SK" sz="7200" dirty="0"/>
              <a:t> román Narcis“(</a:t>
            </a:r>
            <a:r>
              <a:rPr lang="sk-SK" sz="7200" dirty="0" err="1"/>
              <a:t>Balla</a:t>
            </a:r>
            <a:r>
              <a:rPr lang="sk-SK" sz="7200" dirty="0"/>
              <a:t>, 2002, s. 84) </a:t>
            </a:r>
          </a:p>
          <a:p>
            <a:r>
              <a:rPr lang="sk-SK" sz="9600" b="1" dirty="0" err="1"/>
              <a:t>sebaidentifikácie</a:t>
            </a:r>
            <a:r>
              <a:rPr lang="sk-SK" sz="9600" dirty="0"/>
              <a:t> </a:t>
            </a:r>
          </a:p>
          <a:p>
            <a:pPr lvl="1"/>
            <a:r>
              <a:rPr lang="sk-SK" sz="7200" dirty="0"/>
              <a:t>„A milovanie som vymenil za je.......u. Hneď bolo po starostiach!“(</a:t>
            </a:r>
            <a:r>
              <a:rPr lang="sk-SK" sz="7200" dirty="0" err="1"/>
              <a:t>Balla</a:t>
            </a:r>
            <a:r>
              <a:rPr lang="sk-SK" sz="7200" dirty="0"/>
              <a:t>, 2001, s. 21).</a:t>
            </a:r>
          </a:p>
          <a:p>
            <a:r>
              <a:rPr lang="sk-SK" sz="9600" b="1" dirty="0" smtClean="0"/>
              <a:t>vulgarizmy ako výplnkový výraz</a:t>
            </a:r>
            <a:endParaRPr lang="sk-SK" sz="9600" b="1" dirty="0"/>
          </a:p>
          <a:p>
            <a:pPr lvl="1"/>
            <a:r>
              <a:rPr lang="sk-SK" sz="7200" dirty="0"/>
              <a:t>To, to, ale bál sa, vedel predsa, že ho vidia: čo by povedali? Čo by, </a:t>
            </a:r>
            <a:r>
              <a:rPr lang="sk-SK" sz="7200" i="1" dirty="0"/>
              <a:t>kurva</a:t>
            </a:r>
            <a:r>
              <a:rPr lang="sk-SK" sz="7200" dirty="0"/>
              <a:t>, povedali?“(</a:t>
            </a:r>
            <a:r>
              <a:rPr lang="sk-SK" sz="7200" dirty="0" err="1"/>
              <a:t>Balla</a:t>
            </a:r>
            <a:r>
              <a:rPr lang="sk-SK" sz="7200" dirty="0"/>
              <a:t>, 2003a, s. 90)</a:t>
            </a:r>
          </a:p>
          <a:p>
            <a:r>
              <a:rPr lang="sk-SK" sz="9600" b="1" dirty="0" err="1"/>
              <a:t>ironizácie</a:t>
            </a:r>
            <a:endParaRPr lang="sk-SK" sz="9600" b="1" dirty="0"/>
          </a:p>
          <a:p>
            <a:r>
              <a:rPr lang="sk-SK" sz="9600" b="1" dirty="0"/>
              <a:t>kontrastu</a:t>
            </a:r>
            <a:r>
              <a:rPr lang="sk-SK" sz="9600" dirty="0"/>
              <a:t> </a:t>
            </a:r>
          </a:p>
          <a:p>
            <a:pPr lvl="1"/>
            <a:r>
              <a:rPr lang="sk-SK" sz="7200" dirty="0"/>
              <a:t>„Obávam sa, že Boh na nás </a:t>
            </a:r>
            <a:r>
              <a:rPr lang="sk-SK" sz="7200" i="1" dirty="0"/>
              <a:t>serie</a:t>
            </a:r>
            <a:r>
              <a:rPr lang="sk-SK" sz="7200" dirty="0"/>
              <a:t>, čo inými slovami znamená, že nám odpustil.“(</a:t>
            </a:r>
            <a:r>
              <a:rPr lang="sk-SK" sz="7200" dirty="0" err="1"/>
              <a:t>Vilikovský</a:t>
            </a:r>
            <a:r>
              <a:rPr lang="sk-SK" sz="7200" dirty="0"/>
              <a:t>, 2005, s. 231)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3816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solidFill>
                  <a:srgbClr val="0070C0"/>
                </a:solidFill>
              </a:rPr>
              <a:t>A: lexikálne jednotky so stabilnou emocionalitou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4. </a:t>
            </a:r>
            <a:r>
              <a:rPr lang="sk-SK" dirty="0">
                <a:solidFill>
                  <a:srgbClr val="0070C0"/>
                </a:solidFill>
              </a:rPr>
              <a:t>skupinu </a:t>
            </a:r>
            <a:r>
              <a:rPr lang="sk-SK" dirty="0" smtClean="0"/>
              <a:t>tvoria frazémy (frazeologizmy)</a:t>
            </a:r>
          </a:p>
          <a:p>
            <a:r>
              <a:rPr lang="sk-SK" i="1" dirty="0" smtClean="0"/>
              <a:t>padla kosa na kameň</a:t>
            </a:r>
          </a:p>
          <a:p>
            <a:r>
              <a:rPr lang="sk-SK" i="1" dirty="0" smtClean="0"/>
              <a:t>psy brešú a karavána ide ďalej</a:t>
            </a:r>
          </a:p>
          <a:p>
            <a:r>
              <a:rPr lang="sk-SK" i="1" dirty="0" smtClean="0"/>
              <a:t>každá líška svoj chvost chváli</a:t>
            </a:r>
          </a:p>
          <a:p>
            <a:r>
              <a:rPr lang="sk-SK" i="1" dirty="0" smtClean="0"/>
              <a:t>mať svoju hlavu</a:t>
            </a:r>
          </a:p>
          <a:p>
            <a:r>
              <a:rPr lang="sk-SK" i="1" dirty="0" smtClean="0"/>
              <a:t>stáť si na svojom</a:t>
            </a:r>
          </a:p>
          <a:p>
            <a:r>
              <a:rPr lang="sk-SK" i="1" dirty="0" smtClean="0"/>
              <a:t>mať na svojom konte</a:t>
            </a:r>
            <a:endParaRPr lang="sk-SK" i="1" dirty="0"/>
          </a:p>
          <a:p>
            <a:endParaRPr lang="sk-SK" b="1" dirty="0" smtClean="0"/>
          </a:p>
          <a:p>
            <a:r>
              <a:rPr lang="sk-SK" b="1" dirty="0" smtClean="0"/>
              <a:t>frazeologizmus</a:t>
            </a:r>
          </a:p>
          <a:p>
            <a:r>
              <a:rPr lang="sk-SK" dirty="0" smtClean="0"/>
              <a:t>špecifický </a:t>
            </a:r>
            <a:r>
              <a:rPr lang="sk-SK" dirty="0"/>
              <a:t>typ ustáleného </a:t>
            </a:r>
            <a:r>
              <a:rPr lang="sk-SK" dirty="0" smtClean="0"/>
              <a:t>viacslovného slovného </a:t>
            </a:r>
            <a:r>
              <a:rPr lang="sk-SK" dirty="0"/>
              <a:t>spojenia, ktorý má obyčajne vo svojom význame obraznú zložku a je určený na citové </a:t>
            </a:r>
            <a:r>
              <a:rPr lang="sk-SK" dirty="0" smtClean="0"/>
              <a:t>hodnotenie </a:t>
            </a:r>
            <a:r>
              <a:rPr lang="sk-SK" dirty="0"/>
              <a:t>javov; </a:t>
            </a:r>
            <a:endParaRPr lang="sk-SK" dirty="0" smtClean="0"/>
          </a:p>
          <a:p>
            <a:r>
              <a:rPr lang="sk-SK" dirty="0" smtClean="0"/>
              <a:t>základná </a:t>
            </a:r>
            <a:r>
              <a:rPr lang="sk-SK" dirty="0"/>
              <a:t>jednotka frazeologického systému jazyka; </a:t>
            </a:r>
            <a:endParaRPr lang="sk-SK" dirty="0" smtClean="0"/>
          </a:p>
          <a:p>
            <a:r>
              <a:rPr lang="sk-SK" dirty="0" smtClean="0"/>
              <a:t>synonymum frazéma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1898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Domáca úloha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mtClean="0"/>
              <a:t>vysvetliť </a:t>
            </a:r>
            <a:r>
              <a:rPr lang="sk-SK" dirty="0" smtClean="0"/>
              <a:t>pôvod jednej frazémy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8170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>
                <a:solidFill>
                  <a:srgbClr val="FFC000"/>
                </a:solidFill>
              </a:rPr>
              <a:t>B: lexikálne jednotky s potenciálnou emocionalitou</a:t>
            </a:r>
            <a:endParaRPr lang="sk-SK" sz="3600" b="1" dirty="0">
              <a:solidFill>
                <a:srgbClr val="FFC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sem patria výrazy, ktoré primárne majú len deskriptívnu zložku, ale sekundárne môže byť emocionálna hodnotiaca zložka implikovaná v kontexte</a:t>
            </a:r>
          </a:p>
          <a:p>
            <a:pPr lvl="1"/>
            <a:r>
              <a:rPr lang="sk-SK" dirty="0" smtClean="0"/>
              <a:t>čiže slová môžu získať emocionálnu hodnotiacu zložku v kontexte</a:t>
            </a:r>
          </a:p>
          <a:p>
            <a:pPr marL="457200" lvl="1" indent="0">
              <a:buNone/>
            </a:pPr>
            <a:r>
              <a:rPr lang="sk-SK" dirty="0" smtClean="0"/>
              <a:t> </a:t>
            </a:r>
          </a:p>
          <a:p>
            <a:r>
              <a:rPr lang="sk-SK" dirty="0" smtClean="0"/>
              <a:t>ukážeme ju v slove </a:t>
            </a:r>
            <a:r>
              <a:rPr lang="sk-SK" i="1" dirty="0" smtClean="0">
                <a:solidFill>
                  <a:srgbClr val="00B050"/>
                </a:solidFill>
              </a:rPr>
              <a:t>parazit</a:t>
            </a:r>
          </a:p>
        </p:txBody>
      </p:sp>
    </p:spTree>
    <p:extLst>
      <p:ext uri="{BB962C8B-B14F-4D97-AF65-F5344CB8AC3E}">
        <p14:creationId xmlns:p14="http://schemas.microsoft.com/office/powerpoint/2010/main" val="111386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Slovo </a:t>
            </a:r>
            <a:r>
              <a:rPr lang="sk-SK" i="1" dirty="0" smtClean="0"/>
              <a:t>parazit</a:t>
            </a:r>
            <a:endParaRPr lang="sk-SK" i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v biologickom zmysle </a:t>
            </a:r>
            <a:endParaRPr lang="sk-SK" dirty="0" smtClean="0"/>
          </a:p>
          <a:p>
            <a:r>
              <a:rPr lang="sk-SK" dirty="0" smtClean="0"/>
              <a:t>má len deskriptívnu zložku významu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sz="2000" dirty="0"/>
              <a:t>Ak sa nájdu </a:t>
            </a:r>
            <a:r>
              <a:rPr lang="sk-SK" sz="2000" i="1" dirty="0"/>
              <a:t>parazity</a:t>
            </a:r>
            <a:r>
              <a:rPr lang="sk-SK" sz="2000" dirty="0"/>
              <a:t>, pes musí absolvovať </a:t>
            </a:r>
            <a:r>
              <a:rPr lang="sk-SK" sz="2000" dirty="0" smtClean="0"/>
              <a:t>terapiu</a:t>
            </a:r>
            <a:r>
              <a:rPr lang="sk-SK" sz="2000" dirty="0"/>
              <a:t>.</a:t>
            </a:r>
          </a:p>
          <a:p>
            <a:endParaRPr lang="sk-SK" sz="2000" dirty="0" smtClean="0"/>
          </a:p>
          <a:p>
            <a:endParaRPr lang="sk-SK" sz="2000" dirty="0"/>
          </a:p>
          <a:p>
            <a:r>
              <a:rPr lang="sk-SK" sz="2000" dirty="0" smtClean="0"/>
              <a:t>Jablone </a:t>
            </a:r>
            <a:r>
              <a:rPr lang="sk-SK" sz="2000" dirty="0"/>
              <a:t>napadol </a:t>
            </a:r>
            <a:r>
              <a:rPr lang="sk-SK" sz="2000" i="1" dirty="0" smtClean="0"/>
              <a:t>parazit</a:t>
            </a:r>
            <a:r>
              <a:rPr lang="sk-SK" sz="2000" dirty="0" smtClean="0"/>
              <a:t>, </a:t>
            </a:r>
            <a:r>
              <a:rPr lang="sk-SK" sz="2000" dirty="0"/>
              <a:t>a tak ich bolo potrebné </a:t>
            </a:r>
            <a:r>
              <a:rPr lang="sk-SK" sz="2000" dirty="0" smtClean="0"/>
              <a:t>ošetriť</a:t>
            </a:r>
            <a:r>
              <a:rPr lang="sk-SK" sz="2000" dirty="0"/>
              <a:t>. </a:t>
            </a:r>
            <a:endParaRPr lang="sk-SK" sz="2000" dirty="0" smtClean="0"/>
          </a:p>
          <a:p>
            <a:endParaRPr lang="sk-SK" sz="2000" dirty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640185" cy="823912"/>
          </a:xfrm>
        </p:spPr>
        <p:txBody>
          <a:bodyPr>
            <a:normAutofit lnSpcReduction="10000"/>
          </a:bodyPr>
          <a:lstStyle/>
          <a:p>
            <a:r>
              <a:rPr lang="sk-SK" dirty="0"/>
              <a:t>v sociálnom zmysle (pri označení </a:t>
            </a:r>
            <a:r>
              <a:rPr lang="sk-SK" dirty="0" smtClean="0"/>
              <a:t>človeka)</a:t>
            </a:r>
          </a:p>
          <a:p>
            <a:r>
              <a:rPr lang="sk-SK" dirty="0" smtClean="0"/>
              <a:t>má aj emocionálnu zložku </a:t>
            </a:r>
            <a:r>
              <a:rPr lang="sk-SK" dirty="0"/>
              <a:t>významu</a:t>
            </a:r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08" y="5319642"/>
            <a:ext cx="5183188" cy="681002"/>
          </a:xfrm>
        </p:spPr>
      </p:pic>
      <p:sp>
        <p:nvSpPr>
          <p:cNvPr id="9" name="Obdĺžnik 8"/>
          <p:cNvSpPr/>
          <p:nvPr/>
        </p:nvSpPr>
        <p:spPr>
          <a:xfrm>
            <a:off x="6139355" y="2565784"/>
            <a:ext cx="5781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Speváčka o sebe hovorí, že </a:t>
            </a:r>
            <a:r>
              <a:rPr lang="sk-SK" sz="2000" dirty="0" smtClean="0"/>
              <a:t>je </a:t>
            </a:r>
            <a:r>
              <a:rPr lang="sk-SK" sz="2000" i="1" dirty="0" smtClean="0"/>
              <a:t>módny</a:t>
            </a:r>
            <a:r>
              <a:rPr lang="sk-SK" sz="2000" dirty="0" smtClean="0"/>
              <a:t> </a:t>
            </a:r>
            <a:r>
              <a:rPr lang="sk-SK" sz="2000" i="1" dirty="0" smtClean="0"/>
              <a:t>parazit</a:t>
            </a:r>
            <a:r>
              <a:rPr lang="sk-SK" sz="2000" dirty="0" smtClean="0"/>
              <a:t>. Nápady </a:t>
            </a:r>
            <a:r>
              <a:rPr lang="sk-SK" sz="2000" dirty="0"/>
              <a:t>pre novú kolekciu ukradla slávnej </a:t>
            </a:r>
            <a:r>
              <a:rPr lang="sk-SK" sz="2000" dirty="0" smtClean="0"/>
              <a:t>návrhárke V. </a:t>
            </a:r>
            <a:r>
              <a:rPr lang="sk-SK" sz="2000" dirty="0" err="1" smtClean="0"/>
              <a:t>Westwoodovej</a:t>
            </a:r>
            <a:r>
              <a:rPr lang="sk-SK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Volebné </a:t>
            </a:r>
            <a:r>
              <a:rPr lang="sk-SK" sz="2000" dirty="0" err="1"/>
              <a:t>billboardy</a:t>
            </a:r>
            <a:r>
              <a:rPr lang="sk-SK" sz="2000" dirty="0"/>
              <a:t> </a:t>
            </a:r>
            <a:r>
              <a:rPr lang="sk-SK" sz="2000" i="1" dirty="0" smtClean="0"/>
              <a:t>Voľme </a:t>
            </a:r>
            <a:r>
              <a:rPr lang="sk-SK" sz="2000" i="1" dirty="0"/>
              <a:t>Slovensko bez</a:t>
            </a:r>
            <a:r>
              <a:rPr lang="sk-SK" sz="2000" dirty="0"/>
              <a:t> </a:t>
            </a:r>
            <a:r>
              <a:rPr lang="sk-SK" sz="2000" i="1" dirty="0" smtClean="0"/>
              <a:t>parazitov</a:t>
            </a:r>
            <a:r>
              <a:rPr lang="sk-SK" sz="2000" dirty="0" smtClean="0"/>
              <a:t>, komentoval </a:t>
            </a:r>
            <a:r>
              <a:rPr lang="sk-SK" sz="2000" dirty="0"/>
              <a:t>šéf </a:t>
            </a:r>
            <a:r>
              <a:rPr lang="sk-SK" sz="2000" dirty="0" smtClean="0"/>
              <a:t>strany tak, </a:t>
            </a:r>
            <a:r>
              <a:rPr lang="sk-SK" sz="2000" dirty="0"/>
              <a:t>že za parazitov považuje aj ľudí, ktorí majú možnosť sa zamestnať, ale nepracujú a zneužívajú </a:t>
            </a:r>
            <a:r>
              <a:rPr lang="sk-SK" sz="2000" dirty="0" smtClean="0"/>
              <a:t>sociálnu </a:t>
            </a:r>
            <a:r>
              <a:rPr lang="sk-SK" sz="2000" dirty="0"/>
              <a:t>politiku štátu.</a:t>
            </a:r>
          </a:p>
        </p:txBody>
      </p:sp>
      <p:pic>
        <p:nvPicPr>
          <p:cNvPr id="13" name="Obrázo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808" y="5654700"/>
            <a:ext cx="5438775" cy="314325"/>
          </a:xfrm>
          <a:prstGeom prst="rect">
            <a:avLst/>
          </a:prstGeom>
        </p:spPr>
      </p:pic>
      <p:sp>
        <p:nvSpPr>
          <p:cNvPr id="14" name="BlokTextu 13"/>
          <p:cNvSpPr txBox="1"/>
          <p:nvPr/>
        </p:nvSpPr>
        <p:spPr>
          <a:xfrm>
            <a:off x="6414808" y="6158474"/>
            <a:ext cx="550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emocionálna hodnotiaca zložka významu je </a:t>
            </a:r>
            <a:r>
              <a:rPr lang="sk-SK" b="1" dirty="0" smtClean="0">
                <a:solidFill>
                  <a:srgbClr val="00B050"/>
                </a:solidFill>
              </a:rPr>
              <a:t>potenciálna</a:t>
            </a:r>
            <a:r>
              <a:rPr lang="sk-SK" b="1" dirty="0">
                <a:solidFill>
                  <a:srgbClr val="00B050"/>
                </a:solidFill>
              </a:rPr>
              <a:t>, </a:t>
            </a:r>
            <a:endParaRPr lang="sk-SK" b="1" dirty="0" smtClean="0">
              <a:solidFill>
                <a:srgbClr val="00B050"/>
              </a:solidFill>
            </a:endParaRPr>
          </a:p>
          <a:p>
            <a:r>
              <a:rPr lang="sk-SK" b="1" dirty="0" smtClean="0">
                <a:solidFill>
                  <a:srgbClr val="00B050"/>
                </a:solidFill>
              </a:rPr>
              <a:t>prejaví </a:t>
            </a:r>
            <a:r>
              <a:rPr lang="sk-SK" b="1" dirty="0">
                <a:solidFill>
                  <a:srgbClr val="00B050"/>
                </a:solidFill>
              </a:rPr>
              <a:t>sa pri použití slova v </a:t>
            </a:r>
            <a:r>
              <a:rPr lang="sk-SK" b="1" dirty="0" smtClean="0">
                <a:solidFill>
                  <a:srgbClr val="00B050"/>
                </a:solidFill>
              </a:rPr>
              <a:t>kontexte</a:t>
            </a:r>
            <a:endParaRPr lang="sk-SK" b="1" dirty="0">
              <a:solidFill>
                <a:srgbClr val="00B050"/>
              </a:solidFill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953" y="4353430"/>
            <a:ext cx="789286" cy="94288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57" y="2860542"/>
            <a:ext cx="782047" cy="95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9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Film </a:t>
            </a:r>
            <a:r>
              <a:rPr lang="sk-SK" i="1" dirty="0" smtClean="0"/>
              <a:t>Parazit</a:t>
            </a:r>
            <a:endParaRPr lang="sk-SK" i="1" dirty="0"/>
          </a:p>
        </p:txBody>
      </p:sp>
      <p:sp>
        <p:nvSpPr>
          <p:cNvPr id="3" name="Obdĺžnik 2"/>
          <p:cNvSpPr/>
          <p:nvPr/>
        </p:nvSpPr>
        <p:spPr>
          <a:xfrm>
            <a:off x="862012" y="1426314"/>
            <a:ext cx="8490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juhokórejský film (dráma, komédia, triler) </a:t>
            </a:r>
            <a:r>
              <a:rPr lang="sk-SK" dirty="0"/>
              <a:t>ocenená 4 </a:t>
            </a:r>
            <a:r>
              <a:rPr lang="sk-SK" dirty="0" err="1" smtClean="0"/>
              <a:t>Oscarmi</a:t>
            </a:r>
            <a:r>
              <a:rPr lang="sk-SK" dirty="0"/>
              <a:t> a </a:t>
            </a:r>
            <a:r>
              <a:rPr lang="sk-SK" dirty="0" smtClean="0"/>
              <a:t>Zlatou palmou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352" y="2354873"/>
            <a:ext cx="4115532" cy="272496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481" y="1900604"/>
            <a:ext cx="3686175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rozdiel vo význame slova parazit prejaví v skloňovaní?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v biologickom zmysle 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v sociálnom zmysle</a:t>
            </a:r>
          </a:p>
        </p:txBody>
      </p:sp>
      <p:pic>
        <p:nvPicPr>
          <p:cNvPr id="7" name="Zástupný objekt pre obsah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11" y="2847951"/>
            <a:ext cx="5157787" cy="677665"/>
          </a:xfrm>
        </p:spPr>
      </p:pic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522" y="3186783"/>
            <a:ext cx="5183188" cy="299553"/>
          </a:xfrm>
          <a:prstGeom prst="rect">
            <a:avLst/>
          </a:prstGeom>
        </p:spPr>
      </p:pic>
      <p:sp>
        <p:nvSpPr>
          <p:cNvPr id="9" name="Ovál 8"/>
          <p:cNvSpPr/>
          <p:nvPr/>
        </p:nvSpPr>
        <p:spPr>
          <a:xfrm>
            <a:off x="490857" y="3112477"/>
            <a:ext cx="1546882" cy="52753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vál 9"/>
          <p:cNvSpPr/>
          <p:nvPr/>
        </p:nvSpPr>
        <p:spPr>
          <a:xfrm>
            <a:off x="6221361" y="3072790"/>
            <a:ext cx="1664110" cy="52753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686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Zhrňme si uvedené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98267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emocionálna hodnotiaca zložka je vo význame LJ prítomná dvojako: 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0070C0"/>
                </a:solidFill>
              </a:rPr>
              <a:t>a) </a:t>
            </a:r>
            <a:r>
              <a:rPr lang="sk-SK" b="1" dirty="0" smtClean="0">
                <a:solidFill>
                  <a:srgbClr val="0070C0"/>
                </a:solidFill>
              </a:rPr>
              <a:t>stabilne</a:t>
            </a:r>
            <a:r>
              <a:rPr lang="sk-SK" dirty="0" smtClean="0">
                <a:solidFill>
                  <a:srgbClr val="0070C0"/>
                </a:solidFill>
              </a:rPr>
              <a:t>: emocionálna hodnotiaca zložka je </a:t>
            </a:r>
            <a:r>
              <a:rPr lang="sk-SK" i="1" dirty="0" smtClean="0">
                <a:solidFill>
                  <a:srgbClr val="0070C0"/>
                </a:solidFill>
              </a:rPr>
              <a:t>stálou</a:t>
            </a:r>
            <a:r>
              <a:rPr lang="sk-SK" dirty="0" smtClean="0">
                <a:solidFill>
                  <a:srgbClr val="0070C0"/>
                </a:solidFill>
              </a:rPr>
              <a:t> súčasťou významu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emocionálna hodnotiaca zložka je spätá so slovotvornou štruktúrou slova</a:t>
            </a:r>
          </a:p>
          <a:p>
            <a:pPr lvl="2"/>
            <a:r>
              <a:rPr lang="sk-SK" i="1" dirty="0" smtClean="0">
                <a:solidFill>
                  <a:srgbClr val="0070C0"/>
                </a:solidFill>
              </a:rPr>
              <a:t>chlapček</a:t>
            </a:r>
            <a:r>
              <a:rPr lang="sk-SK" dirty="0" smtClean="0">
                <a:solidFill>
                  <a:srgbClr val="0070C0"/>
                </a:solidFill>
              </a:rPr>
              <a:t>, </a:t>
            </a:r>
            <a:r>
              <a:rPr lang="sk-SK" i="1" dirty="0" smtClean="0">
                <a:solidFill>
                  <a:srgbClr val="0070C0"/>
                </a:solidFill>
              </a:rPr>
              <a:t>chlapisko</a:t>
            </a:r>
            <a:endParaRPr lang="sk-SK" dirty="0" smtClean="0">
              <a:solidFill>
                <a:srgbClr val="0070C0"/>
              </a:solidFill>
            </a:endParaRP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slová s emocionálnou hodnotiacou zložkou sú protikladom neutrálnych slov </a:t>
            </a:r>
          </a:p>
          <a:p>
            <a:pPr lvl="2"/>
            <a:r>
              <a:rPr lang="sk-SK" i="1" dirty="0" smtClean="0">
                <a:solidFill>
                  <a:srgbClr val="0070C0"/>
                </a:solidFill>
              </a:rPr>
              <a:t>babrať sa s niečím </a:t>
            </a:r>
            <a:r>
              <a:rPr lang="sk-SK" dirty="0" smtClean="0">
                <a:solidFill>
                  <a:srgbClr val="0070C0"/>
                </a:solidFill>
              </a:rPr>
              <a:t>– </a:t>
            </a:r>
            <a:r>
              <a:rPr lang="sk-SK" i="1" dirty="0" smtClean="0">
                <a:solidFill>
                  <a:srgbClr val="0070C0"/>
                </a:solidFill>
              </a:rPr>
              <a:t>dlho sa niečomu venovať</a:t>
            </a:r>
            <a:endParaRPr lang="sk-SK" dirty="0" smtClean="0">
              <a:solidFill>
                <a:srgbClr val="0070C0"/>
              </a:solidFill>
            </a:endParaRP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slová s afektívnou emocionálnou hodnotiacou zložkou </a:t>
            </a:r>
          </a:p>
          <a:p>
            <a:pPr lvl="2"/>
            <a:r>
              <a:rPr lang="sk-SK" i="1" dirty="0" smtClean="0">
                <a:solidFill>
                  <a:srgbClr val="0070C0"/>
                </a:solidFill>
              </a:rPr>
              <a:t>nadávky</a:t>
            </a:r>
            <a:r>
              <a:rPr lang="sk-SK" dirty="0" smtClean="0">
                <a:solidFill>
                  <a:srgbClr val="0070C0"/>
                </a:solidFill>
              </a:rPr>
              <a:t> a </a:t>
            </a:r>
            <a:r>
              <a:rPr lang="sk-SK" i="1" dirty="0" smtClean="0">
                <a:solidFill>
                  <a:srgbClr val="0070C0"/>
                </a:solidFill>
              </a:rPr>
              <a:t>vulgarizmy</a:t>
            </a:r>
            <a:endParaRPr lang="sk-SK" dirty="0" smtClean="0">
              <a:solidFill>
                <a:srgbClr val="0070C0"/>
              </a:solidFill>
            </a:endParaRP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frazémy</a:t>
            </a:r>
          </a:p>
          <a:p>
            <a:pPr lvl="2"/>
            <a:r>
              <a:rPr lang="sk-SK" i="1" dirty="0" smtClean="0">
                <a:solidFill>
                  <a:srgbClr val="0070C0"/>
                </a:solidFill>
              </a:rPr>
              <a:t>padla kosa na kameň</a:t>
            </a:r>
          </a:p>
          <a:p>
            <a:pPr lvl="1"/>
            <a:endParaRPr lang="sk-SK" i="1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FFC000"/>
                </a:solidFill>
              </a:rPr>
              <a:t>b</a:t>
            </a:r>
            <a:r>
              <a:rPr lang="sk-SK" dirty="0">
                <a:solidFill>
                  <a:srgbClr val="FFC000"/>
                </a:solidFill>
              </a:rPr>
              <a:t>) </a:t>
            </a:r>
            <a:r>
              <a:rPr lang="sk-SK" b="1" dirty="0">
                <a:solidFill>
                  <a:srgbClr val="FFC000"/>
                </a:solidFill>
              </a:rPr>
              <a:t>potenciálne</a:t>
            </a:r>
            <a:r>
              <a:rPr lang="sk-SK" dirty="0">
                <a:solidFill>
                  <a:srgbClr val="FFC000"/>
                </a:solidFill>
              </a:rPr>
              <a:t>: pri použití lexikálnej jednotky v kontexte </a:t>
            </a:r>
            <a:r>
              <a:rPr lang="sk-SK" i="1" dirty="0">
                <a:solidFill>
                  <a:srgbClr val="FFC000"/>
                </a:solidFill>
              </a:rPr>
              <a:t>sa môže aktualizovať</a:t>
            </a:r>
            <a:r>
              <a:rPr lang="sk-SK" dirty="0">
                <a:solidFill>
                  <a:srgbClr val="FFC000"/>
                </a:solidFill>
              </a:rPr>
              <a:t> (</a:t>
            </a:r>
            <a:r>
              <a:rPr lang="sk-SK" i="1" dirty="0">
                <a:solidFill>
                  <a:srgbClr val="FFC000"/>
                </a:solidFill>
              </a:rPr>
              <a:t>parazit</a:t>
            </a:r>
            <a:r>
              <a:rPr lang="sk-SK" dirty="0">
                <a:solidFill>
                  <a:srgbClr val="FFC000"/>
                </a:solidFill>
              </a:rPr>
              <a:t>)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8623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Napokon: k vzťahu emocionalita a expresívnosť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Prvé chápanie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expresívnosť sa stotožňuje s emocionalitou</a:t>
            </a:r>
          </a:p>
          <a:p>
            <a:r>
              <a:rPr lang="sk-SK" dirty="0" smtClean="0"/>
              <a:t>expresívnosť </a:t>
            </a:r>
            <a:r>
              <a:rPr lang="sk-SK" dirty="0" smtClean="0">
                <a:solidFill>
                  <a:srgbClr val="00B050"/>
                </a:solidFill>
              </a:rPr>
              <a:t>=</a:t>
            </a:r>
            <a:r>
              <a:rPr lang="sk-SK" dirty="0" smtClean="0"/>
              <a:t> emocionalita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Druhé chápanie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expresívnosť </a:t>
            </a:r>
            <a:r>
              <a:rPr lang="sk-SK" dirty="0" smtClean="0">
                <a:solidFill>
                  <a:srgbClr val="FF0000"/>
                </a:solidFill>
              </a:rPr>
              <a:t>≠</a:t>
            </a:r>
            <a:r>
              <a:rPr lang="sk-SK" dirty="0" smtClean="0"/>
              <a:t> emocionalita</a:t>
            </a:r>
          </a:p>
          <a:p>
            <a:r>
              <a:rPr lang="sk-SK" dirty="0" smtClean="0"/>
              <a:t>expresívnosť sa hodnotí z pragmatického hľadiska, teda z hľadiska pôsobenia na príjemcu</a:t>
            </a:r>
          </a:p>
          <a:p>
            <a:r>
              <a:rPr lang="sk-SK" dirty="0" smtClean="0"/>
              <a:t>expresívnosť je taký aspekt lexikálnej jednotky alebo jej použitia, ktorý príjemca vníma ako </a:t>
            </a:r>
            <a:r>
              <a:rPr lang="sk-SK" b="1" dirty="0" smtClean="0"/>
              <a:t>nápadný</a:t>
            </a:r>
          </a:p>
          <a:p>
            <a:pPr lvl="1"/>
            <a:r>
              <a:rPr lang="sk-SK" b="1" dirty="0" smtClean="0"/>
              <a:t>expresívne znamená nápadné</a:t>
            </a:r>
          </a:p>
          <a:p>
            <a:pPr lvl="1"/>
            <a:r>
              <a:rPr lang="sk-SK" b="1" dirty="0" smtClean="0"/>
              <a:t>nápadnosť</a:t>
            </a:r>
            <a:r>
              <a:rPr lang="sk-SK" dirty="0" smtClean="0"/>
              <a:t> vzniká vtedy, keď je lexikálna jednotka použitá v rozpore s očakávaním alebo väčšinovým úzom 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3636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príklad</a:t>
            </a:r>
            <a:endParaRPr lang="sk-SK" sz="3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slovo </a:t>
            </a:r>
            <a:r>
              <a:rPr lang="sk-SK" i="1" dirty="0" smtClean="0"/>
              <a:t>izolácia</a:t>
            </a:r>
            <a:r>
              <a:rPr lang="sk-SK" dirty="0" smtClean="0"/>
              <a:t> v čase karantény automaticky vyvoláva očakávanie, že sa aktualizuje sémantika </a:t>
            </a:r>
            <a:r>
              <a:rPr lang="sk-SK" i="1" dirty="0" smtClean="0"/>
              <a:t>osamotenie</a:t>
            </a:r>
            <a:r>
              <a:rPr lang="sk-SK" dirty="0" smtClean="0"/>
              <a:t>, </a:t>
            </a:r>
            <a:r>
              <a:rPr lang="sk-SK" i="1" dirty="0" smtClean="0"/>
              <a:t>odlúčenie sa od iných</a:t>
            </a:r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avšak vo vtipe sa aktualizuje sémantika v rozpore s očakávaním, tento rozpor je zdrojom humoru</a:t>
            </a:r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570" y="2672421"/>
            <a:ext cx="3125284" cy="25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3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Expresívnosť sa označuje v slovníkoch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8887691" cy="4884679"/>
          </a:xfrm>
        </p:spPr>
        <p:txBody>
          <a:bodyPr>
            <a:normAutofit/>
          </a:bodyPr>
          <a:lstStyle/>
          <a:p>
            <a:r>
              <a:rPr lang="sk-SK" b="1" dirty="0" smtClean="0"/>
              <a:t>skratka</a:t>
            </a:r>
            <a:r>
              <a:rPr lang="sk-SK" dirty="0" smtClean="0"/>
              <a:t> </a:t>
            </a:r>
          </a:p>
          <a:p>
            <a:r>
              <a:rPr lang="sk-SK" dirty="0" smtClean="0"/>
              <a:t>expresívne (</a:t>
            </a:r>
            <a:r>
              <a:rPr lang="sk-SK" dirty="0" err="1" smtClean="0"/>
              <a:t>expr</a:t>
            </a:r>
            <a:r>
              <a:rPr lang="sk-SK" dirty="0" smtClean="0"/>
              <a:t>.)</a:t>
            </a:r>
          </a:p>
          <a:p>
            <a:r>
              <a:rPr lang="sk-SK" dirty="0" smtClean="0"/>
              <a:t>pejoratívne (</a:t>
            </a:r>
            <a:r>
              <a:rPr lang="sk-SK" dirty="0" err="1" smtClean="0"/>
              <a:t>pejor</a:t>
            </a:r>
            <a:r>
              <a:rPr lang="sk-SK" dirty="0" smtClean="0"/>
              <a:t>.)</a:t>
            </a:r>
          </a:p>
          <a:p>
            <a:r>
              <a:rPr lang="sk-SK" dirty="0" smtClean="0"/>
              <a:t>hypokoristické (</a:t>
            </a:r>
            <a:r>
              <a:rPr lang="sk-SK" dirty="0" err="1" smtClean="0"/>
              <a:t>hypok</a:t>
            </a:r>
            <a:r>
              <a:rPr lang="sk-SK" dirty="0" smtClean="0"/>
              <a:t>.)</a:t>
            </a:r>
          </a:p>
          <a:p>
            <a:r>
              <a:rPr lang="sk-SK" dirty="0" smtClean="0"/>
              <a:t>žartovné (žart.)</a:t>
            </a:r>
          </a:p>
          <a:p>
            <a:r>
              <a:rPr lang="sk-SK" dirty="0" smtClean="0"/>
              <a:t>zjemnené (</a:t>
            </a:r>
            <a:r>
              <a:rPr lang="sk-SK" dirty="0" err="1" smtClean="0"/>
              <a:t>zjemn</a:t>
            </a:r>
            <a:r>
              <a:rPr lang="sk-SK" dirty="0" smtClean="0"/>
              <a:t>.)</a:t>
            </a:r>
          </a:p>
          <a:p>
            <a:r>
              <a:rPr lang="sk-SK" dirty="0" smtClean="0"/>
              <a:t>ironické (</a:t>
            </a:r>
            <a:r>
              <a:rPr lang="sk-SK" dirty="0" err="1" smtClean="0"/>
              <a:t>iron</a:t>
            </a:r>
            <a:r>
              <a:rPr lang="sk-SK" dirty="0" smtClean="0"/>
              <a:t>.)</a:t>
            </a:r>
          </a:p>
          <a:p>
            <a:r>
              <a:rPr lang="sk-SK" dirty="0" smtClean="0"/>
              <a:t>hrubé (</a:t>
            </a:r>
            <a:r>
              <a:rPr lang="sk-SK" dirty="0" err="1" smtClean="0"/>
              <a:t>hrub</a:t>
            </a:r>
            <a:r>
              <a:rPr lang="sk-SK" dirty="0" smtClean="0"/>
              <a:t>.)</a:t>
            </a:r>
          </a:p>
          <a:p>
            <a:r>
              <a:rPr lang="sk-SK" dirty="0" smtClean="0"/>
              <a:t>vulgárne (</a:t>
            </a:r>
            <a:r>
              <a:rPr lang="sk-SK" dirty="0" err="1" smtClean="0"/>
              <a:t>vulg</a:t>
            </a:r>
            <a:r>
              <a:rPr lang="sk-SK" dirty="0" smtClean="0"/>
              <a:t>.)</a:t>
            </a:r>
          </a:p>
          <a:p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067" y="2031559"/>
            <a:ext cx="5181600" cy="522176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19" y="2637689"/>
            <a:ext cx="5067300" cy="58102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19" y="3258806"/>
            <a:ext cx="5467350" cy="9144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19" y="4179080"/>
            <a:ext cx="5305425" cy="58102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19" y="4749689"/>
            <a:ext cx="4676775" cy="25717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5030676"/>
            <a:ext cx="7829550" cy="600075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19" y="5676380"/>
            <a:ext cx="52578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3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1133</Words>
  <Application>Microsoft Office PowerPoint</Application>
  <PresentationFormat>Širokouhlá</PresentationFormat>
  <Paragraphs>182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Motív balíka Office</vt:lpstr>
      <vt:lpstr>Emocionalita a expresívnosť</vt:lpstr>
      <vt:lpstr>Úvod</vt:lpstr>
      <vt:lpstr>Prezentácia programu PowerPoint</vt:lpstr>
      <vt:lpstr>Čo z toho vyplýva?</vt:lpstr>
      <vt:lpstr>Pomenovanie otrok</vt:lpstr>
      <vt:lpstr>Racionálna a emocionálna zložka hodnotenia</vt:lpstr>
      <vt:lpstr>Jazykové prostriedky  na vyjadrenie  emocionálnej hodnotiacej zložky významu</vt:lpstr>
      <vt:lpstr>A: lexikálne jednotky so stabilnou emocionalitou</vt:lpstr>
      <vt:lpstr>A: lexikálne jednotky so stabilnou emocionalitou</vt:lpstr>
      <vt:lpstr>A: lexikálne jednotky so stabilnou emocionalitou</vt:lpstr>
      <vt:lpstr>A: lexikálne jednotky so stabilnou emocionalitou</vt:lpstr>
      <vt:lpstr>Domáca úloha</vt:lpstr>
      <vt:lpstr>B: lexikálne jednotky s potenciálnou emocionalitou</vt:lpstr>
      <vt:lpstr>Slovo parazit</vt:lpstr>
      <vt:lpstr>Film Parazit</vt:lpstr>
      <vt:lpstr>Ako sa rozdiel vo význame slova parazit prejaví v skloňovaní?</vt:lpstr>
      <vt:lpstr>Zhrňme si uvedené</vt:lpstr>
      <vt:lpstr>Napokon: k vzťahu emocionalita a expresívnosť</vt:lpstr>
      <vt:lpstr>príklad</vt:lpstr>
      <vt:lpstr>Expresívnosť sa označuje v slovníkoch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Emocionalita a expresívnosť</dc:title>
  <dc:creator>User</dc:creator>
  <cp:lastModifiedBy>Kesselová Jana</cp:lastModifiedBy>
  <cp:revision>46</cp:revision>
  <dcterms:created xsi:type="dcterms:W3CDTF">2020-03-23T12:37:39Z</dcterms:created>
  <dcterms:modified xsi:type="dcterms:W3CDTF">2025-05-05T15:59:23Z</dcterms:modified>
</cp:coreProperties>
</file>