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77" r:id="rId19"/>
    <p:sldId id="276" r:id="rId20"/>
    <p:sldId id="279" r:id="rId2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6952-644F-4485-8939-4E952F882F9D}" type="datetimeFigureOut">
              <a:rPr lang="sk-SK" smtClean="0"/>
              <a:t>18. 4. 2023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C2D4F-5B8D-40B5-9D1C-2A179B33E0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27599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6952-644F-4485-8939-4E952F882F9D}" type="datetimeFigureOut">
              <a:rPr lang="sk-SK" smtClean="0"/>
              <a:t>18. 4. 2023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C2D4F-5B8D-40B5-9D1C-2A179B33E0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767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6952-644F-4485-8939-4E952F882F9D}" type="datetimeFigureOut">
              <a:rPr lang="sk-SK" smtClean="0"/>
              <a:t>18. 4. 2023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C2D4F-5B8D-40B5-9D1C-2A179B33E0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3134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6952-644F-4485-8939-4E952F882F9D}" type="datetimeFigureOut">
              <a:rPr lang="sk-SK" smtClean="0"/>
              <a:t>18. 4. 2023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C2D4F-5B8D-40B5-9D1C-2A179B33E0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0064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6952-644F-4485-8939-4E952F882F9D}" type="datetimeFigureOut">
              <a:rPr lang="sk-SK" smtClean="0"/>
              <a:t>18. 4. 2023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C2D4F-5B8D-40B5-9D1C-2A179B33E0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1583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6952-644F-4485-8939-4E952F882F9D}" type="datetimeFigureOut">
              <a:rPr lang="sk-SK" smtClean="0"/>
              <a:t>18. 4. 2023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C2D4F-5B8D-40B5-9D1C-2A179B33E0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8558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6952-644F-4485-8939-4E952F882F9D}" type="datetimeFigureOut">
              <a:rPr lang="sk-SK" smtClean="0"/>
              <a:t>18. 4. 2023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C2D4F-5B8D-40B5-9D1C-2A179B33E0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6864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6952-644F-4485-8939-4E952F882F9D}" type="datetimeFigureOut">
              <a:rPr lang="sk-SK" smtClean="0"/>
              <a:t>18. 4. 2023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C2D4F-5B8D-40B5-9D1C-2A179B33E0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04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6952-644F-4485-8939-4E952F882F9D}" type="datetimeFigureOut">
              <a:rPr lang="sk-SK" smtClean="0"/>
              <a:t>18. 4. 2023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C2D4F-5B8D-40B5-9D1C-2A179B33E0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1223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6952-644F-4485-8939-4E952F882F9D}" type="datetimeFigureOut">
              <a:rPr lang="sk-SK" smtClean="0"/>
              <a:t>18. 4. 2023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C2D4F-5B8D-40B5-9D1C-2A179B33E0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4446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6952-644F-4485-8939-4E952F882F9D}" type="datetimeFigureOut">
              <a:rPr lang="sk-SK" smtClean="0"/>
              <a:t>18. 4. 2023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C2D4F-5B8D-40B5-9D1C-2A179B33E0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5262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26952-644F-4485-8939-4E952F882F9D}" type="datetimeFigureOut">
              <a:rPr lang="sk-SK" smtClean="0"/>
              <a:t>18. 4. 2023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C2D4F-5B8D-40B5-9D1C-2A179B33E0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9150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Vzťah medzi formou a významom </a:t>
            </a:r>
            <a:br>
              <a:rPr lang="sk-SK" sz="4000" dirty="0"/>
            </a:br>
            <a:r>
              <a:rPr lang="sk-SK" sz="4000" dirty="0"/>
              <a:t>lexikálnej </a:t>
            </a:r>
            <a:r>
              <a:rPr lang="sk-SK" sz="4000" dirty="0" smtClean="0"/>
              <a:t>jednotky</a:t>
            </a:r>
            <a:endParaRPr lang="sk-SK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b="1" dirty="0" smtClean="0"/>
              <a:t>Polysémia a </a:t>
            </a:r>
            <a:r>
              <a:rPr lang="sk-SK" b="1" dirty="0" smtClean="0"/>
              <a:t>homonymia</a:t>
            </a:r>
            <a:endParaRPr lang="sk-SK" b="1" dirty="0" smtClean="0"/>
          </a:p>
        </p:txBody>
      </p:sp>
    </p:spTree>
    <p:extLst>
      <p:ext uri="{BB962C8B-B14F-4D97-AF65-F5344CB8AC3E}">
        <p14:creationId xmlns:p14="http://schemas.microsoft.com/office/powerpoint/2010/main" val="387226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úvod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v minulej téme </a:t>
            </a:r>
            <a:r>
              <a:rPr lang="sk-SK" b="1" dirty="0" smtClean="0"/>
              <a:t>synonymia</a:t>
            </a:r>
            <a:r>
              <a:rPr lang="sk-SK" dirty="0" smtClean="0"/>
              <a:t> sme pozorovali taký vzťah medzi lexikálnymi jednotkami, keď sa viacerými formami vyjadruje ten istý alebo veľmi blízky/podobný význam</a:t>
            </a:r>
          </a:p>
          <a:p>
            <a:r>
              <a:rPr lang="sk-SK" dirty="0" smtClean="0"/>
              <a:t>schematicky sa dá znázorniť takto: F = forma slova, V = význam slova</a:t>
            </a:r>
          </a:p>
          <a:p>
            <a:pPr marL="0" indent="0">
              <a:buNone/>
            </a:pPr>
            <a:r>
              <a:rPr lang="sk-SK" dirty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1 hovoriť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2 vravieť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3 rozprávať</a:t>
            </a:r>
            <a:r>
              <a:rPr lang="sk-SK" dirty="0" smtClean="0"/>
              <a:t> 		</a:t>
            </a:r>
            <a:r>
              <a:rPr lang="sk-SK" dirty="0" smtClean="0">
                <a:solidFill>
                  <a:srgbClr val="00B050"/>
                </a:solidFill>
              </a:rPr>
              <a:t>V</a:t>
            </a:r>
            <a:r>
              <a:rPr lang="sk-SK" dirty="0" smtClean="0"/>
              <a:t> 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4 tvrdiť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baseline="30000" dirty="0" smtClean="0">
                <a:solidFill>
                  <a:srgbClr val="FFC000"/>
                </a:solidFill>
              </a:rPr>
              <a:t>5 oznámiť</a:t>
            </a:r>
          </a:p>
          <a:p>
            <a:endParaRPr lang="sk-SK" dirty="0" smtClean="0"/>
          </a:p>
          <a:p>
            <a:endParaRPr lang="sk-SK" dirty="0"/>
          </a:p>
        </p:txBody>
      </p:sp>
      <p:cxnSp>
        <p:nvCxnSpPr>
          <p:cNvPr id="5" name="Rovná spojovacia šípka 4"/>
          <p:cNvCxnSpPr/>
          <p:nvPr/>
        </p:nvCxnSpPr>
        <p:spPr>
          <a:xfrm>
            <a:off x="1895302" y="3768732"/>
            <a:ext cx="1709651" cy="10287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ovná spojovacia šípka 5"/>
          <p:cNvCxnSpPr/>
          <p:nvPr/>
        </p:nvCxnSpPr>
        <p:spPr>
          <a:xfrm flipV="1">
            <a:off x="2128058" y="4840778"/>
            <a:ext cx="1415935" cy="1019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ovacia šípka 7"/>
          <p:cNvCxnSpPr/>
          <p:nvPr/>
        </p:nvCxnSpPr>
        <p:spPr>
          <a:xfrm flipV="1">
            <a:off x="1895302" y="4840778"/>
            <a:ext cx="1648691" cy="4128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ovacia šípka 9"/>
          <p:cNvCxnSpPr/>
          <p:nvPr/>
        </p:nvCxnSpPr>
        <p:spPr>
          <a:xfrm>
            <a:off x="2028305" y="4233949"/>
            <a:ext cx="1612670" cy="6068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ovacia šípka 11"/>
          <p:cNvCxnSpPr/>
          <p:nvPr/>
        </p:nvCxnSpPr>
        <p:spPr>
          <a:xfrm>
            <a:off x="2355273" y="4789890"/>
            <a:ext cx="1241368" cy="17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BlokTextu 13"/>
          <p:cNvSpPr txBox="1"/>
          <p:nvPr/>
        </p:nvSpPr>
        <p:spPr>
          <a:xfrm>
            <a:off x="3391593" y="5065415"/>
            <a:ext cx="3338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B050"/>
                </a:solidFill>
              </a:rPr>
              <a:t>sprostredkovať informáciu</a:t>
            </a:r>
          </a:p>
          <a:p>
            <a:endParaRPr lang="sk-SK" dirty="0"/>
          </a:p>
        </p:txBody>
      </p:sp>
      <p:sp>
        <p:nvSpPr>
          <p:cNvPr id="15" name="BlokTextu 14"/>
          <p:cNvSpPr txBox="1"/>
          <p:nvPr/>
        </p:nvSpPr>
        <p:spPr>
          <a:xfrm>
            <a:off x="3172691" y="6176963"/>
            <a:ext cx="7115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Vzniká otázka: </a:t>
            </a:r>
            <a:r>
              <a:rPr lang="sk-SK" b="1" dirty="0" smtClean="0"/>
              <a:t>Môže byť vzťah medzi formou a významom aj obrátený?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137177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Odpoveď znie áno, môže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05825"/>
            <a:ext cx="5181600" cy="4351338"/>
          </a:xfrm>
        </p:spPr>
        <p:txBody>
          <a:bodyPr>
            <a:normAutofit/>
          </a:bodyPr>
          <a:lstStyle/>
          <a:p>
            <a:endParaRPr lang="sk-SK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		</a:t>
            </a:r>
            <a:r>
              <a:rPr lang="sk-SK" dirty="0" smtClean="0">
                <a:solidFill>
                  <a:srgbClr val="00B050"/>
                </a:solidFill>
              </a:rPr>
              <a:t>1.V</a:t>
            </a:r>
            <a:endParaRPr lang="sk-SK" baseline="300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00B050"/>
                </a:solidFill>
              </a:rPr>
              <a:t>		2.V</a:t>
            </a:r>
            <a:endParaRPr lang="sk-SK" baseline="30000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dirty="0" smtClean="0">
                <a:solidFill>
                  <a:srgbClr val="00B050"/>
                </a:solidFill>
              </a:rPr>
              <a:t>		3.V</a:t>
            </a:r>
            <a:endParaRPr lang="sk-SK" baseline="30000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00B050"/>
                </a:solidFill>
              </a:rPr>
              <a:t>		4.V</a:t>
            </a:r>
            <a:endParaRPr lang="sk-SK" baseline="30000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00B050"/>
                </a:solidFill>
              </a:rPr>
              <a:t>		5.V</a:t>
            </a:r>
            <a:endParaRPr lang="sk-SK" baseline="30000" dirty="0" smtClean="0">
              <a:solidFill>
                <a:srgbClr val="00B050"/>
              </a:solidFill>
            </a:endParaRPr>
          </a:p>
          <a:p>
            <a:endParaRPr lang="sk-SK" dirty="0">
              <a:solidFill>
                <a:srgbClr val="FFC000"/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4214553" y="1805825"/>
            <a:ext cx="778071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sk-SK" dirty="0" smtClean="0">
              <a:solidFill>
                <a:srgbClr val="FFC000"/>
              </a:solidFill>
            </a:endParaRPr>
          </a:p>
          <a:p>
            <a:pPr marL="0" lvl="1" indent="0">
              <a:spcBef>
                <a:spcPts val="1000"/>
              </a:spcBef>
              <a:buNone/>
            </a:pPr>
            <a:r>
              <a:rPr lang="sk-SK" altLang="sk-SK" sz="2000" dirty="0" smtClean="0"/>
              <a:t>		 </a:t>
            </a:r>
            <a:r>
              <a:rPr lang="sk-SK" altLang="sk-SK" dirty="0" smtClean="0">
                <a:solidFill>
                  <a:srgbClr val="00B050"/>
                </a:solidFill>
              </a:rPr>
              <a:t>1.</a:t>
            </a:r>
            <a:r>
              <a:rPr lang="sk-SK" dirty="0" smtClean="0">
                <a:solidFill>
                  <a:srgbClr val="00B050"/>
                </a:solidFill>
              </a:rPr>
              <a:t>V</a:t>
            </a:r>
            <a:r>
              <a:rPr lang="sk-SK" baseline="30000" dirty="0" smtClean="0">
                <a:solidFill>
                  <a:srgbClr val="00B050"/>
                </a:solidFill>
              </a:rPr>
              <a:t> </a:t>
            </a:r>
            <a:r>
              <a:rPr lang="sk-SK" altLang="sk-SK" dirty="0" smtClean="0">
                <a:solidFill>
                  <a:srgbClr val="00B050"/>
                </a:solidFill>
              </a:rPr>
              <a:t>tenká plochá časť rastliny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sk-SK" dirty="0" smtClean="0">
                <a:solidFill>
                  <a:srgbClr val="FFC000"/>
                </a:solidFill>
              </a:rPr>
              <a:t>list</a:t>
            </a:r>
            <a:r>
              <a:rPr lang="sk-SK" dirty="0" smtClean="0">
                <a:solidFill>
                  <a:srgbClr val="00B050"/>
                </a:solidFill>
              </a:rPr>
              <a:t> 	 	 2.V tenký papier, </a:t>
            </a:r>
            <a:r>
              <a:rPr lang="sk-SK" i="1" dirty="0" smtClean="0">
                <a:solidFill>
                  <a:srgbClr val="00B050"/>
                </a:solidFill>
              </a:rPr>
              <a:t>list papiera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sk-SK" altLang="sk-SK" dirty="0" smtClean="0">
                <a:solidFill>
                  <a:srgbClr val="00B050"/>
                </a:solidFill>
              </a:rPr>
              <a:t>	  	 3.</a:t>
            </a:r>
            <a:r>
              <a:rPr lang="sk-SK" dirty="0" smtClean="0">
                <a:solidFill>
                  <a:srgbClr val="00B050"/>
                </a:solidFill>
              </a:rPr>
              <a:t>V </a:t>
            </a:r>
            <a:r>
              <a:rPr lang="sk-SK" altLang="sk-SK" dirty="0" smtClean="0">
                <a:solidFill>
                  <a:srgbClr val="00B050"/>
                </a:solidFill>
              </a:rPr>
              <a:t>tenká plochá časť nástroja, </a:t>
            </a:r>
            <a:r>
              <a:rPr lang="sk-SK" altLang="sk-SK" i="1" dirty="0" smtClean="0">
                <a:solidFill>
                  <a:srgbClr val="00B050"/>
                </a:solidFill>
              </a:rPr>
              <a:t>list</a:t>
            </a:r>
            <a:r>
              <a:rPr lang="sk-SK" altLang="sk-SK" dirty="0" smtClean="0">
                <a:solidFill>
                  <a:srgbClr val="00B050"/>
                </a:solidFill>
              </a:rPr>
              <a:t> </a:t>
            </a:r>
            <a:r>
              <a:rPr lang="sk-SK" altLang="sk-SK" i="1" dirty="0" smtClean="0">
                <a:solidFill>
                  <a:srgbClr val="00B050"/>
                </a:solidFill>
              </a:rPr>
              <a:t>píly</a:t>
            </a:r>
            <a:r>
              <a:rPr lang="sk-SK" altLang="sk-SK" dirty="0" smtClean="0">
                <a:solidFill>
                  <a:srgbClr val="00B050"/>
                </a:solidFill>
              </a:rPr>
              <a:t>   </a:t>
            </a:r>
            <a:endParaRPr lang="sk-SK" altLang="sk-SK" sz="2000" dirty="0" smtClean="0"/>
          </a:p>
          <a:p>
            <a:pPr marL="457200" lvl="1" indent="-457200">
              <a:spcBef>
                <a:spcPts val="1000"/>
              </a:spcBef>
              <a:buAutoNum type="arabicPeriod"/>
            </a:pPr>
            <a:endParaRPr lang="sk-SK" altLang="sk-SK" sz="2000" dirty="0" smtClean="0"/>
          </a:p>
          <a:p>
            <a:pPr marL="0" indent="0">
              <a:buNone/>
            </a:pPr>
            <a:endParaRPr lang="sk-SK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sk-SK" dirty="0" smtClean="0">
              <a:solidFill>
                <a:srgbClr val="FFC000"/>
              </a:solidFill>
            </a:endParaRPr>
          </a:p>
          <a:p>
            <a:pPr lvl="1"/>
            <a:endParaRPr lang="sk-SK" altLang="sk-SK" sz="2000" dirty="0" smtClean="0"/>
          </a:p>
          <a:p>
            <a:pPr lvl="1"/>
            <a:endParaRPr lang="sk-SK" altLang="sk-SK" sz="2000" dirty="0" smtClean="0"/>
          </a:p>
          <a:p>
            <a:pPr lvl="1"/>
            <a:endParaRPr lang="sk-SK" altLang="sk-SK" sz="2000" dirty="0" smtClean="0"/>
          </a:p>
          <a:p>
            <a:endParaRPr lang="sk-SK" altLang="sk-SK" sz="2600" b="1" dirty="0" smtClean="0"/>
          </a:p>
          <a:p>
            <a:endParaRPr lang="sk-SK" altLang="sk-SK" sz="2600" dirty="0" smtClean="0"/>
          </a:p>
          <a:p>
            <a:endParaRPr lang="sk-SK" dirty="0">
              <a:solidFill>
                <a:srgbClr val="FFC000"/>
              </a:solidFill>
            </a:endParaRPr>
          </a:p>
        </p:txBody>
      </p:sp>
      <p:cxnSp>
        <p:nvCxnSpPr>
          <p:cNvPr id="6" name="Rovná spojovacia šípka 5"/>
          <p:cNvCxnSpPr/>
          <p:nvPr/>
        </p:nvCxnSpPr>
        <p:spPr>
          <a:xfrm flipV="1">
            <a:off x="1188720" y="2597729"/>
            <a:ext cx="1449185" cy="921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ovacia šípka 7"/>
          <p:cNvCxnSpPr/>
          <p:nvPr/>
        </p:nvCxnSpPr>
        <p:spPr>
          <a:xfrm flipV="1">
            <a:off x="1155469" y="3063241"/>
            <a:ext cx="1421476" cy="476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ovacia šípka 10"/>
          <p:cNvCxnSpPr/>
          <p:nvPr/>
        </p:nvCxnSpPr>
        <p:spPr>
          <a:xfrm>
            <a:off x="1213658" y="3577245"/>
            <a:ext cx="1424247" cy="487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ovacia šípka 11"/>
          <p:cNvCxnSpPr/>
          <p:nvPr/>
        </p:nvCxnSpPr>
        <p:spPr>
          <a:xfrm flipV="1">
            <a:off x="1230284" y="3539981"/>
            <a:ext cx="1407621" cy="37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ovná spojovacia šípka 15"/>
          <p:cNvCxnSpPr/>
          <p:nvPr/>
        </p:nvCxnSpPr>
        <p:spPr>
          <a:xfrm>
            <a:off x="1169324" y="3577245"/>
            <a:ext cx="1407621" cy="953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 flipV="1">
            <a:off x="4862946" y="3063843"/>
            <a:ext cx="1321723" cy="380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4848603" y="3474242"/>
            <a:ext cx="1316421" cy="484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ovná spojovacia šípka 24"/>
          <p:cNvCxnSpPr/>
          <p:nvPr/>
        </p:nvCxnSpPr>
        <p:spPr>
          <a:xfrm flipV="1">
            <a:off x="4935678" y="3474242"/>
            <a:ext cx="1268617" cy="22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9" descr="list strom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7528" y="2197302"/>
            <a:ext cx="1095422" cy="81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 descr="list papi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7528" y="3042633"/>
            <a:ext cx="1095422" cy="72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list píl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7448" y="4192645"/>
            <a:ext cx="675582" cy="67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41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Polysémia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všimnime si, že medzi významami slova </a:t>
            </a:r>
            <a:r>
              <a:rPr lang="sk-SK" i="1" dirty="0" smtClean="0"/>
              <a:t>list</a:t>
            </a:r>
            <a:r>
              <a:rPr lang="sk-SK" dirty="0" smtClean="0"/>
              <a:t> je spoločný významový komponent – „plochý, tenký“</a:t>
            </a:r>
          </a:p>
          <a:p>
            <a:r>
              <a:rPr lang="sk-SK" dirty="0" smtClean="0"/>
              <a:t>tento významový komponent sa objavuje v každom význame</a:t>
            </a:r>
          </a:p>
          <a:p>
            <a:pPr lvl="1"/>
            <a:r>
              <a:rPr lang="sk-SK" dirty="0" smtClean="0"/>
              <a:t>ale nie je obsiahnutý v sémantike slova, napr. </a:t>
            </a:r>
            <a:r>
              <a:rPr lang="sk-SK" i="1" dirty="0" smtClean="0"/>
              <a:t>balón</a:t>
            </a:r>
          </a:p>
          <a:p>
            <a:pPr lvl="1"/>
            <a:endParaRPr lang="sk-SK" i="1" dirty="0" smtClean="0"/>
          </a:p>
          <a:p>
            <a:pPr lvl="1"/>
            <a:endParaRPr lang="sk-SK" i="1" dirty="0"/>
          </a:p>
          <a:p>
            <a:pPr lvl="1"/>
            <a:endParaRPr lang="sk-SK" i="1" dirty="0" smtClean="0"/>
          </a:p>
          <a:p>
            <a:pPr lvl="1"/>
            <a:r>
              <a:rPr lang="sk-SK" dirty="0" smtClean="0">
                <a:solidFill>
                  <a:srgbClr val="00B050"/>
                </a:solidFill>
              </a:rPr>
              <a:t>Taký vzťah medzi formou a významom, keď jedna forma je nositeľom viacerých významov, pričom medzi významami je </a:t>
            </a:r>
            <a:r>
              <a:rPr lang="sk-SK" b="1" dirty="0" smtClean="0">
                <a:solidFill>
                  <a:srgbClr val="00B050"/>
                </a:solidFill>
              </a:rPr>
              <a:t>spoločný významový komponent</a:t>
            </a:r>
            <a:r>
              <a:rPr lang="sk-SK" dirty="0" smtClean="0">
                <a:solidFill>
                  <a:srgbClr val="00B050"/>
                </a:solidFill>
              </a:rPr>
              <a:t>, sa označuje </a:t>
            </a:r>
            <a:r>
              <a:rPr lang="sk-SK" b="1" dirty="0" smtClean="0">
                <a:solidFill>
                  <a:srgbClr val="00B050"/>
                </a:solidFill>
              </a:rPr>
              <a:t>polysémia</a:t>
            </a:r>
            <a:r>
              <a:rPr lang="sk-SK" dirty="0" smtClean="0">
                <a:solidFill>
                  <a:srgbClr val="00B050"/>
                </a:solidFill>
              </a:rPr>
              <a:t> (</a:t>
            </a:r>
            <a:r>
              <a:rPr lang="sk-SK" b="1" dirty="0" smtClean="0">
                <a:solidFill>
                  <a:srgbClr val="00B050"/>
                </a:solidFill>
              </a:rPr>
              <a:t>viacvýznamovosť</a:t>
            </a:r>
            <a:r>
              <a:rPr lang="sk-SK" dirty="0" smtClean="0">
                <a:solidFill>
                  <a:srgbClr val="00B050"/>
                </a:solidFill>
              </a:rPr>
              <a:t>).</a:t>
            </a:r>
            <a:endParaRPr lang="sk-SK" dirty="0">
              <a:solidFill>
                <a:srgbClr val="00B050"/>
              </a:solidFill>
            </a:endParaRPr>
          </a:p>
        </p:txBody>
      </p:sp>
      <p:pic>
        <p:nvPicPr>
          <p:cNvPr id="4" name="Picture 9" descr="list strom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159" y="2724287"/>
            <a:ext cx="624391" cy="46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 descr="list papi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551" y="2724287"/>
            <a:ext cx="701795" cy="46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list píl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0488" y="2724287"/>
            <a:ext cx="471031" cy="47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745" y="3190285"/>
            <a:ext cx="594585" cy="62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56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sk-SK" sz="4000" dirty="0" smtClean="0"/>
              <a:t>Ako vznikajú </a:t>
            </a:r>
            <a:br>
              <a:rPr lang="sk-SK" sz="4000" dirty="0" smtClean="0"/>
            </a:br>
            <a:r>
              <a:rPr lang="sk-SK" sz="4000" dirty="0" smtClean="0"/>
              <a:t>spoločné </a:t>
            </a:r>
            <a:r>
              <a:rPr lang="sk-SK" sz="4000" dirty="0"/>
              <a:t>významové </a:t>
            </a:r>
            <a:r>
              <a:rPr lang="sk-SK" sz="4000" dirty="0" smtClean="0"/>
              <a:t>komponenty? </a:t>
            </a:r>
            <a:endParaRPr lang="sk-SK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936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dirty="0" smtClean="0"/>
              <a:t>Príklad 1: </a:t>
            </a:r>
            <a:r>
              <a:rPr lang="sk-SK" altLang="sk-SK" b="1" i="1" dirty="0" smtClean="0"/>
              <a:t>klinček</a:t>
            </a:r>
            <a:endParaRPr lang="sk-SK" altLang="sk-SK" b="1" i="1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altLang="sk-SK" dirty="0"/>
          </a:p>
        </p:txBody>
      </p:sp>
      <p:pic>
        <p:nvPicPr>
          <p:cNvPr id="114692" name="Picture 4" descr="D:\Moje dookumenty\skeny\klin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8382000" cy="471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693" name="Picture 5" descr="C:\Documents and Settings\User\Desktop\image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42" y="4016956"/>
            <a:ext cx="1057276" cy="141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694" name="Picture 6" descr="C:\Documents and Settings\User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501" y="5563299"/>
            <a:ext cx="1093758" cy="82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695" name="Picture 7" descr="C:\Documents and Settings\User\Desktop\index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2893832"/>
            <a:ext cx="506360" cy="76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Rovná spojnica 2"/>
          <p:cNvCxnSpPr/>
          <p:nvPr/>
        </p:nvCxnSpPr>
        <p:spPr>
          <a:xfrm flipV="1">
            <a:off x="943897" y="3274142"/>
            <a:ext cx="4601497" cy="9832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nica 9"/>
          <p:cNvCxnSpPr/>
          <p:nvPr/>
        </p:nvCxnSpPr>
        <p:spPr>
          <a:xfrm>
            <a:off x="1022464" y="6034682"/>
            <a:ext cx="6587704" cy="3182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/>
          <p:cNvCxnSpPr/>
          <p:nvPr/>
        </p:nvCxnSpPr>
        <p:spPr>
          <a:xfrm>
            <a:off x="1022465" y="5715134"/>
            <a:ext cx="400673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38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derivačná polysémia 1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0862187" cy="4351338"/>
          </a:xfrm>
        </p:spPr>
        <p:txBody>
          <a:bodyPr>
            <a:normAutofit fontScale="85000" lnSpcReduction="20000"/>
          </a:bodyPr>
          <a:lstStyle/>
          <a:p>
            <a:r>
              <a:rPr lang="sk-SK" dirty="0" smtClean="0"/>
              <a:t>forma </a:t>
            </a:r>
            <a:r>
              <a:rPr lang="sk-SK" i="1" dirty="0" smtClean="0"/>
              <a:t>klinček</a:t>
            </a:r>
            <a:r>
              <a:rPr lang="sk-SK" dirty="0" smtClean="0"/>
              <a:t> je nositeľom troch významov – 1 kovový klinček, 2 kvietok, 3 korenie</a:t>
            </a:r>
          </a:p>
          <a:p>
            <a:r>
              <a:rPr lang="sk-SK" dirty="0" smtClean="0"/>
              <a:t>medzi troma významami je spoločný významový komponent – </a:t>
            </a:r>
            <a:r>
              <a:rPr lang="sk-SK" b="1" i="1" dirty="0" smtClean="0"/>
              <a:t>podobnosť v tvare</a:t>
            </a:r>
          </a:p>
          <a:p>
            <a:pPr lvl="1"/>
            <a:r>
              <a:rPr lang="sk-SK" dirty="0" smtClean="0"/>
              <a:t>prvý význam je základný</a:t>
            </a:r>
          </a:p>
          <a:p>
            <a:pPr lvl="1"/>
            <a:r>
              <a:rPr lang="sk-SK" dirty="0" smtClean="0"/>
              <a:t>druhý a tretí význam je odvodený (derivovaný) zo základného významu, v tomto prípade na základe spoločného sémantického komponentu </a:t>
            </a:r>
            <a:r>
              <a:rPr lang="sk-SK" b="1" dirty="0" smtClean="0"/>
              <a:t>podobnosť v tvare</a:t>
            </a:r>
          </a:p>
          <a:p>
            <a:pPr lvl="1"/>
            <a:r>
              <a:rPr lang="sk-SK" dirty="0" smtClean="0"/>
              <a:t>kvietok a korenie sa označujú formou </a:t>
            </a:r>
            <a:r>
              <a:rPr lang="sk-SK" i="1" dirty="0" smtClean="0"/>
              <a:t>klinček,</a:t>
            </a:r>
            <a:r>
              <a:rPr lang="sk-SK" dirty="0" smtClean="0"/>
              <a:t> </a:t>
            </a:r>
            <a:r>
              <a:rPr lang="sk-SK" b="1" dirty="0" smtClean="0"/>
              <a:t>pretože </a:t>
            </a:r>
            <a:r>
              <a:rPr lang="sk-SK" dirty="0" smtClean="0"/>
              <a:t>sa tvarom podobajú na kovový klinček</a:t>
            </a:r>
          </a:p>
          <a:p>
            <a:r>
              <a:rPr lang="sk-SK" dirty="0" smtClean="0"/>
              <a:t>medzi základným a odvodeným významom je vzťah vyjadrený spojkou </a:t>
            </a:r>
            <a:r>
              <a:rPr lang="sk-SK" i="1" dirty="0" smtClean="0"/>
              <a:t>pretože</a:t>
            </a:r>
            <a:r>
              <a:rPr lang="sk-SK" dirty="0" smtClean="0"/>
              <a:t>, čiže vzťah </a:t>
            </a:r>
            <a:r>
              <a:rPr lang="sk-SK" b="1" dirty="0" smtClean="0"/>
              <a:t>príčinný</a:t>
            </a:r>
            <a:r>
              <a:rPr lang="sk-SK" dirty="0" smtClean="0"/>
              <a:t> (kauzálny)</a:t>
            </a:r>
          </a:p>
          <a:p>
            <a:endParaRPr lang="sk-SK" b="1" dirty="0" smtClean="0"/>
          </a:p>
          <a:p>
            <a:r>
              <a:rPr lang="sk-SK" dirty="0" smtClean="0">
                <a:solidFill>
                  <a:srgbClr val="00B050"/>
                </a:solidFill>
              </a:rPr>
              <a:t>odvodzovanie (derivovanie) nového významu na základe príčinného vzťahu k základnému významu, sa označuje </a:t>
            </a:r>
            <a:r>
              <a:rPr lang="sk-SK" b="1" dirty="0" smtClean="0">
                <a:solidFill>
                  <a:srgbClr val="00B050"/>
                </a:solidFill>
              </a:rPr>
              <a:t>derivačná polysémia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príklad </a:t>
            </a:r>
            <a:r>
              <a:rPr lang="sk-SK" i="1" dirty="0" smtClean="0">
                <a:solidFill>
                  <a:srgbClr val="00B050"/>
                </a:solidFill>
              </a:rPr>
              <a:t>klinček</a:t>
            </a:r>
            <a:r>
              <a:rPr lang="sk-SK" dirty="0" smtClean="0">
                <a:solidFill>
                  <a:srgbClr val="00B050"/>
                </a:solidFill>
              </a:rPr>
              <a:t> predstavuje derivačnú polysémiu založenú na podobnosti </a:t>
            </a:r>
          </a:p>
          <a:p>
            <a:pPr lvl="1"/>
            <a:r>
              <a:rPr lang="sk-SK" b="1" dirty="0" smtClean="0">
                <a:solidFill>
                  <a:srgbClr val="00B050"/>
                </a:solidFill>
              </a:rPr>
              <a:t>nové významy vznikli metaforicky</a:t>
            </a:r>
            <a:endParaRPr lang="sk-SK" b="1" dirty="0">
              <a:solidFill>
                <a:srgbClr val="00B050"/>
              </a:solidFill>
            </a:endParaRPr>
          </a:p>
        </p:txBody>
      </p:sp>
      <p:pic>
        <p:nvPicPr>
          <p:cNvPr id="4" name="Picture 7" descr="C:\Documents and Settings\User\Desktop\inde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209" y="524184"/>
            <a:ext cx="843937" cy="126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101" y="524184"/>
            <a:ext cx="642049" cy="120023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337102" y="798548"/>
            <a:ext cx="1002274" cy="65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02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Príklad 2: </a:t>
            </a:r>
            <a:r>
              <a:rPr lang="sk-SK" b="1" i="1" dirty="0" smtClean="0"/>
              <a:t>tanier</a:t>
            </a:r>
            <a:endParaRPr lang="sk-SK" b="1" i="1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63" y="1153836"/>
            <a:ext cx="2710123" cy="1854837"/>
          </a:xfrm>
          <a:prstGeom prst="rect">
            <a:avLst/>
          </a:prstGeom>
        </p:spPr>
      </p:pic>
      <p:sp>
        <p:nvSpPr>
          <p:cNvPr id="7" name="Zástupný objekt pre obsah 6"/>
          <p:cNvSpPr>
            <a:spLocks noGrp="1"/>
          </p:cNvSpPr>
          <p:nvPr>
            <p:ph idx="1"/>
          </p:nvPr>
        </p:nvSpPr>
        <p:spPr>
          <a:xfrm>
            <a:off x="491682" y="2003366"/>
            <a:ext cx="11262513" cy="40386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dirty="0" smtClean="0"/>
              <a:t>1. význam: </a:t>
            </a:r>
            <a:r>
              <a:rPr lang="sk-SK" b="1" dirty="0" smtClean="0"/>
              <a:t>nádoba</a:t>
            </a:r>
            <a:r>
              <a:rPr lang="sk-SK" dirty="0" smtClean="0"/>
              <a:t> na podávanie jedál</a:t>
            </a:r>
          </a:p>
          <a:p>
            <a:pPr marL="0" indent="0">
              <a:buNone/>
            </a:pPr>
            <a:r>
              <a:rPr lang="sk-SK" dirty="0" smtClean="0"/>
              <a:t> </a:t>
            </a:r>
          </a:p>
          <a:p>
            <a:pPr marL="0" indent="0">
              <a:buNone/>
            </a:pPr>
            <a:r>
              <a:rPr lang="sk-SK" dirty="0" smtClean="0"/>
              <a:t>2. význam: </a:t>
            </a:r>
            <a:r>
              <a:rPr lang="sk-SK" b="1" dirty="0" smtClean="0"/>
              <a:t>obsah nádoby</a:t>
            </a:r>
          </a:p>
          <a:p>
            <a:pPr marL="0" indent="0">
              <a:buNone/>
            </a:pPr>
            <a:r>
              <a:rPr lang="sk-SK" i="1" dirty="0"/>
              <a:t>Bola som veľmi hladná, zjedla som celý tanier</a:t>
            </a:r>
            <a:r>
              <a:rPr lang="sk-SK" dirty="0"/>
              <a:t>.</a:t>
            </a:r>
          </a:p>
          <a:p>
            <a:pPr marL="0" indent="0">
              <a:buNone/>
            </a:pPr>
            <a:r>
              <a:rPr lang="sk-SK" dirty="0" smtClean="0"/>
              <a:t>V </a:t>
            </a:r>
            <a:r>
              <a:rPr lang="sk-SK" dirty="0"/>
              <a:t>tejto vete sa aktualizuje význam </a:t>
            </a:r>
            <a:r>
              <a:rPr lang="sk-SK" i="1" dirty="0"/>
              <a:t>obsah </a:t>
            </a:r>
            <a:r>
              <a:rPr lang="sk-SK" i="1" dirty="0" smtClean="0"/>
              <a:t>taniera.</a:t>
            </a:r>
            <a:endParaRPr lang="sk-SK" b="1" dirty="0" smtClean="0"/>
          </a:p>
          <a:p>
            <a:pPr marL="0" indent="0">
              <a:buNone/>
            </a:pPr>
            <a:endParaRPr lang="sk-SK" b="1" dirty="0"/>
          </a:p>
          <a:p>
            <a:pPr marL="0" indent="0">
              <a:buNone/>
            </a:pPr>
            <a:r>
              <a:rPr lang="sk-SK" dirty="0" smtClean="0"/>
              <a:t>Medzi nádobou a jej obsahom nie je vzťah podobnosti, ale vecnej súvislosti, konkrétne vzťah </a:t>
            </a:r>
            <a:r>
              <a:rPr lang="sk-SK" b="1" dirty="0" smtClean="0"/>
              <a:t>nádoba – obsah.</a:t>
            </a:r>
          </a:p>
          <a:p>
            <a:pPr marL="0" indent="0">
              <a:buNone/>
            </a:pPr>
            <a:r>
              <a:rPr lang="sk-SK" dirty="0" smtClean="0"/>
              <a:t>Podobné príklady </a:t>
            </a:r>
            <a:r>
              <a:rPr lang="sk-SK" i="1" dirty="0" smtClean="0"/>
              <a:t>vypiť celú fľašu</a:t>
            </a:r>
            <a:r>
              <a:rPr lang="sk-SK" dirty="0" smtClean="0"/>
              <a:t>, </a:t>
            </a:r>
            <a:r>
              <a:rPr lang="sk-SK" i="1" dirty="0" smtClean="0"/>
              <a:t>vyliať plné vedro</a:t>
            </a:r>
            <a:r>
              <a:rPr lang="sk-SK" dirty="0" smtClean="0"/>
              <a:t>, </a:t>
            </a:r>
            <a:r>
              <a:rPr lang="sk-SK" i="1" dirty="0" smtClean="0"/>
              <a:t>vyložiť kamión</a:t>
            </a:r>
            <a:r>
              <a:rPr lang="sk-SK" dirty="0" smtClean="0"/>
              <a:t>, </a:t>
            </a:r>
            <a:r>
              <a:rPr lang="sk-SK" i="1" dirty="0" smtClean="0"/>
              <a:t>vybaliť kufor</a:t>
            </a:r>
            <a:r>
              <a:rPr lang="sk-SK" dirty="0" smtClean="0"/>
              <a:t>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3441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derivačná polysémia </a:t>
            </a:r>
            <a:r>
              <a:rPr lang="sk-SK" b="1" dirty="0" smtClean="0"/>
              <a:t>2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0965873" cy="4351338"/>
          </a:xfrm>
        </p:spPr>
        <p:txBody>
          <a:bodyPr>
            <a:normAutofit fontScale="77500" lnSpcReduction="20000"/>
          </a:bodyPr>
          <a:lstStyle/>
          <a:p>
            <a:r>
              <a:rPr lang="sk-SK" dirty="0" smtClean="0"/>
              <a:t>forma </a:t>
            </a:r>
            <a:r>
              <a:rPr lang="sk-SK" i="1" dirty="0" smtClean="0"/>
              <a:t>tanier </a:t>
            </a:r>
            <a:r>
              <a:rPr lang="sk-SK" dirty="0" smtClean="0"/>
              <a:t>je nositeľom dvoch významov – 1 nádoba, 2 obsah nádoby</a:t>
            </a:r>
          </a:p>
          <a:p>
            <a:r>
              <a:rPr lang="sk-SK" dirty="0" smtClean="0"/>
              <a:t>medzi významami je nie je vzťah podobnosti, ale </a:t>
            </a:r>
            <a:r>
              <a:rPr lang="sk-SK" b="1" dirty="0" smtClean="0"/>
              <a:t>vecnej súvislosti </a:t>
            </a:r>
          </a:p>
          <a:p>
            <a:r>
              <a:rPr lang="sk-SK" dirty="0" smtClean="0"/>
              <a:t>sémantické odvodzovanie (derivácia) ďalšieho významu je tu založené </a:t>
            </a:r>
            <a:r>
              <a:rPr lang="sk-SK" b="1" dirty="0" smtClean="0"/>
              <a:t>na metonymii</a:t>
            </a:r>
          </a:p>
          <a:p>
            <a:endParaRPr lang="sk-SK" dirty="0" smtClean="0"/>
          </a:p>
          <a:p>
            <a:r>
              <a:rPr lang="sk-SK" dirty="0" smtClean="0"/>
              <a:t>okrem vecnej súvislosti </a:t>
            </a:r>
            <a:r>
              <a:rPr lang="sk-SK" b="1" dirty="0" smtClean="0"/>
              <a:t>nádoba – obsah </a:t>
            </a:r>
            <a:r>
              <a:rPr lang="sk-SK" dirty="0" smtClean="0"/>
              <a:t>sa v slovenčine uplatňujú aj mnohé ďalšie:</a:t>
            </a:r>
          </a:p>
          <a:p>
            <a:r>
              <a:rPr lang="sk-SK" i="1" dirty="0" smtClean="0"/>
              <a:t>Boli sme sa pozrieť na </a:t>
            </a:r>
            <a:r>
              <a:rPr lang="sk-SK" i="1" dirty="0" err="1" smtClean="0"/>
              <a:t>Moussona</a:t>
            </a:r>
            <a:r>
              <a:rPr lang="sk-SK" i="1" dirty="0" smtClean="0"/>
              <a:t> </a:t>
            </a:r>
            <a:r>
              <a:rPr lang="sk-SK" dirty="0" smtClean="0"/>
              <a:t>(=na jeho obraz)</a:t>
            </a:r>
          </a:p>
          <a:p>
            <a:pPr lvl="1"/>
            <a:r>
              <a:rPr lang="sk-SK" dirty="0" smtClean="0"/>
              <a:t>vzťah: </a:t>
            </a:r>
            <a:r>
              <a:rPr lang="sk-SK" b="1" dirty="0" smtClean="0"/>
              <a:t>autor – jeho dielo</a:t>
            </a:r>
          </a:p>
          <a:p>
            <a:r>
              <a:rPr lang="sk-SK" i="1" dirty="0" smtClean="0"/>
              <a:t>Na futbal prišla celá dedina </a:t>
            </a:r>
            <a:r>
              <a:rPr lang="sk-SK" dirty="0" smtClean="0"/>
              <a:t>(=ľudia v dedine žijúci)</a:t>
            </a:r>
          </a:p>
          <a:p>
            <a:pPr lvl="1"/>
            <a:r>
              <a:rPr lang="sk-SK" dirty="0" smtClean="0"/>
              <a:t>vzťah: </a:t>
            </a:r>
            <a:r>
              <a:rPr lang="sk-SK" b="1" dirty="0" smtClean="0"/>
              <a:t>miesto </a:t>
            </a:r>
            <a:r>
              <a:rPr lang="sk-SK" b="1" dirty="0"/>
              <a:t>–</a:t>
            </a:r>
            <a:r>
              <a:rPr lang="sk-SK" b="1" dirty="0" smtClean="0"/>
              <a:t> ľudia</a:t>
            </a:r>
          </a:p>
          <a:p>
            <a:r>
              <a:rPr lang="sk-SK" i="1" dirty="0" smtClean="0"/>
              <a:t>Černobyľ zmenil postoje ľudí k jadrovej energii </a:t>
            </a:r>
            <a:r>
              <a:rPr lang="sk-SK" dirty="0" smtClean="0"/>
              <a:t>(nie mesto Černobyľ, ale udalosti černobyľskej katastrofy)</a:t>
            </a:r>
          </a:p>
          <a:p>
            <a:pPr lvl="1"/>
            <a:r>
              <a:rPr lang="sk-SK" dirty="0" smtClean="0"/>
              <a:t>vzťah: </a:t>
            </a:r>
            <a:r>
              <a:rPr lang="sk-SK" b="1" dirty="0" smtClean="0"/>
              <a:t>miesto – udalosť</a:t>
            </a:r>
          </a:p>
          <a:p>
            <a:r>
              <a:rPr lang="sk-SK" dirty="0" smtClean="0"/>
              <a:t>na ďalšie vzťahy sa pozrieme špeciálne v téme metonymia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4343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Príklad 3: </a:t>
            </a:r>
            <a:r>
              <a:rPr lang="sk-SK" i="1" dirty="0" smtClean="0"/>
              <a:t>zavoňať</a:t>
            </a:r>
            <a:endParaRPr lang="sk-SK" i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690688"/>
            <a:ext cx="10807931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 smtClean="0"/>
              <a:t>1. význam</a:t>
            </a:r>
            <a:r>
              <a:rPr lang="sk-SK" dirty="0" smtClean="0"/>
              <a:t>: prejaviť </a:t>
            </a:r>
            <a:r>
              <a:rPr lang="sk-SK" dirty="0"/>
              <a:t>sa </a:t>
            </a:r>
            <a:r>
              <a:rPr lang="sk-SK" dirty="0" smtClean="0"/>
              <a:t>vôňou; napr. </a:t>
            </a:r>
            <a:r>
              <a:rPr lang="sk-SK" i="1" u="sng" dirty="0" smtClean="0"/>
              <a:t>fialky</a:t>
            </a:r>
            <a:r>
              <a:rPr lang="sk-SK" i="1" dirty="0" smtClean="0"/>
              <a:t> zavoňali</a:t>
            </a:r>
          </a:p>
          <a:p>
            <a:pPr marL="0" indent="0">
              <a:buNone/>
            </a:pPr>
            <a:endParaRPr lang="sk-SK" b="1" dirty="0" smtClean="0"/>
          </a:p>
          <a:p>
            <a:pPr marL="0" indent="0">
              <a:buNone/>
            </a:pPr>
            <a:endParaRPr lang="sk-SK" b="1" dirty="0" smtClean="0"/>
          </a:p>
          <a:p>
            <a:pPr marL="0" indent="0">
              <a:buNone/>
            </a:pPr>
            <a:endParaRPr lang="sk-SK" b="1" dirty="0"/>
          </a:p>
          <a:p>
            <a:pPr marL="0" indent="0">
              <a:buNone/>
            </a:pPr>
            <a:r>
              <a:rPr lang="sk-SK" b="1" dirty="0" smtClean="0"/>
              <a:t>2</a:t>
            </a:r>
            <a:r>
              <a:rPr lang="sk-SK" b="1" dirty="0"/>
              <a:t>. </a:t>
            </a:r>
            <a:r>
              <a:rPr lang="sk-SK" b="1" dirty="0" smtClean="0"/>
              <a:t>význam</a:t>
            </a:r>
            <a:r>
              <a:rPr lang="sk-SK" dirty="0" smtClean="0"/>
              <a:t>: zacítiť vôňu; napr. </a:t>
            </a:r>
            <a:r>
              <a:rPr lang="sk-SK" i="1" u="sng" dirty="0" smtClean="0"/>
              <a:t>dievča</a:t>
            </a:r>
            <a:r>
              <a:rPr lang="sk-SK" dirty="0" smtClean="0"/>
              <a:t> </a:t>
            </a:r>
            <a:r>
              <a:rPr lang="sk-SK" i="1" dirty="0" smtClean="0"/>
              <a:t>zavoňalo fialky </a:t>
            </a:r>
          </a:p>
          <a:p>
            <a:pPr marL="0" indent="0">
              <a:buNone/>
            </a:pPr>
            <a:endParaRPr lang="sk-SK" i="1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673" y="1511977"/>
            <a:ext cx="2028305" cy="122969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200" y="2741667"/>
            <a:ext cx="1397404" cy="138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52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derivačná polysémia </a:t>
            </a:r>
            <a:r>
              <a:rPr lang="sk-SK" b="1" dirty="0" smtClean="0"/>
              <a:t>3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954578" y="1690688"/>
            <a:ext cx="10515600" cy="4351338"/>
          </a:xfrm>
        </p:spPr>
        <p:txBody>
          <a:bodyPr/>
          <a:lstStyle/>
          <a:p>
            <a:r>
              <a:rPr lang="sk-SK" dirty="0"/>
              <a:t>Obidve vety sa týkajú tej istej situácie (</a:t>
            </a:r>
            <a:r>
              <a:rPr lang="sk-SK" i="1" dirty="0"/>
              <a:t>vône fialiek</a:t>
            </a:r>
            <a:r>
              <a:rPr lang="sk-SK" dirty="0"/>
              <a:t>).</a:t>
            </a:r>
          </a:p>
          <a:p>
            <a:r>
              <a:rPr lang="sk-SK" dirty="0"/>
              <a:t>Situáciu pomenúvajú z odlišnej perspektívy; </a:t>
            </a:r>
          </a:p>
          <a:p>
            <a:pPr lvl="1"/>
            <a:r>
              <a:rPr lang="sk-SK" dirty="0" smtClean="0"/>
              <a:t>prvý </a:t>
            </a:r>
            <a:r>
              <a:rPr lang="sk-SK" dirty="0"/>
              <a:t>raz z perspektívy </a:t>
            </a:r>
            <a:r>
              <a:rPr lang="sk-SK" dirty="0" smtClean="0"/>
              <a:t>fialiek - </a:t>
            </a:r>
            <a:r>
              <a:rPr lang="sk-SK" i="1" u="sng" dirty="0"/>
              <a:t>fialky</a:t>
            </a:r>
            <a:r>
              <a:rPr lang="sk-SK" i="1" dirty="0"/>
              <a:t> zavoňali</a:t>
            </a:r>
            <a:r>
              <a:rPr lang="sk-SK" dirty="0" smtClean="0"/>
              <a:t>, </a:t>
            </a:r>
          </a:p>
          <a:p>
            <a:pPr lvl="1"/>
            <a:r>
              <a:rPr lang="sk-SK" dirty="0" smtClean="0"/>
              <a:t>druhý </a:t>
            </a:r>
            <a:r>
              <a:rPr lang="sk-SK" dirty="0"/>
              <a:t>raz z perspektívy </a:t>
            </a:r>
            <a:r>
              <a:rPr lang="sk-SK" dirty="0" smtClean="0"/>
              <a:t>dievčaťa - </a:t>
            </a:r>
            <a:r>
              <a:rPr lang="sk-SK" i="1" u="sng" dirty="0"/>
              <a:t>dievča</a:t>
            </a:r>
            <a:r>
              <a:rPr lang="sk-SK" dirty="0"/>
              <a:t> </a:t>
            </a:r>
            <a:r>
              <a:rPr lang="sk-SK" i="1" dirty="0"/>
              <a:t>zavoňalo fialky </a:t>
            </a:r>
            <a:r>
              <a:rPr lang="sk-SK" dirty="0" smtClean="0"/>
              <a:t>.    </a:t>
            </a:r>
            <a:endParaRPr lang="sk-SK" dirty="0"/>
          </a:p>
          <a:p>
            <a:r>
              <a:rPr lang="sk-SK" dirty="0"/>
              <a:t>V oboch vetách je to isté sloveso (</a:t>
            </a:r>
            <a:r>
              <a:rPr lang="sk-SK" i="1" dirty="0"/>
              <a:t>zavoňať</a:t>
            </a:r>
            <a:r>
              <a:rPr lang="sk-SK" dirty="0"/>
              <a:t>), </a:t>
            </a:r>
            <a:r>
              <a:rPr lang="sk-SK" dirty="0" smtClean="0"/>
              <a:t>ale </a:t>
            </a:r>
            <a:r>
              <a:rPr lang="sk-SK" dirty="0"/>
              <a:t>subjekt (podmet) je vymenený (najprv fialky, potom dievča). </a:t>
            </a:r>
            <a:endParaRPr lang="sk-SK" dirty="0" smtClean="0"/>
          </a:p>
          <a:p>
            <a:endParaRPr lang="sk-SK" dirty="0"/>
          </a:p>
          <a:p>
            <a:pPr marL="0" indent="0">
              <a:buNone/>
            </a:pPr>
            <a:r>
              <a:rPr lang="sk-SK" dirty="0">
                <a:solidFill>
                  <a:srgbClr val="00B050"/>
                </a:solidFill>
              </a:rPr>
              <a:t>Ak sú viaceré významy slova spôsobené tým, že sa tá istá situácia pomenuje z rôznych perspektív, ide o </a:t>
            </a:r>
            <a:r>
              <a:rPr lang="sk-SK" b="1" dirty="0" err="1" smtClean="0">
                <a:solidFill>
                  <a:srgbClr val="00B050"/>
                </a:solidFill>
              </a:rPr>
              <a:t>vnútroslovnú</a:t>
            </a:r>
            <a:r>
              <a:rPr lang="sk-SK" dirty="0" smtClean="0">
                <a:solidFill>
                  <a:srgbClr val="00B050"/>
                </a:solidFill>
              </a:rPr>
              <a:t> </a:t>
            </a:r>
            <a:r>
              <a:rPr lang="sk-SK" b="1" dirty="0" smtClean="0">
                <a:solidFill>
                  <a:srgbClr val="00B050"/>
                </a:solidFill>
              </a:rPr>
              <a:t>konverziu</a:t>
            </a:r>
            <a:r>
              <a:rPr lang="sk-SK" dirty="0" smtClean="0">
                <a:solidFill>
                  <a:srgbClr val="00B050"/>
                </a:solidFill>
              </a:rPr>
              <a:t>.</a:t>
            </a:r>
            <a:endParaRPr lang="sk-SK" dirty="0">
              <a:solidFill>
                <a:srgbClr val="00B050"/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085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vzniká polysémia (zhrnutie)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otázka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Ako </a:t>
            </a:r>
            <a:r>
              <a:rPr lang="sk-SK" dirty="0"/>
              <a:t>vznikajú </a:t>
            </a:r>
            <a:br>
              <a:rPr lang="sk-SK" dirty="0"/>
            </a:br>
            <a:r>
              <a:rPr lang="sk-SK" dirty="0"/>
              <a:t>spoločné významové </a:t>
            </a:r>
            <a:r>
              <a:rPr lang="sk-SK" dirty="0" smtClean="0"/>
              <a:t>komponenty v polysémickom slove? 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odpoveď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5760721" y="2516331"/>
            <a:ext cx="6143104" cy="3967595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vznikajú sémantickým odvodzovaním zo základného významu:</a:t>
            </a:r>
          </a:p>
          <a:p>
            <a:pPr marL="457200" lvl="1" indent="0">
              <a:buNone/>
            </a:pPr>
            <a:r>
              <a:rPr lang="sk-SK" dirty="0" smtClean="0"/>
              <a:t>1 na základe podobnosti, </a:t>
            </a:r>
            <a:r>
              <a:rPr lang="sk-SK" b="1" dirty="0" smtClean="0"/>
              <a:t>metaforicky</a:t>
            </a:r>
          </a:p>
          <a:p>
            <a:pPr lvl="2"/>
            <a:r>
              <a:rPr lang="sk-SK" dirty="0" smtClean="0"/>
              <a:t>príklad </a:t>
            </a:r>
            <a:r>
              <a:rPr lang="sk-SK" b="1" i="1" dirty="0" smtClean="0"/>
              <a:t>klinček</a:t>
            </a:r>
          </a:p>
          <a:p>
            <a:pPr lvl="2"/>
            <a:endParaRPr lang="sk-SK" b="1" i="1" dirty="0" smtClean="0"/>
          </a:p>
          <a:p>
            <a:pPr marL="457200" lvl="1" indent="0">
              <a:buNone/>
            </a:pPr>
            <a:r>
              <a:rPr lang="sk-SK" dirty="0" smtClean="0"/>
              <a:t>2 na základe vecnej súvislosti, </a:t>
            </a:r>
            <a:r>
              <a:rPr lang="sk-SK" b="1" dirty="0" smtClean="0"/>
              <a:t>metonymicky</a:t>
            </a:r>
          </a:p>
          <a:p>
            <a:pPr lvl="2"/>
            <a:r>
              <a:rPr lang="sk-SK" dirty="0" smtClean="0"/>
              <a:t>príklad </a:t>
            </a:r>
            <a:r>
              <a:rPr lang="sk-SK" b="1" i="1" dirty="0" smtClean="0"/>
              <a:t>tanier</a:t>
            </a:r>
          </a:p>
          <a:p>
            <a:pPr lvl="2"/>
            <a:endParaRPr lang="sk-SK" b="1" i="1" dirty="0" smtClean="0"/>
          </a:p>
          <a:p>
            <a:pPr marL="457200" lvl="1" indent="0">
              <a:buNone/>
            </a:pPr>
            <a:r>
              <a:rPr lang="sk-SK" dirty="0" smtClean="0"/>
              <a:t>3 na základe opisu situácie z rôznych perspektív, </a:t>
            </a:r>
            <a:r>
              <a:rPr lang="sk-SK" b="1" dirty="0" err="1" smtClean="0"/>
              <a:t>vnútroslovnou</a:t>
            </a:r>
            <a:r>
              <a:rPr lang="sk-SK" b="1" dirty="0" smtClean="0"/>
              <a:t> konverziou</a:t>
            </a:r>
          </a:p>
          <a:p>
            <a:pPr lvl="2"/>
            <a:r>
              <a:rPr lang="sk-SK" dirty="0" smtClean="0"/>
              <a:t>príklad </a:t>
            </a:r>
            <a:r>
              <a:rPr lang="sk-SK" b="1" i="1" dirty="0" smtClean="0"/>
              <a:t>zavoňať</a:t>
            </a:r>
            <a:endParaRPr lang="sk-SK" b="1" i="1" dirty="0"/>
          </a:p>
        </p:txBody>
      </p:sp>
    </p:spTree>
    <p:extLst>
      <p:ext uri="{BB962C8B-B14F-4D97-AF65-F5344CB8AC3E}">
        <p14:creationId xmlns:p14="http://schemas.microsoft.com/office/powerpoint/2010/main" val="78716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Zobrazenie polysémického slova v slovníku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46" y="1895663"/>
            <a:ext cx="8067675" cy="1019175"/>
          </a:xfrm>
        </p:spPr>
      </p:pic>
      <p:sp>
        <p:nvSpPr>
          <p:cNvPr id="5" name="BlokTextu 4"/>
          <p:cNvSpPr txBox="1"/>
          <p:nvPr/>
        </p:nvSpPr>
        <p:spPr>
          <a:xfrm>
            <a:off x="991984" y="3283528"/>
            <a:ext cx="8096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Významy polysémického slova sa označujú arabskými číslicami 1, 2......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6463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Existuje ešte jeden prípad, </a:t>
            </a:r>
            <a:br>
              <a:rPr lang="sk-SK" sz="3200" dirty="0" smtClean="0"/>
            </a:br>
            <a:r>
              <a:rPr lang="sk-SK" sz="3200" dirty="0" smtClean="0"/>
              <a:t>keď je jedna forma nositeľom viacerých významov</a:t>
            </a:r>
            <a:endParaRPr lang="sk-SK" sz="32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7395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05825"/>
            <a:ext cx="5181600" cy="4351338"/>
          </a:xfrm>
        </p:spPr>
        <p:txBody>
          <a:bodyPr>
            <a:normAutofit/>
          </a:bodyPr>
          <a:lstStyle/>
          <a:p>
            <a:endParaRPr lang="sk-SK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	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r>
              <a:rPr lang="sk-SK" baseline="30000" dirty="0" smtClean="0">
                <a:solidFill>
                  <a:srgbClr val="0070C0"/>
                </a:solidFill>
              </a:rPr>
              <a:t>1</a:t>
            </a:r>
            <a:endParaRPr lang="sk-SK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0070C0"/>
                </a:solidFill>
              </a:rPr>
              <a:t>		V</a:t>
            </a:r>
            <a:r>
              <a:rPr lang="sk-SK" baseline="30000" dirty="0" smtClean="0">
                <a:solidFill>
                  <a:srgbClr val="0070C0"/>
                </a:solidFill>
              </a:rPr>
              <a:t>2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dirty="0" smtClean="0">
                <a:solidFill>
                  <a:srgbClr val="0070C0"/>
                </a:solidFill>
              </a:rPr>
              <a:t>		V</a:t>
            </a:r>
            <a:r>
              <a:rPr lang="sk-SK" baseline="30000" dirty="0" smtClean="0">
                <a:solidFill>
                  <a:srgbClr val="0070C0"/>
                </a:solidFill>
              </a:rPr>
              <a:t>3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0070C0"/>
                </a:solidFill>
              </a:rPr>
              <a:t>		V</a:t>
            </a:r>
            <a:r>
              <a:rPr lang="sk-SK" baseline="30000" dirty="0" smtClean="0">
                <a:solidFill>
                  <a:srgbClr val="0070C0"/>
                </a:solidFill>
              </a:rPr>
              <a:t>4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0070C0"/>
                </a:solidFill>
              </a:rPr>
              <a:t>		V</a:t>
            </a:r>
            <a:r>
              <a:rPr lang="sk-SK" baseline="30000" dirty="0" smtClean="0">
                <a:solidFill>
                  <a:srgbClr val="0070C0"/>
                </a:solidFill>
              </a:rPr>
              <a:t>5</a:t>
            </a:r>
          </a:p>
          <a:p>
            <a:endParaRPr lang="sk-SK" dirty="0">
              <a:solidFill>
                <a:srgbClr val="FFC000"/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3773979" y="1396538"/>
            <a:ext cx="7398327" cy="433774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sk-SK" dirty="0" smtClean="0">
              <a:solidFill>
                <a:srgbClr val="FFC000"/>
              </a:solidFill>
            </a:endParaRPr>
          </a:p>
          <a:p>
            <a:pPr marL="0" lvl="1" indent="0">
              <a:spcBef>
                <a:spcPts val="1000"/>
              </a:spcBef>
              <a:buNone/>
            </a:pPr>
            <a:r>
              <a:rPr lang="sk-SK" altLang="sk-SK" sz="2000" dirty="0" smtClean="0"/>
              <a:t>	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r>
              <a:rPr lang="sk-SK" baseline="30000" dirty="0" smtClean="0">
                <a:solidFill>
                  <a:srgbClr val="0070C0"/>
                </a:solidFill>
              </a:rPr>
              <a:t>1</a:t>
            </a:r>
            <a:r>
              <a:rPr lang="sk-SK" baseline="30000" dirty="0" smtClean="0">
                <a:solidFill>
                  <a:srgbClr val="00B050"/>
                </a:solidFill>
              </a:rPr>
              <a:t> </a:t>
            </a:r>
            <a:r>
              <a:rPr lang="sk-SK" altLang="sk-SK" dirty="0">
                <a:solidFill>
                  <a:schemeClr val="accent1"/>
                </a:solidFill>
              </a:rPr>
              <a:t>nerozvinutý lístok alebo kvietok rastliny</a:t>
            </a:r>
          </a:p>
          <a:p>
            <a:pPr marL="0" lvl="1" indent="0">
              <a:spcBef>
                <a:spcPts val="1000"/>
              </a:spcBef>
              <a:buNone/>
            </a:pPr>
            <a:endParaRPr lang="sk-SK" altLang="sk-SK" dirty="0" smtClean="0">
              <a:solidFill>
                <a:srgbClr val="00B050"/>
              </a:solidFill>
            </a:endParaRPr>
          </a:p>
          <a:p>
            <a:pPr marL="0" lvl="1" indent="0">
              <a:spcBef>
                <a:spcPts val="1000"/>
              </a:spcBef>
              <a:buNone/>
            </a:pPr>
            <a:r>
              <a:rPr lang="sk-SK" dirty="0" smtClean="0">
                <a:solidFill>
                  <a:srgbClr val="FFC000"/>
                </a:solidFill>
              </a:rPr>
              <a:t>puk</a:t>
            </a:r>
            <a:r>
              <a:rPr lang="sk-SK" dirty="0" smtClean="0">
                <a:solidFill>
                  <a:srgbClr val="00B050"/>
                </a:solidFill>
              </a:rPr>
              <a:t> 	 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r>
              <a:rPr lang="sk-SK" baseline="30000" dirty="0" smtClean="0">
                <a:solidFill>
                  <a:srgbClr val="0070C0"/>
                </a:solidFill>
              </a:rPr>
              <a:t>2</a:t>
            </a:r>
            <a:r>
              <a:rPr lang="sk-SK" dirty="0" smtClean="0">
                <a:solidFill>
                  <a:srgbClr val="00B050"/>
                </a:solidFill>
              </a:rPr>
              <a:t> </a:t>
            </a:r>
            <a:r>
              <a:rPr lang="sk-SK" altLang="sk-SK" dirty="0">
                <a:solidFill>
                  <a:schemeClr val="accent1"/>
                </a:solidFill>
              </a:rPr>
              <a:t>kotúč </a:t>
            </a:r>
            <a:r>
              <a:rPr lang="sk-SK" altLang="sk-SK" dirty="0" smtClean="0">
                <a:solidFill>
                  <a:schemeClr val="accent1"/>
                </a:solidFill>
              </a:rPr>
              <a:t>používaný </a:t>
            </a:r>
            <a:r>
              <a:rPr lang="sk-SK" altLang="sk-SK" dirty="0">
                <a:solidFill>
                  <a:schemeClr val="accent1"/>
                </a:solidFill>
              </a:rPr>
              <a:t>pri ľadovom hokeji</a:t>
            </a:r>
          </a:p>
          <a:p>
            <a:pPr marL="0" lvl="1" indent="0">
              <a:spcBef>
                <a:spcPts val="1000"/>
              </a:spcBef>
              <a:buNone/>
            </a:pPr>
            <a:endParaRPr lang="sk-SK" dirty="0" smtClean="0">
              <a:solidFill>
                <a:srgbClr val="00B050"/>
              </a:solidFill>
            </a:endParaRPr>
          </a:p>
          <a:p>
            <a:pPr marL="0" lvl="1" indent="0">
              <a:spcBef>
                <a:spcPts val="1000"/>
              </a:spcBef>
              <a:buNone/>
            </a:pPr>
            <a:r>
              <a:rPr lang="sk-SK" altLang="sk-SK" dirty="0" smtClean="0">
                <a:solidFill>
                  <a:srgbClr val="00B050"/>
                </a:solidFill>
              </a:rPr>
              <a:t>	  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r>
              <a:rPr lang="sk-SK" baseline="30000" dirty="0" smtClean="0">
                <a:solidFill>
                  <a:srgbClr val="0070C0"/>
                </a:solidFill>
              </a:rPr>
              <a:t>3</a:t>
            </a:r>
            <a:r>
              <a:rPr lang="sk-SK" dirty="0" smtClean="0">
                <a:solidFill>
                  <a:srgbClr val="00B050"/>
                </a:solidFill>
              </a:rPr>
              <a:t> </a:t>
            </a:r>
            <a:r>
              <a:rPr lang="sk-SK" dirty="0">
                <a:solidFill>
                  <a:srgbClr val="0070C0"/>
                </a:solidFill>
              </a:rPr>
              <a:t>zožehlená hrana na </a:t>
            </a:r>
            <a:r>
              <a:rPr lang="sk-SK" dirty="0" smtClean="0">
                <a:solidFill>
                  <a:srgbClr val="0070C0"/>
                </a:solidFill>
              </a:rPr>
              <a:t>nohaviciach</a:t>
            </a:r>
            <a:endParaRPr lang="sk-SK" altLang="sk-SK" sz="2000" dirty="0" smtClean="0">
              <a:solidFill>
                <a:srgbClr val="0070C0"/>
              </a:solidFill>
            </a:endParaRPr>
          </a:p>
          <a:p>
            <a:pPr marL="457200" lvl="1" indent="-457200">
              <a:spcBef>
                <a:spcPts val="1000"/>
              </a:spcBef>
              <a:buAutoNum type="arabicPeriod"/>
            </a:pPr>
            <a:endParaRPr lang="sk-SK" altLang="sk-SK" sz="20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sk-SK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sk-SK" dirty="0" smtClean="0">
              <a:solidFill>
                <a:srgbClr val="FFC000"/>
              </a:solidFill>
            </a:endParaRPr>
          </a:p>
          <a:p>
            <a:pPr lvl="1"/>
            <a:endParaRPr lang="sk-SK" altLang="sk-SK" sz="2000" dirty="0" smtClean="0"/>
          </a:p>
          <a:p>
            <a:pPr lvl="1"/>
            <a:endParaRPr lang="sk-SK" altLang="sk-SK" sz="2000" dirty="0" smtClean="0"/>
          </a:p>
          <a:p>
            <a:pPr lvl="1"/>
            <a:endParaRPr lang="sk-SK" altLang="sk-SK" sz="2000" dirty="0" smtClean="0"/>
          </a:p>
          <a:p>
            <a:endParaRPr lang="sk-SK" altLang="sk-SK" sz="2600" b="1" dirty="0" smtClean="0"/>
          </a:p>
          <a:p>
            <a:endParaRPr lang="sk-SK" altLang="sk-SK" sz="2600" dirty="0" smtClean="0"/>
          </a:p>
          <a:p>
            <a:endParaRPr lang="sk-SK" dirty="0">
              <a:solidFill>
                <a:srgbClr val="FFC000"/>
              </a:solidFill>
            </a:endParaRPr>
          </a:p>
        </p:txBody>
      </p:sp>
      <p:cxnSp>
        <p:nvCxnSpPr>
          <p:cNvPr id="6" name="Rovná spojovacia šípka 5"/>
          <p:cNvCxnSpPr/>
          <p:nvPr/>
        </p:nvCxnSpPr>
        <p:spPr>
          <a:xfrm flipV="1">
            <a:off x="1188720" y="2597729"/>
            <a:ext cx="1449185" cy="921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ovacia šípka 7"/>
          <p:cNvCxnSpPr/>
          <p:nvPr/>
        </p:nvCxnSpPr>
        <p:spPr>
          <a:xfrm flipV="1">
            <a:off x="1155469" y="3063241"/>
            <a:ext cx="1421476" cy="476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ovacia šípka 10"/>
          <p:cNvCxnSpPr/>
          <p:nvPr/>
        </p:nvCxnSpPr>
        <p:spPr>
          <a:xfrm>
            <a:off x="1213658" y="3577245"/>
            <a:ext cx="1424247" cy="487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ovacia šípka 11"/>
          <p:cNvCxnSpPr/>
          <p:nvPr/>
        </p:nvCxnSpPr>
        <p:spPr>
          <a:xfrm flipV="1">
            <a:off x="1230284" y="3539981"/>
            <a:ext cx="1407621" cy="37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ovná spojovacia šípka 15"/>
          <p:cNvCxnSpPr/>
          <p:nvPr/>
        </p:nvCxnSpPr>
        <p:spPr>
          <a:xfrm>
            <a:off x="1169324" y="3577245"/>
            <a:ext cx="1407621" cy="953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 flipV="1">
            <a:off x="4353185" y="2816744"/>
            <a:ext cx="1269305" cy="6098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4305381" y="3539981"/>
            <a:ext cx="1316421" cy="665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ovná spojovacia šípka 24"/>
          <p:cNvCxnSpPr/>
          <p:nvPr/>
        </p:nvCxnSpPr>
        <p:spPr>
          <a:xfrm flipV="1">
            <a:off x="4353185" y="3495185"/>
            <a:ext cx="1268617" cy="22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7" descr="puk strom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667" y="2058871"/>
            <a:ext cx="861207" cy="64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pu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381" y="3101773"/>
            <a:ext cx="806493" cy="6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786" y="4089846"/>
            <a:ext cx="908924" cy="1271863"/>
          </a:xfrm>
          <a:prstGeom prst="rect">
            <a:avLst/>
          </a:prstGeom>
        </p:spPr>
      </p:pic>
      <p:cxnSp>
        <p:nvCxnSpPr>
          <p:cNvPr id="14" name="Rovná spojovacia šípka 13"/>
          <p:cNvCxnSpPr/>
          <p:nvPr/>
        </p:nvCxnSpPr>
        <p:spPr>
          <a:xfrm>
            <a:off x="10066020" y="4505973"/>
            <a:ext cx="1197033" cy="473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BlokTextu 16"/>
          <p:cNvSpPr txBox="1"/>
          <p:nvPr/>
        </p:nvSpPr>
        <p:spPr>
          <a:xfrm>
            <a:off x="5361098" y="5965741"/>
            <a:ext cx="7244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>
                <a:solidFill>
                  <a:srgbClr val="002060"/>
                </a:solidFill>
              </a:rPr>
              <a:t>medzi významami nie je žiadna podobnosť ani významová súvislosť</a:t>
            </a:r>
            <a:endParaRPr lang="sk-SK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93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Zobrazenie homonymie v slovníku</a:t>
            </a:r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1037705" y="4621877"/>
            <a:ext cx="9689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Homonymá sú v slovníku oddelené vodorovnou čiarou a označujú sa horným indexom </a:t>
            </a:r>
            <a:r>
              <a:rPr lang="sk-SK" baseline="30000" dirty="0" smtClean="0"/>
              <a:t>1, 2, 3</a:t>
            </a:r>
            <a:endParaRPr lang="sk-SK" dirty="0"/>
          </a:p>
        </p:txBody>
      </p:sp>
      <p:pic>
        <p:nvPicPr>
          <p:cNvPr id="6" name="Zástupný objekt pre obsah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05" y="1863364"/>
            <a:ext cx="6858000" cy="2114550"/>
          </a:xfrm>
        </p:spPr>
      </p:pic>
    </p:spTree>
    <p:extLst>
      <p:ext uri="{BB962C8B-B14F-4D97-AF65-F5344CB8AC3E}">
        <p14:creationId xmlns:p14="http://schemas.microsoft.com/office/powerpoint/2010/main" val="303426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/>
              <a:t>Zhrnutie</a:t>
            </a:r>
            <a:r>
              <a:rPr lang="sk-SK" sz="3600" dirty="0" smtClean="0"/>
              <a:t>: </a:t>
            </a:r>
            <a:br>
              <a:rPr lang="sk-SK" sz="3600" dirty="0" smtClean="0"/>
            </a:br>
            <a:r>
              <a:rPr lang="sk-SK" sz="3600" dirty="0" smtClean="0"/>
              <a:t>čo má polysémia a homonymia spoločné a čo rozdielne</a:t>
            </a:r>
            <a:endParaRPr lang="sk-SK" sz="3600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spoločné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jedna forma je nositeľom viacerých významov</a:t>
            </a:r>
          </a:p>
          <a:p>
            <a:pPr lvl="1"/>
            <a:r>
              <a:rPr lang="sk-SK" i="1" dirty="0" smtClean="0"/>
              <a:t>lodička</a:t>
            </a:r>
            <a:r>
              <a:rPr lang="sk-SK" dirty="0" smtClean="0"/>
              <a:t> – malá loď i dámska topánka v tvare loďky</a:t>
            </a:r>
          </a:p>
          <a:p>
            <a:pPr lvl="1"/>
            <a:r>
              <a:rPr lang="sk-SK" i="1" dirty="0" smtClean="0"/>
              <a:t>servis</a:t>
            </a:r>
            <a:r>
              <a:rPr lang="sk-SK" dirty="0" smtClean="0"/>
              <a:t> – dielňa na opravu, čajová súprava</a:t>
            </a:r>
          </a:p>
          <a:p>
            <a:pPr lvl="1"/>
            <a:endParaRPr lang="sk-SK" dirty="0"/>
          </a:p>
          <a:p>
            <a:pPr lvl="1"/>
            <a:r>
              <a:rPr lang="sk-SK" dirty="0" smtClean="0"/>
              <a:t>prejav ekonómie jazyka</a:t>
            </a:r>
          </a:p>
          <a:p>
            <a:pPr lvl="2"/>
            <a:r>
              <a:rPr lang="sk-SK" dirty="0" smtClean="0"/>
              <a:t>jedna forma sa využíva maximálne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rozdielne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90062" cy="3684588"/>
          </a:xfrm>
        </p:spPr>
        <p:txBody>
          <a:bodyPr/>
          <a:lstStyle/>
          <a:p>
            <a:r>
              <a:rPr lang="sk-SK" dirty="0" smtClean="0"/>
              <a:t>významy polysémického slova </a:t>
            </a:r>
            <a:r>
              <a:rPr lang="sk-SK" b="1" dirty="0" smtClean="0"/>
              <a:t>majú spoločný významový komponent</a:t>
            </a:r>
          </a:p>
          <a:p>
            <a:endParaRPr lang="sk-SK" dirty="0"/>
          </a:p>
          <a:p>
            <a:r>
              <a:rPr lang="sk-SK" dirty="0" smtClean="0"/>
              <a:t>homonymá majú odlišné, navzájom </a:t>
            </a:r>
            <a:r>
              <a:rPr lang="sk-SK" b="1" dirty="0" smtClean="0"/>
              <a:t>nesúvisiace významy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411343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Záver</a:t>
            </a:r>
            <a:r>
              <a:rPr lang="sk-SK" dirty="0" smtClean="0"/>
              <a:t>: </a:t>
            </a:r>
            <a:br>
              <a:rPr lang="sk-SK" dirty="0" smtClean="0"/>
            </a:br>
            <a:r>
              <a:rPr lang="sk-SK" dirty="0" smtClean="0"/>
              <a:t>čím sa líšia polysémia/homonymia od synonymie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rgbClr val="FFC000"/>
                </a:solidFill>
              </a:rPr>
              <a:t>	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endParaRPr lang="sk-SK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	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endParaRPr lang="sk-SK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rgbClr val="FFC000"/>
                </a:solidFill>
              </a:rPr>
              <a:t>F</a:t>
            </a:r>
            <a:r>
              <a:rPr lang="sk-SK" dirty="0">
                <a:solidFill>
                  <a:srgbClr val="0070C0"/>
                </a:solidFill>
              </a:rPr>
              <a:t>	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endParaRPr lang="sk-SK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	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endParaRPr lang="sk-SK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	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endParaRPr lang="sk-SK" baseline="30000" dirty="0">
              <a:solidFill>
                <a:srgbClr val="0070C0"/>
              </a:solidFill>
            </a:endParaRPr>
          </a:p>
          <a:p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endParaRPr lang="sk-SK" baseline="30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endParaRPr lang="sk-SK" baseline="30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dirty="0" smtClean="0"/>
              <a:t>                              </a:t>
            </a:r>
            <a:r>
              <a:rPr lang="sk-SK" dirty="0">
                <a:solidFill>
                  <a:srgbClr val="0070C0"/>
                </a:solidFill>
              </a:rPr>
              <a:t>V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endParaRPr lang="sk-SK" baseline="30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endParaRPr lang="sk-SK" baseline="30000" dirty="0">
              <a:solidFill>
                <a:srgbClr val="FFC000"/>
              </a:solidFill>
            </a:endParaRPr>
          </a:p>
          <a:p>
            <a:endParaRPr lang="sk-SK" dirty="0"/>
          </a:p>
        </p:txBody>
      </p:sp>
      <p:cxnSp>
        <p:nvCxnSpPr>
          <p:cNvPr id="8" name="Rovná spojovacia šípka 7"/>
          <p:cNvCxnSpPr/>
          <p:nvPr/>
        </p:nvCxnSpPr>
        <p:spPr>
          <a:xfrm flipV="1">
            <a:off x="1185949" y="2801656"/>
            <a:ext cx="1440931" cy="831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ovacia šípka 9"/>
          <p:cNvCxnSpPr/>
          <p:nvPr/>
        </p:nvCxnSpPr>
        <p:spPr>
          <a:xfrm flipV="1">
            <a:off x="1200569" y="3279371"/>
            <a:ext cx="1426311" cy="457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ovacia šípka 10"/>
          <p:cNvCxnSpPr/>
          <p:nvPr/>
        </p:nvCxnSpPr>
        <p:spPr>
          <a:xfrm flipV="1">
            <a:off x="1200569" y="3785062"/>
            <a:ext cx="1426311" cy="197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ovacia šípka 11"/>
          <p:cNvCxnSpPr/>
          <p:nvPr/>
        </p:nvCxnSpPr>
        <p:spPr>
          <a:xfrm>
            <a:off x="1075819" y="3804819"/>
            <a:ext cx="1555837" cy="418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ovacia šípka 12"/>
          <p:cNvCxnSpPr/>
          <p:nvPr/>
        </p:nvCxnSpPr>
        <p:spPr>
          <a:xfrm>
            <a:off x="1200569" y="3917987"/>
            <a:ext cx="1426311" cy="895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ovná spojovacia šípka 19"/>
          <p:cNvCxnSpPr/>
          <p:nvPr/>
        </p:nvCxnSpPr>
        <p:spPr>
          <a:xfrm flipH="1" flipV="1">
            <a:off x="6713956" y="2711236"/>
            <a:ext cx="2100306" cy="927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ovná spojovacia šípka 21"/>
          <p:cNvCxnSpPr/>
          <p:nvPr/>
        </p:nvCxnSpPr>
        <p:spPr>
          <a:xfrm flipH="1" flipV="1">
            <a:off x="6713956" y="3209134"/>
            <a:ext cx="2100306" cy="4217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ovná spojovacia šípka 22"/>
          <p:cNvCxnSpPr/>
          <p:nvPr/>
        </p:nvCxnSpPr>
        <p:spPr>
          <a:xfrm flipH="1">
            <a:off x="6791498" y="3678578"/>
            <a:ext cx="2022764" cy="21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ovná spojovacia šípka 23"/>
          <p:cNvCxnSpPr/>
          <p:nvPr/>
        </p:nvCxnSpPr>
        <p:spPr>
          <a:xfrm flipH="1">
            <a:off x="6764424" y="3689487"/>
            <a:ext cx="2049838" cy="428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ovná spojovacia šípka 24"/>
          <p:cNvCxnSpPr/>
          <p:nvPr/>
        </p:nvCxnSpPr>
        <p:spPr>
          <a:xfrm flipH="1">
            <a:off x="6694386" y="3751204"/>
            <a:ext cx="2069408" cy="937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objekt pre text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text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1522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Záver</a:t>
            </a:r>
            <a:r>
              <a:rPr lang="sk-SK" dirty="0" smtClean="0"/>
              <a:t>: </a:t>
            </a:r>
            <a:br>
              <a:rPr lang="sk-SK" dirty="0" smtClean="0"/>
            </a:br>
            <a:r>
              <a:rPr lang="sk-SK" dirty="0" smtClean="0"/>
              <a:t>čím sa líšia polysémia/homonymia od synonymie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5276128"/>
            <a:ext cx="3258387" cy="493309"/>
          </a:xfrm>
        </p:spPr>
        <p:txBody>
          <a:bodyPr/>
          <a:lstStyle/>
          <a:p>
            <a:r>
              <a:rPr lang="sk-SK" dirty="0"/>
              <a:t>polysémia/homonymia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rgbClr val="FFC000"/>
                </a:solidFill>
              </a:rPr>
              <a:t>	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endParaRPr lang="sk-SK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	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endParaRPr lang="sk-SK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rgbClr val="FFC000"/>
                </a:solidFill>
              </a:rPr>
              <a:t>F</a:t>
            </a:r>
            <a:r>
              <a:rPr lang="sk-SK" dirty="0">
                <a:solidFill>
                  <a:srgbClr val="0070C0"/>
                </a:solidFill>
              </a:rPr>
              <a:t>	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endParaRPr lang="sk-SK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	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endParaRPr lang="sk-SK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		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endParaRPr lang="sk-SK" baseline="30000" dirty="0">
              <a:solidFill>
                <a:srgbClr val="0070C0"/>
              </a:solidFill>
            </a:endParaRPr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7354627" y="5223957"/>
            <a:ext cx="1724891" cy="480480"/>
          </a:xfrm>
        </p:spPr>
        <p:txBody>
          <a:bodyPr/>
          <a:lstStyle/>
          <a:p>
            <a:r>
              <a:rPr lang="sk-SK" dirty="0" smtClean="0"/>
              <a:t>synonymia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endParaRPr lang="sk-SK" baseline="30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endParaRPr lang="sk-SK" baseline="30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r>
              <a:rPr lang="sk-SK" dirty="0" smtClean="0"/>
              <a:t>                              </a:t>
            </a:r>
            <a:r>
              <a:rPr lang="sk-SK" dirty="0">
                <a:solidFill>
                  <a:srgbClr val="0070C0"/>
                </a:solidFill>
              </a:rPr>
              <a:t>V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endParaRPr lang="sk-SK" baseline="30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FFC000"/>
                </a:solidFill>
              </a:rPr>
              <a:t>F</a:t>
            </a:r>
            <a:endParaRPr lang="sk-SK" baseline="30000" dirty="0">
              <a:solidFill>
                <a:srgbClr val="FFC000"/>
              </a:solidFill>
            </a:endParaRPr>
          </a:p>
          <a:p>
            <a:endParaRPr lang="sk-SK" dirty="0"/>
          </a:p>
        </p:txBody>
      </p:sp>
      <p:cxnSp>
        <p:nvCxnSpPr>
          <p:cNvPr id="8" name="Rovná spojovacia šípka 7"/>
          <p:cNvCxnSpPr/>
          <p:nvPr/>
        </p:nvCxnSpPr>
        <p:spPr>
          <a:xfrm flipV="1">
            <a:off x="1185949" y="2801656"/>
            <a:ext cx="1440931" cy="831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ovacia šípka 9"/>
          <p:cNvCxnSpPr/>
          <p:nvPr/>
        </p:nvCxnSpPr>
        <p:spPr>
          <a:xfrm flipV="1">
            <a:off x="1200569" y="3279371"/>
            <a:ext cx="1426311" cy="457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ovacia šípka 10"/>
          <p:cNvCxnSpPr/>
          <p:nvPr/>
        </p:nvCxnSpPr>
        <p:spPr>
          <a:xfrm flipV="1">
            <a:off x="1200569" y="3785062"/>
            <a:ext cx="1426311" cy="197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ovacia šípka 11"/>
          <p:cNvCxnSpPr/>
          <p:nvPr/>
        </p:nvCxnSpPr>
        <p:spPr>
          <a:xfrm>
            <a:off x="1075819" y="3804819"/>
            <a:ext cx="1555837" cy="418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ovacia šípka 12"/>
          <p:cNvCxnSpPr/>
          <p:nvPr/>
        </p:nvCxnSpPr>
        <p:spPr>
          <a:xfrm>
            <a:off x="1200569" y="3917987"/>
            <a:ext cx="1426311" cy="895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ovná spojovacia šípka 19"/>
          <p:cNvCxnSpPr/>
          <p:nvPr/>
        </p:nvCxnSpPr>
        <p:spPr>
          <a:xfrm flipH="1" flipV="1">
            <a:off x="6713956" y="2711236"/>
            <a:ext cx="2100306" cy="927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ovná spojovacia šípka 21"/>
          <p:cNvCxnSpPr/>
          <p:nvPr/>
        </p:nvCxnSpPr>
        <p:spPr>
          <a:xfrm flipH="1" flipV="1">
            <a:off x="6713956" y="3209134"/>
            <a:ext cx="2100306" cy="4217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ovná spojovacia šípka 22"/>
          <p:cNvCxnSpPr/>
          <p:nvPr/>
        </p:nvCxnSpPr>
        <p:spPr>
          <a:xfrm flipH="1">
            <a:off x="6791498" y="3678578"/>
            <a:ext cx="2022764" cy="21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ovná spojovacia šípka 23"/>
          <p:cNvCxnSpPr/>
          <p:nvPr/>
        </p:nvCxnSpPr>
        <p:spPr>
          <a:xfrm flipH="1">
            <a:off x="6764424" y="3689487"/>
            <a:ext cx="2049838" cy="428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ovná spojovacia šípka 24"/>
          <p:cNvCxnSpPr/>
          <p:nvPr/>
        </p:nvCxnSpPr>
        <p:spPr>
          <a:xfrm flipH="1">
            <a:off x="6694386" y="3751204"/>
            <a:ext cx="2069408" cy="937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04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Medzijazyková homonymia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poslanec </a:t>
            </a:r>
            <a:r>
              <a:rPr lang="uk-UA" dirty="0" smtClean="0"/>
              <a:t>депутат</a:t>
            </a:r>
            <a:endParaRPr lang="sk-SK" dirty="0" smtClean="0"/>
          </a:p>
          <a:p>
            <a:r>
              <a:rPr lang="sk-SK" dirty="0"/>
              <a:t>reč </a:t>
            </a:r>
            <a:r>
              <a:rPr lang="uk-UA" dirty="0" smtClean="0"/>
              <a:t>мовлення</a:t>
            </a:r>
            <a:endParaRPr lang="sk-SK" dirty="0" smtClean="0"/>
          </a:p>
          <a:p>
            <a:r>
              <a:rPr lang="sk-SK" dirty="0"/>
              <a:t>riad </a:t>
            </a:r>
            <a:r>
              <a:rPr lang="uk-UA" dirty="0" smtClean="0"/>
              <a:t>посуд</a:t>
            </a:r>
            <a:endParaRPr lang="sk-SK" dirty="0" smtClean="0"/>
          </a:p>
          <a:p>
            <a:r>
              <a:rPr lang="sk-SK" dirty="0"/>
              <a:t>stan </a:t>
            </a:r>
            <a:r>
              <a:rPr lang="uk-UA" dirty="0" smtClean="0"/>
              <a:t>намет</a:t>
            </a:r>
            <a:endParaRPr lang="sk-SK" dirty="0" smtClean="0"/>
          </a:p>
          <a:p>
            <a:r>
              <a:rPr lang="sk-SK" dirty="0" smtClean="0"/>
              <a:t>úrad </a:t>
            </a:r>
            <a:r>
              <a:rPr lang="uk-UA" dirty="0" smtClean="0"/>
              <a:t>установа</a:t>
            </a:r>
            <a:endParaRPr lang="sk-SK" dirty="0" smtClean="0"/>
          </a:p>
          <a:p>
            <a:r>
              <a:rPr lang="sk-SK" dirty="0"/>
              <a:t>vrah </a:t>
            </a:r>
            <a:r>
              <a:rPr lang="uk-UA" dirty="0" smtClean="0"/>
              <a:t>убивця</a:t>
            </a:r>
            <a:r>
              <a:rPr lang="sk-SK" dirty="0" smtClean="0"/>
              <a:t>/</a:t>
            </a:r>
            <a:r>
              <a:rPr lang="uk-UA" dirty="0" smtClean="0"/>
              <a:t>вбивця</a:t>
            </a:r>
            <a:endParaRPr lang="sk-SK" dirty="0" smtClean="0"/>
          </a:p>
          <a:p>
            <a:r>
              <a:rPr lang="sk-SK" dirty="0"/>
              <a:t>výstava </a:t>
            </a:r>
            <a:r>
              <a:rPr lang="uk-UA" dirty="0"/>
              <a:t>виставка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uk-UA" dirty="0"/>
              <a:t>п</a:t>
            </a:r>
            <a:r>
              <a:rPr lang="uk-UA" dirty="0" smtClean="0"/>
              <a:t>осланець</a:t>
            </a:r>
            <a:r>
              <a:rPr lang="sk-SK" dirty="0" smtClean="0"/>
              <a:t> posol</a:t>
            </a:r>
          </a:p>
          <a:p>
            <a:r>
              <a:rPr lang="uk-UA" dirty="0"/>
              <a:t>річ </a:t>
            </a:r>
            <a:r>
              <a:rPr lang="sk-SK" dirty="0"/>
              <a:t>vec </a:t>
            </a:r>
            <a:endParaRPr lang="sk-SK" dirty="0" smtClean="0"/>
          </a:p>
          <a:p>
            <a:r>
              <a:rPr lang="uk-UA" dirty="0"/>
              <a:t>ряд </a:t>
            </a:r>
            <a:r>
              <a:rPr lang="sk-SK" dirty="0" smtClean="0"/>
              <a:t>rad</a:t>
            </a:r>
          </a:p>
          <a:p>
            <a:r>
              <a:rPr lang="uk-UA" dirty="0"/>
              <a:t>стан </a:t>
            </a:r>
            <a:r>
              <a:rPr lang="sk-SK" dirty="0"/>
              <a:t>stav </a:t>
            </a:r>
            <a:endParaRPr lang="sk-SK" dirty="0" smtClean="0"/>
          </a:p>
          <a:p>
            <a:r>
              <a:rPr lang="uk-UA" dirty="0"/>
              <a:t>уряд </a:t>
            </a:r>
            <a:r>
              <a:rPr lang="sk-SK" dirty="0" smtClean="0"/>
              <a:t>vláda</a:t>
            </a:r>
          </a:p>
          <a:p>
            <a:r>
              <a:rPr lang="uk-UA" dirty="0"/>
              <a:t>ворог </a:t>
            </a:r>
            <a:r>
              <a:rPr lang="sk-SK" dirty="0"/>
              <a:t>nepriateľ </a:t>
            </a:r>
            <a:endParaRPr lang="sk-SK" dirty="0" smtClean="0"/>
          </a:p>
          <a:p>
            <a:r>
              <a:rPr lang="uk-UA" dirty="0"/>
              <a:t>вистава </a:t>
            </a:r>
            <a:r>
              <a:rPr lang="sk-SK" dirty="0"/>
              <a:t>predstavenie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1520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769</Words>
  <Application>Microsoft Office PowerPoint</Application>
  <PresentationFormat>Širokouhlá</PresentationFormat>
  <Paragraphs>179</Paragraphs>
  <Slides>20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Motív balíka Office</vt:lpstr>
      <vt:lpstr>Vzťah medzi formou a významom  lexikálnej jednotky</vt:lpstr>
      <vt:lpstr>úvod</vt:lpstr>
      <vt:lpstr>Odpoveď znie áno, môže</vt:lpstr>
      <vt:lpstr>Polysémia</vt:lpstr>
      <vt:lpstr>Ako vznikajú  spoločné významové komponenty? </vt:lpstr>
      <vt:lpstr>Príklad 1: klinček</vt:lpstr>
      <vt:lpstr>derivačná polysémia 1</vt:lpstr>
      <vt:lpstr>Príklad 2: tanier</vt:lpstr>
      <vt:lpstr>derivačná polysémia 2</vt:lpstr>
      <vt:lpstr>Príklad 3: zavoňať</vt:lpstr>
      <vt:lpstr>derivačná polysémia 3</vt:lpstr>
      <vt:lpstr>Ako vzniká polysémia (zhrnutie)</vt:lpstr>
      <vt:lpstr>Zobrazenie polysémického slova v slovníku</vt:lpstr>
      <vt:lpstr>Existuje ešte jeden prípad,  keď je jedna forma nositeľom viacerých významov</vt:lpstr>
      <vt:lpstr>Prezentácia programu PowerPoint</vt:lpstr>
      <vt:lpstr>Zobrazenie homonymie v slovníku</vt:lpstr>
      <vt:lpstr>Zhrnutie:  čo má polysémia a homonymia spoločné a čo rozdielne</vt:lpstr>
      <vt:lpstr>Záver:  čím sa líšia polysémia/homonymia od synonymie</vt:lpstr>
      <vt:lpstr>Záver:  čím sa líšia polysémia/homonymia od synonymie</vt:lpstr>
      <vt:lpstr>Medzijazyková homonymia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Vzťah medzi formou a významom  lexikálnej jednotky</dc:title>
  <dc:creator>User</dc:creator>
  <cp:lastModifiedBy>Kesselová Jana</cp:lastModifiedBy>
  <cp:revision>36</cp:revision>
  <dcterms:created xsi:type="dcterms:W3CDTF">2020-04-21T12:07:26Z</dcterms:created>
  <dcterms:modified xsi:type="dcterms:W3CDTF">2023-04-18T18:29:16Z</dcterms:modified>
</cp:coreProperties>
</file>