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6" r:id="rId10"/>
    <p:sldId id="264" r:id="rId11"/>
    <p:sldId id="267" r:id="rId12"/>
    <p:sldId id="269" r:id="rId13"/>
    <p:sldId id="268" r:id="rId14"/>
    <p:sldId id="270" r:id="rId15"/>
    <p:sldId id="273" r:id="rId16"/>
    <p:sldId id="271" r:id="rId17"/>
    <p:sldId id="272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28T19:48:33.472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292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382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498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529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239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445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792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616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66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421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968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B3B5-A88D-4188-97FC-D7A0EE92DC50}" type="datetimeFigureOut">
              <a:rPr lang="sk-SK" smtClean="0"/>
              <a:t>8. 3. 2021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25682-CC9F-47A6-AC5C-08B83E814C2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2487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Antonymia</a:t>
            </a:r>
            <a:r>
              <a:rPr lang="sk-SK" dirty="0" smtClean="0"/>
              <a:t> </a:t>
            </a:r>
            <a:br>
              <a:rPr lang="sk-SK" dirty="0" smtClean="0"/>
            </a:br>
            <a:r>
              <a:rPr lang="sk-SK" sz="4000" dirty="0" smtClean="0"/>
              <a:t>v súvislostiach iných opozitných vzťahov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7323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7436" cy="4351338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pri pozorovaní sveta si všímame, že niektoré javy, veci, vlastnosti sú v protikladnom vzťahu</a:t>
            </a:r>
          </a:p>
          <a:p>
            <a:pPr lvl="1"/>
            <a:r>
              <a:rPr lang="sk-SK" b="1" dirty="0" smtClean="0"/>
              <a:t>noc </a:t>
            </a:r>
            <a:r>
              <a:rPr lang="sk-SK" dirty="0" smtClean="0"/>
              <a:t>a</a:t>
            </a:r>
            <a:r>
              <a:rPr lang="sk-SK" b="1" dirty="0" smtClean="0"/>
              <a:t> deň</a:t>
            </a:r>
            <a:r>
              <a:rPr lang="sk-SK" dirty="0" smtClean="0"/>
              <a:t>, </a:t>
            </a:r>
            <a:r>
              <a:rPr lang="sk-SK" b="1" dirty="0" smtClean="0"/>
              <a:t>vdych </a:t>
            </a:r>
            <a:r>
              <a:rPr lang="sk-SK" dirty="0" smtClean="0"/>
              <a:t>a</a:t>
            </a:r>
            <a:r>
              <a:rPr lang="sk-SK" b="1" dirty="0" smtClean="0"/>
              <a:t> nádych</a:t>
            </a:r>
            <a:r>
              <a:rPr lang="sk-SK" dirty="0" smtClean="0"/>
              <a:t>, </a:t>
            </a:r>
            <a:r>
              <a:rPr lang="sk-SK" b="1" dirty="0" smtClean="0"/>
              <a:t>biela </a:t>
            </a:r>
            <a:r>
              <a:rPr lang="sk-SK" dirty="0" smtClean="0"/>
              <a:t>a</a:t>
            </a:r>
            <a:r>
              <a:rPr lang="sk-SK" b="1" dirty="0" smtClean="0"/>
              <a:t> čierna</a:t>
            </a:r>
            <a:r>
              <a:rPr lang="sk-SK" dirty="0" smtClean="0"/>
              <a:t>, </a:t>
            </a:r>
            <a:r>
              <a:rPr lang="sk-SK" b="1" dirty="0" smtClean="0"/>
              <a:t>pekný </a:t>
            </a:r>
            <a:r>
              <a:rPr lang="sk-SK" dirty="0" smtClean="0"/>
              <a:t>a</a:t>
            </a:r>
            <a:r>
              <a:rPr lang="sk-SK" b="1" dirty="0" smtClean="0"/>
              <a:t> škaredý</a:t>
            </a:r>
            <a:r>
              <a:rPr lang="sk-SK" dirty="0" smtClean="0"/>
              <a:t>...</a:t>
            </a:r>
          </a:p>
          <a:p>
            <a:r>
              <a:rPr lang="sk-SK" dirty="0" smtClean="0"/>
              <a:t>skúste doplniť jeden svoj príklad na nejakú podobu protikladu</a:t>
            </a:r>
          </a:p>
          <a:p>
            <a:endParaRPr lang="sk-SK" dirty="0"/>
          </a:p>
          <a:p>
            <a:pPr marL="0" indent="0" algn="ctr">
              <a:buNone/>
            </a:pPr>
            <a:r>
              <a:rPr lang="sk-SK" b="1" dirty="0" smtClean="0">
                <a:solidFill>
                  <a:srgbClr val="00B050"/>
                </a:solidFill>
              </a:rPr>
              <a:t>......................</a:t>
            </a:r>
          </a:p>
          <a:p>
            <a:pPr marL="0" indent="0" algn="ctr">
              <a:buNone/>
            </a:pPr>
            <a:endParaRPr lang="sk-SK" dirty="0" smtClean="0"/>
          </a:p>
          <a:p>
            <a:r>
              <a:rPr lang="sk-SK" dirty="0" smtClean="0"/>
              <a:t>v tejto časti sa pozrieme na to, ako sa v slovenčine pomenúvajú rôzne typy protikladov </a:t>
            </a:r>
          </a:p>
          <a:p>
            <a:r>
              <a:rPr lang="sk-SK" dirty="0" smtClean="0"/>
              <a:t>pomenovania protikladov zároveň ukazujú, ako o veciach a javoch rozmýšľame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9601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Začnime pozorovaním: </a:t>
            </a:r>
            <a:br>
              <a:rPr lang="sk-SK" sz="3200" dirty="0" smtClean="0"/>
            </a:br>
            <a:r>
              <a:rPr lang="sk-SK" sz="3200" b="1" dirty="0" smtClean="0"/>
              <a:t>čo majú dvojice slov  </a:t>
            </a:r>
            <a:r>
              <a:rPr lang="sk-SK" sz="3200" dirty="0" smtClean="0"/>
              <a:t>A</a:t>
            </a:r>
            <a:r>
              <a:rPr lang="sk-SK" sz="3200" b="1" dirty="0" smtClean="0"/>
              <a:t> </a:t>
            </a:r>
            <a:r>
              <a:rPr lang="sk-SK" sz="3200" b="1" dirty="0" err="1" smtClean="0"/>
              <a:t>a</a:t>
            </a:r>
            <a:r>
              <a:rPr lang="sk-SK" sz="3200" b="1" dirty="0" smtClean="0"/>
              <a:t> </a:t>
            </a:r>
            <a:r>
              <a:rPr lang="sk-SK" sz="3200" dirty="0" smtClean="0"/>
              <a:t>B</a:t>
            </a:r>
            <a:r>
              <a:rPr lang="sk-SK" sz="3200" b="1" dirty="0" smtClean="0"/>
              <a:t> spoločné a čím sa líšia?</a:t>
            </a:r>
            <a:endParaRPr lang="sk-SK" sz="32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A</a:t>
            </a:r>
          </a:p>
          <a:p>
            <a:r>
              <a:rPr lang="sk-SK" dirty="0" smtClean="0"/>
              <a:t>pekný – škaredý</a:t>
            </a:r>
          </a:p>
          <a:p>
            <a:r>
              <a:rPr lang="sk-SK" dirty="0" smtClean="0"/>
              <a:t>chudobný – bohatý</a:t>
            </a:r>
          </a:p>
          <a:p>
            <a:r>
              <a:rPr lang="sk-SK" dirty="0" smtClean="0"/>
              <a:t>nízky – vysoký </a:t>
            </a:r>
          </a:p>
          <a:p>
            <a:r>
              <a:rPr lang="sk-SK" dirty="0" smtClean="0"/>
              <a:t>mladý – starý 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B0F0"/>
                </a:solidFill>
              </a:rPr>
              <a:t>B</a:t>
            </a:r>
          </a:p>
          <a:p>
            <a:r>
              <a:rPr lang="sk-SK" dirty="0" smtClean="0"/>
              <a:t>šťastný – nešťastný</a:t>
            </a:r>
          </a:p>
          <a:p>
            <a:r>
              <a:rPr lang="sk-SK" dirty="0" smtClean="0"/>
              <a:t>príjemný – nepríjemný</a:t>
            </a:r>
          </a:p>
          <a:p>
            <a:r>
              <a:rPr lang="sk-SK" dirty="0" smtClean="0"/>
              <a:t>citlivý – bezcitný</a:t>
            </a:r>
          </a:p>
          <a:p>
            <a:r>
              <a:rPr lang="sk-SK" dirty="0" smtClean="0"/>
              <a:t>vystúpiť – zostúpiť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8155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Odpoveď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Čo je spoločné?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lexikálne jednotky sú z hľadiska významu (sémantiky) v </a:t>
            </a:r>
            <a:r>
              <a:rPr lang="sk-SK" b="1" dirty="0" smtClean="0"/>
              <a:t>protikladnom</a:t>
            </a:r>
            <a:r>
              <a:rPr lang="sk-SK" dirty="0" smtClean="0"/>
              <a:t> vzťahu</a:t>
            </a:r>
          </a:p>
          <a:p>
            <a:pPr lvl="1"/>
            <a:r>
              <a:rPr lang="sk-SK" dirty="0" smtClean="0"/>
              <a:t>možno povedať aj:</a:t>
            </a:r>
          </a:p>
          <a:p>
            <a:pPr lvl="1"/>
            <a:r>
              <a:rPr lang="sk-SK" dirty="0" smtClean="0"/>
              <a:t>v </a:t>
            </a:r>
            <a:r>
              <a:rPr lang="sk-SK" b="1" dirty="0" smtClean="0"/>
              <a:t>kontrastnom</a:t>
            </a:r>
            <a:r>
              <a:rPr lang="sk-SK" dirty="0" smtClean="0"/>
              <a:t> vzťahu</a:t>
            </a:r>
          </a:p>
          <a:p>
            <a:pPr lvl="1"/>
            <a:r>
              <a:rPr lang="sk-SK" dirty="0" smtClean="0"/>
              <a:t>v </a:t>
            </a:r>
            <a:r>
              <a:rPr lang="sk-SK" b="1" dirty="0" smtClean="0"/>
              <a:t>protichodnom</a:t>
            </a:r>
            <a:r>
              <a:rPr lang="sk-SK" dirty="0" smtClean="0"/>
              <a:t> vzťahu</a:t>
            </a:r>
          </a:p>
          <a:p>
            <a:pPr lvl="1"/>
            <a:r>
              <a:rPr lang="sk-SK" dirty="0" smtClean="0"/>
              <a:t>v </a:t>
            </a:r>
            <a:r>
              <a:rPr lang="sk-SK" b="1" dirty="0" smtClean="0"/>
              <a:t>opozitnom</a:t>
            </a:r>
            <a:r>
              <a:rPr lang="sk-SK" dirty="0" smtClean="0"/>
              <a:t> vzťahu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Čo je rozdielne?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lexikálne jednotky 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 sú z hľadiska formy celkom odlišné</a:t>
            </a:r>
          </a:p>
          <a:p>
            <a:pPr lvl="1"/>
            <a:r>
              <a:rPr lang="sk-SK" i="1" dirty="0" smtClean="0"/>
              <a:t>nízky – vysoký </a:t>
            </a:r>
          </a:p>
          <a:p>
            <a:endParaRPr lang="sk-SK" dirty="0" smtClean="0"/>
          </a:p>
          <a:p>
            <a:r>
              <a:rPr lang="sk-SK" dirty="0" smtClean="0"/>
              <a:t>lexikálne jednotky </a:t>
            </a:r>
            <a:r>
              <a:rPr lang="sk-SK" dirty="0" smtClean="0">
                <a:solidFill>
                  <a:srgbClr val="00B0F0"/>
                </a:solidFill>
              </a:rPr>
              <a:t>B</a:t>
            </a:r>
            <a:r>
              <a:rPr lang="sk-SK" dirty="0" smtClean="0"/>
              <a:t> sú z hľadiska formy čiastočne zhodné</a:t>
            </a:r>
          </a:p>
          <a:p>
            <a:pPr lvl="1"/>
            <a:r>
              <a:rPr lang="sk-SK" i="1" dirty="0" smtClean="0">
                <a:solidFill>
                  <a:srgbClr val="00B0F0"/>
                </a:solidFill>
              </a:rPr>
              <a:t>cit</a:t>
            </a:r>
            <a:r>
              <a:rPr lang="sk-SK" i="1" dirty="0" smtClean="0"/>
              <a:t>livý – </a:t>
            </a:r>
            <a:r>
              <a:rPr lang="sk-SK" i="1" dirty="0" smtClean="0"/>
              <a:t>bez</a:t>
            </a:r>
            <a:r>
              <a:rPr lang="sk-SK" i="1" dirty="0" smtClean="0">
                <a:solidFill>
                  <a:srgbClr val="00B0F0"/>
                </a:solidFill>
              </a:rPr>
              <a:t>cit</a:t>
            </a:r>
            <a:r>
              <a:rPr lang="sk-SK" i="1" dirty="0" smtClean="0"/>
              <a:t>ný</a:t>
            </a:r>
          </a:p>
          <a:p>
            <a:pPr lvl="1"/>
            <a:r>
              <a:rPr lang="sk-SK" i="1" dirty="0">
                <a:solidFill>
                  <a:srgbClr val="00B0F0"/>
                </a:solidFill>
              </a:rPr>
              <a:t>šťastný</a:t>
            </a:r>
            <a:r>
              <a:rPr lang="sk-SK" i="1" dirty="0"/>
              <a:t> – </a:t>
            </a:r>
            <a:r>
              <a:rPr lang="sk-SK" i="1" dirty="0" smtClean="0"/>
              <a:t>ne</a:t>
            </a:r>
            <a:r>
              <a:rPr lang="sk-SK" i="1" dirty="0" smtClean="0">
                <a:solidFill>
                  <a:srgbClr val="00B0F0"/>
                </a:solidFill>
              </a:rPr>
              <a:t>šťastný</a:t>
            </a:r>
            <a:endParaRPr lang="sk-SK" i="1" dirty="0">
              <a:solidFill>
                <a:srgbClr val="00B0F0"/>
              </a:solidFill>
            </a:endParaRPr>
          </a:p>
          <a:p>
            <a:pPr lvl="1"/>
            <a:endParaRPr lang="sk-SK" i="1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5699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Zhrnutie</a:t>
            </a:r>
            <a:endParaRPr lang="sk-SK" sz="32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A</a:t>
            </a:r>
          </a:p>
          <a:p>
            <a:r>
              <a:rPr lang="sk-SK" sz="2400" dirty="0" smtClean="0"/>
              <a:t>pekný – škaredý</a:t>
            </a:r>
          </a:p>
          <a:p>
            <a:r>
              <a:rPr lang="sk-SK" sz="2400" dirty="0" smtClean="0"/>
              <a:t>chudobný</a:t>
            </a:r>
            <a:r>
              <a:rPr lang="uk-UA" sz="2400" dirty="0"/>
              <a:t> </a:t>
            </a:r>
            <a:r>
              <a:rPr lang="uk-UA" sz="2400" baseline="30000" dirty="0"/>
              <a:t>бі́дний</a:t>
            </a:r>
            <a:r>
              <a:rPr lang="sk-SK" sz="2400" dirty="0" smtClean="0"/>
              <a:t> </a:t>
            </a:r>
            <a:r>
              <a:rPr lang="sk-SK" sz="2400" dirty="0" smtClean="0"/>
              <a:t>– bohatý</a:t>
            </a:r>
          </a:p>
          <a:p>
            <a:r>
              <a:rPr lang="sk-SK" sz="2400" dirty="0" smtClean="0"/>
              <a:t>nízky – vysoký </a:t>
            </a:r>
          </a:p>
          <a:p>
            <a:r>
              <a:rPr lang="sk-SK" sz="2400" dirty="0" smtClean="0"/>
              <a:t>mladý – starý </a:t>
            </a:r>
            <a:endParaRPr lang="sk-SK" sz="24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400" dirty="0" smtClean="0">
                <a:solidFill>
                  <a:srgbClr val="00B0F0"/>
                </a:solidFill>
              </a:rPr>
              <a:t>B</a:t>
            </a:r>
          </a:p>
          <a:p>
            <a:r>
              <a:rPr lang="sk-SK" sz="2400" dirty="0" smtClean="0"/>
              <a:t>šťastný – nešťastný</a:t>
            </a:r>
          </a:p>
          <a:p>
            <a:r>
              <a:rPr lang="sk-SK" sz="2400" dirty="0" smtClean="0"/>
              <a:t>príjemný – nepríjemný</a:t>
            </a:r>
          </a:p>
          <a:p>
            <a:r>
              <a:rPr lang="sk-SK" sz="2400" dirty="0" smtClean="0"/>
              <a:t>citlivý – bezcitný</a:t>
            </a:r>
          </a:p>
          <a:p>
            <a:r>
              <a:rPr lang="sk-SK" sz="2400" dirty="0" smtClean="0"/>
              <a:t>vystúpiť – zostúpiť</a:t>
            </a:r>
            <a:endParaRPr lang="sk-SK" sz="24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762000" y="48514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dirty="0" smtClean="0"/>
              <a:t>Významovo kontrastné (protikladné) lexikálne jednotky, formálne úplne odlišné </a:t>
            </a:r>
            <a:r>
              <a:rPr lang="sk-SK" sz="2400" dirty="0" smtClean="0"/>
              <a:t>(</a:t>
            </a:r>
            <a:r>
              <a:rPr lang="sk-SK" sz="2400" dirty="0" smtClean="0">
                <a:solidFill>
                  <a:srgbClr val="FF0000"/>
                </a:solidFill>
              </a:rPr>
              <a:t>A</a:t>
            </a:r>
            <a:r>
              <a:rPr lang="sk-SK" sz="2400" dirty="0" smtClean="0"/>
              <a:t>)</a:t>
            </a:r>
            <a:r>
              <a:rPr lang="sk-SK" sz="3200" dirty="0" smtClean="0">
                <a:solidFill>
                  <a:srgbClr val="FF0000"/>
                </a:solidFill>
              </a:rPr>
              <a:t> </a:t>
            </a:r>
            <a:r>
              <a:rPr lang="sk-SK" sz="3200" dirty="0" smtClean="0"/>
              <a:t>alebo čiastočne zhodné </a:t>
            </a:r>
            <a:r>
              <a:rPr lang="sk-SK" sz="2400" dirty="0" smtClean="0"/>
              <a:t>(</a:t>
            </a:r>
            <a:r>
              <a:rPr lang="sk-SK" sz="2400" dirty="0" smtClean="0">
                <a:solidFill>
                  <a:srgbClr val="00B0F0"/>
                </a:solidFill>
              </a:rPr>
              <a:t>B</a:t>
            </a:r>
            <a:r>
              <a:rPr lang="sk-SK" sz="2400" dirty="0" smtClean="0"/>
              <a:t>)</a:t>
            </a:r>
            <a:r>
              <a:rPr lang="sk-SK" sz="3200" dirty="0" smtClean="0">
                <a:solidFill>
                  <a:srgbClr val="00B0F0"/>
                </a:solidFill>
              </a:rPr>
              <a:t> </a:t>
            </a:r>
            <a:r>
              <a:rPr lang="sk-SK" sz="3200" dirty="0" smtClean="0"/>
              <a:t>sa nazývajú </a:t>
            </a:r>
            <a:r>
              <a:rPr lang="sk-SK" sz="3200" b="1" dirty="0" smtClean="0">
                <a:solidFill>
                  <a:srgbClr val="00B050"/>
                </a:solidFill>
              </a:rPr>
              <a:t>antonymá</a:t>
            </a:r>
            <a:r>
              <a:rPr lang="sk-SK" sz="3200" dirty="0" smtClean="0"/>
              <a:t>. </a:t>
            </a:r>
            <a:endParaRPr 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17282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Základné typy antoným</a:t>
            </a:r>
            <a:br>
              <a:rPr lang="sk-SK" dirty="0" smtClean="0"/>
            </a:br>
            <a:r>
              <a:rPr lang="sk-SK" sz="3200" dirty="0" smtClean="0"/>
              <a:t>porovnajte, čím sa antonymá </a:t>
            </a:r>
            <a:r>
              <a:rPr lang="sk-SK" sz="3200" dirty="0"/>
              <a:t>A </a:t>
            </a:r>
            <a:r>
              <a:rPr lang="sk-SK" sz="3200" dirty="0" err="1"/>
              <a:t>a</a:t>
            </a:r>
            <a:r>
              <a:rPr lang="sk-SK" sz="3200" dirty="0"/>
              <a:t> B </a:t>
            </a:r>
            <a:r>
              <a:rPr lang="sk-SK" sz="3200" dirty="0" smtClean="0"/>
              <a:t>líšia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A</a:t>
            </a:r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svetlý – </a:t>
            </a:r>
            <a:r>
              <a:rPr lang="sk-SK" dirty="0" smtClean="0"/>
              <a:t>tmavý</a:t>
            </a:r>
            <a:r>
              <a:rPr lang="uk-UA" baseline="30000" dirty="0" smtClean="0"/>
              <a:t>темний</a:t>
            </a:r>
            <a:endParaRPr lang="sk-SK" baseline="30000" dirty="0" smtClean="0"/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B0F0"/>
                </a:solidFill>
              </a:rPr>
              <a:t>B</a:t>
            </a:r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živý</a:t>
            </a:r>
            <a:r>
              <a:rPr lang="uk-UA" baseline="30000" dirty="0" smtClean="0"/>
              <a:t>живий</a:t>
            </a:r>
            <a:r>
              <a:rPr lang="sk-SK" dirty="0" smtClean="0"/>
              <a:t> </a:t>
            </a:r>
            <a:r>
              <a:rPr lang="sk-SK" dirty="0" smtClean="0"/>
              <a:t>– mŕtvy</a:t>
            </a:r>
            <a:r>
              <a:rPr lang="uk-UA" baseline="30000" dirty="0" smtClean="0"/>
              <a:t>мертвий</a:t>
            </a:r>
            <a:endParaRPr lang="sk-SK" baseline="30000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1885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Základné typy antoným</a:t>
            </a:r>
            <a:br>
              <a:rPr lang="sk-SK" dirty="0" smtClean="0"/>
            </a:br>
            <a:r>
              <a:rPr lang="sk-SK" sz="3200" dirty="0" smtClean="0"/>
              <a:t>odpoveď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b="1" dirty="0" smtClean="0"/>
              <a:t>svetlý</a:t>
            </a:r>
            <a:r>
              <a:rPr lang="sk-SK" dirty="0" smtClean="0"/>
              <a:t>     </a:t>
            </a:r>
            <a:r>
              <a:rPr lang="sk-SK" dirty="0" smtClean="0"/>
              <a:t>  </a:t>
            </a:r>
            <a:r>
              <a:rPr lang="sk-SK" dirty="0" smtClean="0">
                <a:solidFill>
                  <a:srgbClr val="FF0000"/>
                </a:solidFill>
              </a:rPr>
              <a:t>–</a:t>
            </a:r>
            <a:r>
              <a:rPr lang="sk-SK" dirty="0" smtClean="0"/>
              <a:t>            </a:t>
            </a:r>
            <a:r>
              <a:rPr lang="sk-SK" dirty="0" smtClean="0">
                <a:solidFill>
                  <a:srgbClr val="FF0000"/>
                </a:solidFill>
              </a:rPr>
              <a:t>–</a:t>
            </a:r>
            <a:r>
              <a:rPr lang="sk-SK" dirty="0" smtClean="0"/>
              <a:t>        </a:t>
            </a:r>
            <a:r>
              <a:rPr lang="sk-SK" b="1" dirty="0" smtClean="0"/>
              <a:t>tmavý</a:t>
            </a:r>
            <a:endParaRPr lang="sk-SK" b="1" dirty="0" smtClean="0"/>
          </a:p>
          <a:p>
            <a:pPr marL="0" indent="0">
              <a:buNone/>
            </a:pPr>
            <a:r>
              <a:rPr lang="sk-SK" dirty="0" smtClean="0"/>
              <a:t>              </a:t>
            </a:r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r>
              <a:rPr lang="sk-SK" dirty="0" smtClean="0"/>
              <a:t>antonymá predstavujú krajné póly</a:t>
            </a:r>
          </a:p>
          <a:p>
            <a:r>
              <a:rPr lang="sk-SK" dirty="0" smtClean="0"/>
              <a:t>medzi krajnými pólmi </a:t>
            </a:r>
            <a:r>
              <a:rPr lang="sk-SK" i="1" dirty="0" smtClean="0"/>
              <a:t>sú stupne</a:t>
            </a:r>
          </a:p>
          <a:p>
            <a:pPr lvl="1"/>
            <a:r>
              <a:rPr lang="sk-SK" i="1" dirty="0" smtClean="0"/>
              <a:t>menej svetlý</a:t>
            </a:r>
            <a:r>
              <a:rPr lang="sk-SK" dirty="0" smtClean="0"/>
              <a:t>, </a:t>
            </a:r>
            <a:r>
              <a:rPr lang="sk-SK" i="1" dirty="0" smtClean="0"/>
              <a:t>ešte menej svetlý</a:t>
            </a:r>
          </a:p>
          <a:p>
            <a:pPr lvl="1"/>
            <a:r>
              <a:rPr lang="sk-SK" i="1" dirty="0" smtClean="0"/>
              <a:t>viac </a:t>
            </a:r>
            <a:r>
              <a:rPr lang="sk-SK" i="1" dirty="0" smtClean="0"/>
              <a:t>tmavý</a:t>
            </a:r>
            <a:r>
              <a:rPr lang="sk-SK" dirty="0" smtClean="0"/>
              <a:t>, </a:t>
            </a:r>
            <a:r>
              <a:rPr lang="sk-SK" i="1" dirty="0" smtClean="0"/>
              <a:t>ešte tmavší</a:t>
            </a:r>
          </a:p>
          <a:p>
            <a:r>
              <a:rPr lang="sk-SK" b="1" dirty="0" smtClean="0"/>
              <a:t>antonymá </a:t>
            </a:r>
            <a:r>
              <a:rPr lang="sk-SK" dirty="0" smtClean="0"/>
              <a:t>sú</a:t>
            </a:r>
            <a:r>
              <a:rPr lang="sk-SK" b="1" dirty="0" smtClean="0"/>
              <a:t> </a:t>
            </a:r>
            <a:r>
              <a:rPr lang="sk-SK" b="1" dirty="0" err="1" smtClean="0"/>
              <a:t>graduálne</a:t>
            </a:r>
            <a:r>
              <a:rPr lang="sk-SK" b="1" dirty="0" smtClean="0"/>
              <a:t> </a:t>
            </a:r>
            <a:r>
              <a:rPr lang="uk-UA" baseline="30000" dirty="0"/>
              <a:t>поступовий</a:t>
            </a:r>
            <a:r>
              <a:rPr lang="uk-UA" dirty="0"/>
              <a:t> </a:t>
            </a:r>
            <a:endParaRPr lang="sk-SK" b="1" dirty="0" smtClean="0"/>
          </a:p>
          <a:p>
            <a:pPr lvl="1"/>
            <a:r>
              <a:rPr lang="sk-SK" dirty="0" smtClean="0"/>
              <a:t>antonymá pomenúvajú javy, ktoré sa zosilňujú, zväčšujú, zvyšujú, stupňujú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98375" cy="4351338"/>
          </a:xfrm>
        </p:spPr>
        <p:txBody>
          <a:bodyPr>
            <a:normAutofit fontScale="77500" lnSpcReduction="20000"/>
          </a:bodyPr>
          <a:lstStyle/>
          <a:p>
            <a:r>
              <a:rPr lang="sk-SK" b="1" dirty="0" smtClean="0"/>
              <a:t>živý</a:t>
            </a:r>
            <a:r>
              <a:rPr lang="sk-SK" dirty="0" smtClean="0"/>
              <a:t>                                    </a:t>
            </a:r>
            <a:r>
              <a:rPr lang="sk-SK" b="1" dirty="0" smtClean="0"/>
              <a:t>mŕtvy</a:t>
            </a:r>
          </a:p>
          <a:p>
            <a:r>
              <a:rPr lang="sk-SK" b="1" dirty="0"/>
              <a:t>živý</a:t>
            </a:r>
            <a:r>
              <a:rPr lang="sk-SK" dirty="0"/>
              <a:t>                                    </a:t>
            </a:r>
            <a:r>
              <a:rPr lang="sk-SK" b="1" dirty="0"/>
              <a:t>mŕtvy</a:t>
            </a:r>
          </a:p>
          <a:p>
            <a:r>
              <a:rPr lang="sk-SK" b="1" dirty="0"/>
              <a:t>živý</a:t>
            </a:r>
            <a:r>
              <a:rPr lang="sk-SK" dirty="0"/>
              <a:t>                                    </a:t>
            </a:r>
            <a:r>
              <a:rPr lang="sk-SK" b="1" dirty="0" smtClean="0"/>
              <a:t>mŕtvy</a:t>
            </a:r>
            <a:endParaRPr lang="sk-SK" dirty="0"/>
          </a:p>
          <a:p>
            <a:endParaRPr lang="sk-SK" dirty="0" smtClean="0"/>
          </a:p>
          <a:p>
            <a:r>
              <a:rPr lang="sk-SK" dirty="0" smtClean="0"/>
              <a:t>antonymá sú vo vzťahu </a:t>
            </a:r>
            <a:r>
              <a:rPr lang="sk-SK" b="1" dirty="0" smtClean="0"/>
              <a:t>buď, alebo</a:t>
            </a:r>
          </a:p>
          <a:p>
            <a:pPr lvl="1"/>
            <a:r>
              <a:rPr lang="sk-SK" dirty="0" smtClean="0"/>
              <a:t>buď živý, alebo mŕtvy</a:t>
            </a:r>
          </a:p>
          <a:p>
            <a:r>
              <a:rPr lang="sk-SK" dirty="0" smtClean="0"/>
              <a:t>medzi antonymami </a:t>
            </a:r>
            <a:r>
              <a:rPr lang="sk-SK" i="1" dirty="0" smtClean="0"/>
              <a:t>nie sú stupne</a:t>
            </a:r>
            <a:r>
              <a:rPr lang="sk-SK" dirty="0" smtClean="0"/>
              <a:t>, prechodné pásmo</a:t>
            </a:r>
          </a:p>
          <a:p>
            <a:r>
              <a:rPr lang="sk-SK" dirty="0" smtClean="0"/>
              <a:t>jeden člen popiera (neguje) druhý</a:t>
            </a:r>
          </a:p>
          <a:p>
            <a:pPr lvl="1"/>
            <a:r>
              <a:rPr lang="sk-SK" dirty="0" smtClean="0"/>
              <a:t>ak je živý, nie je mŕtvy</a:t>
            </a:r>
          </a:p>
          <a:p>
            <a:r>
              <a:rPr lang="sk-SK" b="1" dirty="0" smtClean="0"/>
              <a:t>antonymá </a:t>
            </a:r>
            <a:r>
              <a:rPr lang="sk-SK" dirty="0" smtClean="0"/>
              <a:t>bez prechodných stupňov sú </a:t>
            </a:r>
            <a:r>
              <a:rPr lang="sk-SK" b="1" dirty="0" smtClean="0"/>
              <a:t>komplementárne</a:t>
            </a:r>
          </a:p>
          <a:p>
            <a:pPr lvl="1"/>
            <a:r>
              <a:rPr lang="sk-SK" dirty="0" smtClean="0"/>
              <a:t>komplementárny znamená dopĺňajúci </a:t>
            </a:r>
            <a:r>
              <a:rPr lang="sk-SK" dirty="0" smtClean="0"/>
              <a:t>sa</a:t>
            </a:r>
            <a:r>
              <a:rPr lang="uk-UA" baseline="30000" dirty="0"/>
              <a:t>допо́внити</a:t>
            </a:r>
            <a:endParaRPr lang="sk-SK" baseline="300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5" y="2313016"/>
            <a:ext cx="3581748" cy="795944"/>
          </a:xfrm>
          <a:prstGeom prst="rect">
            <a:avLst/>
          </a:prstGeom>
        </p:spPr>
      </p:pic>
      <p:cxnSp>
        <p:nvCxnSpPr>
          <p:cNvPr id="8" name="Rovná spojnica 7"/>
          <p:cNvCxnSpPr/>
          <p:nvPr/>
        </p:nvCxnSpPr>
        <p:spPr>
          <a:xfrm>
            <a:off x="8961120" y="2331719"/>
            <a:ext cx="113884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6172199" y="2683624"/>
            <a:ext cx="113884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6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Antonymá </a:t>
            </a:r>
            <a:br>
              <a:rPr lang="sk-SK" dirty="0" smtClean="0"/>
            </a:br>
            <a:r>
              <a:rPr lang="sk-SK" dirty="0" smtClean="0"/>
              <a:t>rozdeľte na </a:t>
            </a:r>
            <a:r>
              <a:rPr lang="sk-SK" dirty="0" err="1" smtClean="0"/>
              <a:t>graduálne</a:t>
            </a:r>
            <a:r>
              <a:rPr lang="sk-SK" dirty="0" smtClean="0"/>
              <a:t> a </a:t>
            </a:r>
            <a:r>
              <a:rPr lang="sk-SK" dirty="0" smtClean="0"/>
              <a:t>komplementárne </a:t>
            </a:r>
            <a:r>
              <a:rPr lang="sk-SK" sz="1000" dirty="0" smtClean="0"/>
              <a:t>12</a:t>
            </a:r>
            <a:endParaRPr lang="sk-SK" sz="10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53545" cy="4351338"/>
          </a:xfrm>
        </p:spPr>
        <p:txBody>
          <a:bodyPr>
            <a:normAutofit fontScale="62500" lnSpcReduction="20000"/>
          </a:bodyPr>
          <a:lstStyle/>
          <a:p>
            <a:endParaRPr lang="sk-SK" dirty="0" smtClean="0"/>
          </a:p>
          <a:p>
            <a:r>
              <a:rPr lang="sk-SK" dirty="0" smtClean="0"/>
              <a:t>ľahký – ťažký</a:t>
            </a:r>
          </a:p>
          <a:p>
            <a:r>
              <a:rPr lang="sk-SK" dirty="0" smtClean="0"/>
              <a:t>drahý – lacný</a:t>
            </a:r>
          </a:p>
          <a:p>
            <a:r>
              <a:rPr lang="sk-SK" dirty="0" smtClean="0"/>
              <a:t>slobodný – ženatý</a:t>
            </a:r>
          </a:p>
          <a:p>
            <a:r>
              <a:rPr lang="sk-SK" dirty="0" smtClean="0"/>
              <a:t>povinný </a:t>
            </a:r>
            <a:r>
              <a:rPr lang="uk-UA" baseline="30000" dirty="0"/>
              <a:t>обов’язковий</a:t>
            </a:r>
            <a:r>
              <a:rPr lang="sk-SK" dirty="0" smtClean="0"/>
              <a:t> </a:t>
            </a:r>
            <a:r>
              <a:rPr lang="sk-SK" dirty="0" smtClean="0"/>
              <a:t>– </a:t>
            </a:r>
            <a:r>
              <a:rPr lang="sk-SK" dirty="0" smtClean="0"/>
              <a:t>dobrovoľný </a:t>
            </a:r>
            <a:r>
              <a:rPr lang="uk-UA" baseline="30000" dirty="0"/>
              <a:t>добровільний</a:t>
            </a:r>
            <a:endParaRPr lang="sk-SK" baseline="30000" dirty="0" smtClean="0"/>
          </a:p>
          <a:p>
            <a:r>
              <a:rPr lang="sk-SK" dirty="0" smtClean="0"/>
              <a:t>bohatý – chudobný</a:t>
            </a:r>
          </a:p>
          <a:p>
            <a:r>
              <a:rPr lang="sk-SK" dirty="0" smtClean="0"/>
              <a:t>život – smrť</a:t>
            </a:r>
          </a:p>
          <a:p>
            <a:r>
              <a:rPr lang="sk-SK" dirty="0" smtClean="0"/>
              <a:t>hustý – riedky</a:t>
            </a:r>
          </a:p>
          <a:p>
            <a:r>
              <a:rPr lang="sk-SK" dirty="0" smtClean="0"/>
              <a:t>šťastný – nešťastný </a:t>
            </a:r>
          </a:p>
          <a:p>
            <a:r>
              <a:rPr lang="sk-SK" dirty="0" smtClean="0"/>
              <a:t>teplý – studený</a:t>
            </a:r>
          </a:p>
          <a:p>
            <a:r>
              <a:rPr lang="sk-SK" dirty="0" smtClean="0"/>
              <a:t>pravý – ľavý</a:t>
            </a:r>
          </a:p>
          <a:p>
            <a:r>
              <a:rPr lang="sk-SK" dirty="0" smtClean="0"/>
              <a:t>hlboký – plytký</a:t>
            </a:r>
          </a:p>
          <a:p>
            <a:r>
              <a:rPr lang="sk-SK" dirty="0" smtClean="0"/>
              <a:t>von – dnu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825" y="3480003"/>
            <a:ext cx="1952631" cy="104258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00" y="3480003"/>
            <a:ext cx="1726775" cy="104258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31" y="3467594"/>
            <a:ext cx="2033322" cy="106739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578" y="3466994"/>
            <a:ext cx="1998422" cy="106799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575" y="4941531"/>
            <a:ext cx="2222268" cy="81918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00" y="4608085"/>
            <a:ext cx="1658898" cy="1350266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6093825" y="5245331"/>
            <a:ext cx="38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menej hlboká voda, ešte menej hlboká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515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Antonymá: riešenie </a:t>
            </a:r>
            <a:br>
              <a:rPr lang="sk-SK" dirty="0" smtClean="0"/>
            </a:br>
            <a:r>
              <a:rPr lang="sk-SK" dirty="0" err="1" smtClean="0">
                <a:solidFill>
                  <a:srgbClr val="FF0000"/>
                </a:solidFill>
              </a:rPr>
              <a:t>graduálne</a:t>
            </a:r>
            <a:r>
              <a:rPr lang="sk-SK" dirty="0" smtClean="0"/>
              <a:t> a </a:t>
            </a:r>
            <a:r>
              <a:rPr lang="sk-SK" dirty="0" smtClean="0">
                <a:solidFill>
                  <a:srgbClr val="00B050"/>
                </a:solidFill>
              </a:rPr>
              <a:t>komplementárne</a:t>
            </a:r>
            <a:endParaRPr lang="sk-SK" sz="3200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endParaRPr lang="sk-SK" dirty="0" smtClean="0"/>
          </a:p>
          <a:p>
            <a:r>
              <a:rPr lang="sk-SK" dirty="0" smtClean="0">
                <a:solidFill>
                  <a:srgbClr val="FF0000"/>
                </a:solidFill>
              </a:rPr>
              <a:t>ľahký – ťažký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drahý – lacný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slobodný – ženatý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povinný – dobrovoľný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bohatý – chudobný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život – smrť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hustý – riedky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šťastný – nešťastný 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teplý – studený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pravý – ľavý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hlboký – plytký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von – dnu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426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typy antoným: </a:t>
            </a:r>
            <a:r>
              <a:rPr lang="sk-SK" b="1" i="1" dirty="0" err="1" smtClean="0"/>
              <a:t>konverzíva</a:t>
            </a:r>
            <a:endParaRPr lang="sk-SK" b="1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err="1" smtClean="0"/>
              <a:t>graduálne</a:t>
            </a:r>
            <a:r>
              <a:rPr lang="sk-SK" sz="2400" dirty="0" smtClean="0"/>
              <a:t> a komplementárne antonymá sú </a:t>
            </a:r>
            <a:r>
              <a:rPr lang="sk-SK" sz="2400" b="1" dirty="0" smtClean="0"/>
              <a:t>základné typy</a:t>
            </a:r>
          </a:p>
          <a:p>
            <a:r>
              <a:rPr lang="sk-SK" sz="2400" dirty="0" smtClean="0"/>
              <a:t>okrem základných typov jestvujú aj ďalšie typy</a:t>
            </a:r>
            <a:endParaRPr lang="sk-SK" sz="24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2" y="3077716"/>
            <a:ext cx="2661935" cy="1413683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1707355" y="4748944"/>
            <a:ext cx="148611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táto situácia sa dá pomenovať slovesom </a:t>
            </a:r>
            <a:r>
              <a:rPr lang="sk-SK" sz="2000" b="1" dirty="0" smtClean="0"/>
              <a:t>brať </a:t>
            </a:r>
            <a:r>
              <a:rPr lang="sk-SK" sz="2000" dirty="0" smtClean="0"/>
              <a:t>i</a:t>
            </a:r>
            <a:r>
              <a:rPr lang="sk-SK" sz="2000" b="1" dirty="0" smtClean="0"/>
              <a:t> dávať</a:t>
            </a:r>
            <a:endParaRPr lang="sk-SK" sz="2000" b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079" y="3077716"/>
            <a:ext cx="2587645" cy="169345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60" y="3077716"/>
            <a:ext cx="2518235" cy="1622637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5279534" y="4985900"/>
            <a:ext cx="163293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táto situácia sa dá pomenovať slovesom </a:t>
            </a:r>
            <a:r>
              <a:rPr lang="sk-SK" sz="2000" b="1" dirty="0" smtClean="0"/>
              <a:t>predať </a:t>
            </a:r>
            <a:r>
              <a:rPr lang="sk-SK" sz="2000" dirty="0" smtClean="0"/>
              <a:t>i</a:t>
            </a:r>
            <a:r>
              <a:rPr lang="sk-SK" sz="2000" b="1" dirty="0" smtClean="0"/>
              <a:t> kúpiť</a:t>
            </a:r>
            <a:endParaRPr lang="sk-SK" sz="2000" b="1" dirty="0"/>
          </a:p>
        </p:txBody>
      </p:sp>
      <p:sp>
        <p:nvSpPr>
          <p:cNvPr id="10" name="BlokTextu 9"/>
          <p:cNvSpPr txBox="1"/>
          <p:nvPr/>
        </p:nvSpPr>
        <p:spPr>
          <a:xfrm>
            <a:off x="8617613" y="4976634"/>
            <a:ext cx="17816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táto situácia sa dá pomenovať slovesom </a:t>
            </a:r>
            <a:r>
              <a:rPr lang="sk-SK" sz="2000" b="1" dirty="0" smtClean="0"/>
              <a:t>požičať </a:t>
            </a:r>
            <a:r>
              <a:rPr lang="sk-SK" sz="2000" dirty="0" smtClean="0"/>
              <a:t>i</a:t>
            </a:r>
            <a:r>
              <a:rPr lang="sk-SK" sz="2000" b="1" dirty="0" smtClean="0"/>
              <a:t> vrátiť</a:t>
            </a:r>
            <a:endParaRPr lang="sk-SK" sz="2000" b="1" dirty="0"/>
          </a:p>
        </p:txBody>
      </p:sp>
    </p:spTree>
    <p:extLst>
      <p:ext uri="{BB962C8B-B14F-4D97-AF65-F5344CB8AC3E}">
        <p14:creationId xmlns:p14="http://schemas.microsoft.com/office/powerpoint/2010/main" val="413964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typy antoným: </a:t>
            </a:r>
            <a:r>
              <a:rPr lang="sk-SK" b="1" dirty="0" err="1" smtClean="0"/>
              <a:t>konverzíva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príklady ukazujú, že jedna situácia sa dá pomenovať rôznym spôsobom</a:t>
            </a:r>
          </a:p>
          <a:p>
            <a:r>
              <a:rPr lang="sk-SK" sz="2400" dirty="0" smtClean="0"/>
              <a:t>závisí od toho, z akej perspektívy (z akého hľadiska) ju človek pomenúva</a:t>
            </a:r>
          </a:p>
          <a:p>
            <a:pPr lvl="1"/>
            <a:r>
              <a:rPr lang="sk-SK" sz="2000" dirty="0" smtClean="0"/>
              <a:t>napríklad: ako predávajúci alebo kupujúci, dlžník alebo veriteľ, darca alebo obdarovaný</a:t>
            </a:r>
          </a:p>
          <a:p>
            <a:endParaRPr lang="sk-SK" dirty="0" smtClean="0">
              <a:solidFill>
                <a:srgbClr val="00B050"/>
              </a:solidFill>
            </a:endParaRPr>
          </a:p>
          <a:p>
            <a:r>
              <a:rPr lang="sk-SK" dirty="0" smtClean="0">
                <a:solidFill>
                  <a:srgbClr val="00B050"/>
                </a:solidFill>
              </a:rPr>
              <a:t>lexikálne jednotky, ktoré sú založené na obrátenom videní tej istej situácie, sú </a:t>
            </a:r>
            <a:r>
              <a:rPr lang="sk-SK" b="1" dirty="0" err="1" smtClean="0">
                <a:solidFill>
                  <a:srgbClr val="00B050"/>
                </a:solidFill>
              </a:rPr>
              <a:t>konverzíva</a:t>
            </a:r>
            <a:endParaRPr lang="sk-SK" b="1" dirty="0" smtClean="0">
              <a:solidFill>
                <a:srgbClr val="00B050"/>
              </a:solidFill>
            </a:endParaRPr>
          </a:p>
          <a:p>
            <a:pPr lvl="1"/>
            <a:r>
              <a:rPr lang="sk-SK" b="1" dirty="0"/>
              <a:t> </a:t>
            </a:r>
            <a:r>
              <a:rPr lang="sk-SK" i="1" dirty="0" smtClean="0"/>
              <a:t>predať</a:t>
            </a:r>
            <a:r>
              <a:rPr lang="sk-SK" dirty="0" smtClean="0"/>
              <a:t> – </a:t>
            </a:r>
            <a:r>
              <a:rPr lang="sk-SK" i="1" dirty="0" smtClean="0"/>
              <a:t>kúpiť</a:t>
            </a:r>
            <a:r>
              <a:rPr lang="sk-SK" dirty="0" smtClean="0"/>
              <a:t>, </a:t>
            </a:r>
            <a:r>
              <a:rPr lang="sk-SK" i="1" dirty="0" smtClean="0"/>
              <a:t>dať</a:t>
            </a:r>
            <a:r>
              <a:rPr lang="sk-SK" dirty="0" smtClean="0"/>
              <a:t> – </a:t>
            </a:r>
            <a:r>
              <a:rPr lang="sk-SK" i="1" dirty="0" smtClean="0"/>
              <a:t>zobrať</a:t>
            </a:r>
            <a:r>
              <a:rPr lang="sk-SK" dirty="0" smtClean="0"/>
              <a:t>, </a:t>
            </a:r>
            <a:r>
              <a:rPr lang="sk-SK" i="1" dirty="0" smtClean="0"/>
              <a:t>požičať</a:t>
            </a:r>
            <a:r>
              <a:rPr lang="sk-SK" dirty="0" smtClean="0"/>
              <a:t> – </a:t>
            </a:r>
            <a:r>
              <a:rPr lang="sk-SK" i="1" dirty="0" smtClean="0"/>
              <a:t>vrátiť</a:t>
            </a:r>
            <a:r>
              <a:rPr lang="sk-SK" dirty="0" smtClean="0"/>
              <a:t>, </a:t>
            </a:r>
            <a:r>
              <a:rPr lang="sk-SK" i="1" dirty="0" smtClean="0"/>
              <a:t>vyhrať</a:t>
            </a:r>
            <a:r>
              <a:rPr lang="sk-SK" dirty="0" smtClean="0"/>
              <a:t> – </a:t>
            </a:r>
            <a:r>
              <a:rPr lang="sk-SK" i="1" dirty="0" smtClean="0"/>
              <a:t>prehrať</a:t>
            </a:r>
            <a:r>
              <a:rPr lang="sk-SK" dirty="0" smtClean="0"/>
              <a:t>, </a:t>
            </a:r>
            <a:r>
              <a:rPr lang="sk-SK" i="1" dirty="0" smtClean="0"/>
              <a:t>pýtať</a:t>
            </a:r>
            <a:r>
              <a:rPr lang="sk-SK" dirty="0" smtClean="0"/>
              <a:t> </a:t>
            </a:r>
            <a:r>
              <a:rPr lang="sk-SK" i="1" dirty="0" smtClean="0"/>
              <a:t>sa</a:t>
            </a:r>
            <a:r>
              <a:rPr lang="sk-SK" dirty="0" smtClean="0"/>
              <a:t> – </a:t>
            </a:r>
            <a:r>
              <a:rPr lang="sk-SK" i="1" dirty="0" smtClean="0"/>
              <a:t>odpovedať</a:t>
            </a:r>
            <a:r>
              <a:rPr lang="sk-SK" dirty="0" smtClean="0"/>
              <a:t>, </a:t>
            </a:r>
            <a:r>
              <a:rPr lang="sk-SK" i="1" dirty="0" smtClean="0"/>
              <a:t>predavač</a:t>
            </a:r>
            <a:r>
              <a:rPr lang="sk-SK" dirty="0" smtClean="0"/>
              <a:t> – </a:t>
            </a:r>
            <a:r>
              <a:rPr lang="sk-SK" i="1" dirty="0" smtClean="0"/>
              <a:t>zákazník</a:t>
            </a:r>
            <a:r>
              <a:rPr lang="sk-SK" dirty="0" smtClean="0"/>
              <a:t>, </a:t>
            </a:r>
            <a:r>
              <a:rPr lang="sk-SK" i="1" dirty="0" smtClean="0"/>
              <a:t>veriteľ</a:t>
            </a:r>
            <a:r>
              <a:rPr lang="sk-SK" dirty="0" smtClean="0"/>
              <a:t> – </a:t>
            </a:r>
            <a:r>
              <a:rPr lang="sk-SK" i="1" dirty="0" smtClean="0"/>
              <a:t>dlžník</a:t>
            </a:r>
            <a:r>
              <a:rPr lang="sk-SK" dirty="0" smtClean="0"/>
              <a:t>, </a:t>
            </a:r>
            <a:r>
              <a:rPr lang="sk-SK" i="1" dirty="0" smtClean="0"/>
              <a:t>darca</a:t>
            </a:r>
            <a:r>
              <a:rPr lang="sk-SK" dirty="0" smtClean="0"/>
              <a:t> – </a:t>
            </a:r>
            <a:r>
              <a:rPr lang="sk-SK" i="1" dirty="0" smtClean="0"/>
              <a:t>obdarovaný</a:t>
            </a:r>
            <a:r>
              <a:rPr lang="sk-SK" dirty="0" smtClean="0"/>
              <a:t>, </a:t>
            </a:r>
            <a:r>
              <a:rPr lang="sk-SK" i="1" dirty="0" smtClean="0"/>
              <a:t>rodič</a:t>
            </a:r>
            <a:r>
              <a:rPr lang="sk-SK" dirty="0" smtClean="0"/>
              <a:t> – </a:t>
            </a:r>
            <a:r>
              <a:rPr lang="sk-SK" i="1" dirty="0" smtClean="0"/>
              <a:t>dieťa</a:t>
            </a:r>
            <a:r>
              <a:rPr lang="sk-SK" dirty="0" smtClean="0"/>
              <a:t>, </a:t>
            </a:r>
            <a:r>
              <a:rPr lang="sk-SK" i="1" dirty="0" smtClean="0"/>
              <a:t>učiteľ</a:t>
            </a:r>
            <a:r>
              <a:rPr lang="sk-SK" dirty="0" smtClean="0"/>
              <a:t> – </a:t>
            </a:r>
            <a:r>
              <a:rPr lang="sk-SK" i="1" dirty="0" smtClean="0"/>
              <a:t>žiak</a:t>
            </a:r>
            <a:r>
              <a:rPr lang="sk-SK" dirty="0" smtClean="0"/>
              <a:t>, </a:t>
            </a:r>
            <a:r>
              <a:rPr lang="sk-SK" i="1" dirty="0" smtClean="0"/>
              <a:t>lekár</a:t>
            </a:r>
            <a:r>
              <a:rPr lang="sk-SK" dirty="0" smtClean="0"/>
              <a:t> – </a:t>
            </a:r>
            <a:r>
              <a:rPr lang="sk-SK" i="1" dirty="0" smtClean="0"/>
              <a:t>pacient</a:t>
            </a:r>
            <a:r>
              <a:rPr lang="sk-SK" dirty="0" smtClean="0"/>
              <a:t> 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5548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typy antoným: </a:t>
            </a:r>
            <a:r>
              <a:rPr lang="sk-SK" b="1" dirty="0" smtClean="0"/>
              <a:t>vektorové antonymá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vyliezť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4" y="2661444"/>
            <a:ext cx="5095875" cy="3371850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zliezť</a:t>
            </a:r>
            <a:endParaRPr lang="sk-SK" dirty="0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60175"/>
            <a:ext cx="4883727" cy="3373119"/>
          </a:xfrm>
        </p:spPr>
      </p:pic>
      <p:sp>
        <p:nvSpPr>
          <p:cNvPr id="9" name="Šípka doprava 8"/>
          <p:cNvSpPr/>
          <p:nvPr/>
        </p:nvSpPr>
        <p:spPr>
          <a:xfrm rot="19434822">
            <a:off x="1921055" y="1857864"/>
            <a:ext cx="70992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doprava 9"/>
          <p:cNvSpPr/>
          <p:nvPr/>
        </p:nvSpPr>
        <p:spPr>
          <a:xfrm rot="2250228">
            <a:off x="7024040" y="2011236"/>
            <a:ext cx="62377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561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typy antoným: </a:t>
            </a:r>
            <a:r>
              <a:rPr lang="sk-SK" b="1" dirty="0" smtClean="0"/>
              <a:t>vektorové antonymá</a:t>
            </a:r>
            <a:endParaRPr lang="sk-SK" b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137" y="2148681"/>
            <a:ext cx="6181725" cy="3705225"/>
          </a:xfrm>
        </p:spPr>
      </p:pic>
      <p:sp>
        <p:nvSpPr>
          <p:cNvPr id="5" name="BlokTextu 4"/>
          <p:cNvSpPr txBox="1"/>
          <p:nvPr/>
        </p:nvSpPr>
        <p:spPr>
          <a:xfrm rot="1749044">
            <a:off x="1753336" y="4035387"/>
            <a:ext cx="139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importovať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 rot="20313478">
            <a:off x="8523229" y="3511898"/>
            <a:ext cx="1327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exportovať</a:t>
            </a:r>
            <a:endParaRPr lang="sk-SK" dirty="0"/>
          </a:p>
        </p:txBody>
      </p:sp>
      <p:sp>
        <p:nvSpPr>
          <p:cNvPr id="7" name="Šípka nadol 6"/>
          <p:cNvSpPr/>
          <p:nvPr/>
        </p:nvSpPr>
        <p:spPr>
          <a:xfrm rot="17888009">
            <a:off x="3142169" y="2861981"/>
            <a:ext cx="617347" cy="22786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ípka nadol 7"/>
          <p:cNvSpPr/>
          <p:nvPr/>
        </p:nvSpPr>
        <p:spPr>
          <a:xfrm rot="14924025">
            <a:off x="8034316" y="2533767"/>
            <a:ext cx="555452" cy="19350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9498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typy antoným: </a:t>
            </a:r>
            <a:r>
              <a:rPr lang="sk-SK" b="1" dirty="0" smtClean="0"/>
              <a:t>vektorové antonymá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B050"/>
                </a:solidFill>
              </a:rPr>
              <a:t>lexikálne jednotky, ktoré pomenúvajú protichodnosť v smerovaní, sú </a:t>
            </a:r>
            <a:r>
              <a:rPr lang="sk-SK" b="1" dirty="0" smtClean="0">
                <a:solidFill>
                  <a:srgbClr val="00B050"/>
                </a:solidFill>
              </a:rPr>
              <a:t>vektorové antonymá</a:t>
            </a:r>
          </a:p>
          <a:p>
            <a:pPr lvl="1"/>
            <a:r>
              <a:rPr lang="sk-SK" i="1" dirty="0" smtClean="0"/>
              <a:t>nastúpiť – vystúpiť,  vyliezť – zliezť, exportovať – importovať, vojsť – vyjsť, odísť – vrátiť sa, priniesť – odniesť, pripnúť – odopnúť, obliecť – vyzliecť, obuť – vyzuť 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2905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typy antoným: </a:t>
            </a:r>
            <a:r>
              <a:rPr lang="sk-SK" b="1" dirty="0" smtClean="0"/>
              <a:t>pragmatické antonymá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B050"/>
                </a:solidFill>
              </a:rPr>
              <a:t>sú aj také antonymá, ktoré vznikajú vo verejnom </a:t>
            </a:r>
            <a:r>
              <a:rPr lang="sk-SK" dirty="0" err="1" smtClean="0">
                <a:solidFill>
                  <a:srgbClr val="00B050"/>
                </a:solidFill>
              </a:rPr>
              <a:t>diskurze</a:t>
            </a:r>
            <a:r>
              <a:rPr lang="sk-SK" dirty="0" smtClean="0">
                <a:solidFill>
                  <a:srgbClr val="00B050"/>
                </a:solidFill>
              </a:rPr>
              <a:t> tým, že sa opakovane používajú v protikladnom zmysle</a:t>
            </a:r>
          </a:p>
          <a:p>
            <a:pPr lvl="1"/>
            <a:r>
              <a:rPr lang="sk-SK" dirty="0" smtClean="0"/>
              <a:t>občan – štát, novinár – politik, politická pravica – politická ľavica, liberálny – konzervatívny  </a:t>
            </a:r>
          </a:p>
          <a:p>
            <a:pPr marL="0" indent="0">
              <a:buNone/>
            </a:pPr>
            <a:endParaRPr lang="sk-SK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31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Tvoria </a:t>
            </a:r>
            <a:r>
              <a:rPr lang="sk-SK" dirty="0" err="1" smtClean="0"/>
              <a:t>antonymickú</a:t>
            </a:r>
            <a:r>
              <a:rPr lang="sk-SK" dirty="0" smtClean="0"/>
              <a:t> dvojicu slová </a:t>
            </a:r>
            <a:r>
              <a:rPr lang="sk-SK" b="1" i="1" dirty="0" smtClean="0"/>
              <a:t>suchý</a:t>
            </a:r>
            <a:r>
              <a:rPr lang="sk-SK" dirty="0" smtClean="0"/>
              <a:t> a </a:t>
            </a:r>
            <a:r>
              <a:rPr lang="sk-SK" b="1" dirty="0" smtClean="0"/>
              <a:t>srdečn</a:t>
            </a:r>
            <a:r>
              <a:rPr lang="sk-SK" b="1" i="1" dirty="0" smtClean="0"/>
              <a:t>ý</a:t>
            </a:r>
            <a:r>
              <a:rPr lang="sk-SK" dirty="0" smtClean="0"/>
              <a:t>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75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odpoveď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791305" cy="4351338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bez kontextu by sme pravdepodobne tvrdili, že </a:t>
            </a:r>
            <a:r>
              <a:rPr lang="sk-SK" dirty="0" err="1" smtClean="0"/>
              <a:t>antonymickú</a:t>
            </a:r>
            <a:r>
              <a:rPr lang="sk-SK" dirty="0" smtClean="0"/>
              <a:t> dvojicu tvoria slová </a:t>
            </a:r>
            <a:r>
              <a:rPr lang="sk-SK" b="1" i="1" dirty="0" smtClean="0"/>
              <a:t>suchý </a:t>
            </a:r>
            <a:r>
              <a:rPr lang="sk-SK" dirty="0" smtClean="0"/>
              <a:t>– </a:t>
            </a:r>
            <a:r>
              <a:rPr lang="sk-SK" b="1" i="1" dirty="0" smtClean="0"/>
              <a:t>mokrý</a:t>
            </a:r>
            <a:endParaRPr lang="sk-SK" dirty="0" smtClean="0"/>
          </a:p>
          <a:p>
            <a:r>
              <a:rPr lang="sk-SK" b="1" dirty="0" smtClean="0"/>
              <a:t>ale</a:t>
            </a:r>
            <a:r>
              <a:rPr lang="sk-SK" dirty="0" smtClean="0"/>
              <a:t> do </a:t>
            </a:r>
            <a:r>
              <a:rPr lang="sk-SK" dirty="0" err="1" smtClean="0"/>
              <a:t>antonymického</a:t>
            </a:r>
            <a:r>
              <a:rPr lang="sk-SK" dirty="0" smtClean="0"/>
              <a:t> vzťahu vstupujú </a:t>
            </a:r>
            <a:r>
              <a:rPr lang="sk-SK" b="1" i="1" dirty="0" err="1" smtClean="0"/>
              <a:t>lexie</a:t>
            </a:r>
            <a:r>
              <a:rPr lang="sk-SK" dirty="0" smtClean="0"/>
              <a:t>, nie </a:t>
            </a:r>
            <a:r>
              <a:rPr lang="sk-SK" dirty="0" err="1" smtClean="0"/>
              <a:t>lexémy</a:t>
            </a:r>
            <a:endParaRPr lang="sk-SK" dirty="0" smtClean="0"/>
          </a:p>
          <a:p>
            <a:pPr lvl="1"/>
            <a:r>
              <a:rPr lang="sk-SK" dirty="0" smtClean="0"/>
              <a:t>vzťah </a:t>
            </a:r>
            <a:r>
              <a:rPr lang="sk-SK" i="1" dirty="0" err="1" smtClean="0"/>
              <a:t>lexia</a:t>
            </a:r>
            <a:r>
              <a:rPr lang="sk-SK" i="1" dirty="0" smtClean="0"/>
              <a:t> – </a:t>
            </a:r>
            <a:r>
              <a:rPr lang="sk-SK" i="1" dirty="0" err="1" smtClean="0"/>
              <a:t>lexéma</a:t>
            </a:r>
            <a:r>
              <a:rPr lang="sk-SK" i="1" dirty="0" smtClean="0"/>
              <a:t> </a:t>
            </a:r>
            <a:r>
              <a:rPr lang="sk-SK" dirty="0" smtClean="0"/>
              <a:t>nájdeš v téme 1 Lexikológia a lexikografia: základné pojmy</a:t>
            </a:r>
          </a:p>
          <a:p>
            <a:pPr lvl="1"/>
            <a:endParaRPr lang="sk-SK" dirty="0" smtClean="0"/>
          </a:p>
          <a:p>
            <a:r>
              <a:rPr lang="sk-SK" dirty="0" smtClean="0"/>
              <a:t>v kontexte</a:t>
            </a:r>
            <a:endParaRPr lang="sk-SK" dirty="0"/>
          </a:p>
          <a:p>
            <a:pPr lvl="1"/>
            <a:r>
              <a:rPr lang="sk-SK" b="1" dirty="0" smtClean="0"/>
              <a:t>suchý</a:t>
            </a:r>
            <a:r>
              <a:rPr lang="sk-SK" dirty="0" smtClean="0"/>
              <a:t> človek =  </a:t>
            </a:r>
            <a:r>
              <a:rPr lang="sk-SK" i="1" dirty="0" smtClean="0"/>
              <a:t>taký, ktorý necíti, neprejavuje cit, k iným ľuďom chladný</a:t>
            </a:r>
          </a:p>
          <a:p>
            <a:pPr lvl="1"/>
            <a:r>
              <a:rPr lang="sk-SK" dirty="0" smtClean="0">
                <a:solidFill>
                  <a:schemeClr val="accent6"/>
                </a:solidFill>
              </a:rPr>
              <a:t>antonymum</a:t>
            </a:r>
            <a:r>
              <a:rPr lang="sk-SK" dirty="0" smtClean="0"/>
              <a:t> = </a:t>
            </a:r>
            <a:r>
              <a:rPr lang="sk-SK" b="1" i="1" dirty="0" smtClean="0"/>
              <a:t>srdečný</a:t>
            </a:r>
            <a:r>
              <a:rPr lang="sk-SK" dirty="0" smtClean="0"/>
              <a:t>: </a:t>
            </a:r>
            <a:r>
              <a:rPr lang="sk-SK" i="1" dirty="0" smtClean="0"/>
              <a:t>taký, ktorý prejavuje cit, k iným ľuďom priateľský </a:t>
            </a:r>
            <a:endParaRPr lang="sk-SK" i="1" dirty="0"/>
          </a:p>
          <a:p>
            <a:endParaRPr lang="sk-SK" dirty="0" smtClean="0"/>
          </a:p>
          <a:p>
            <a:r>
              <a:rPr lang="sk-SK" dirty="0" err="1" smtClean="0"/>
              <a:t>antonymické</a:t>
            </a:r>
            <a:r>
              <a:rPr lang="sk-SK" dirty="0" smtClean="0"/>
              <a:t> vzťahy posudzujeme v kontexte, preto aj </a:t>
            </a:r>
            <a:r>
              <a:rPr lang="sk-SK" i="1" dirty="0" smtClean="0"/>
              <a:t>suchý </a:t>
            </a:r>
            <a:r>
              <a:rPr lang="sk-SK" dirty="0" smtClean="0"/>
              <a:t>(</a:t>
            </a:r>
            <a:r>
              <a:rPr lang="sk-SK" i="1" dirty="0" smtClean="0"/>
              <a:t>človek</a:t>
            </a:r>
            <a:r>
              <a:rPr lang="sk-SK" dirty="0" smtClean="0"/>
              <a:t>)</a:t>
            </a:r>
            <a:r>
              <a:rPr lang="sk-SK" i="1" dirty="0" smtClean="0"/>
              <a:t> – srdečný </a:t>
            </a:r>
            <a:r>
              <a:rPr lang="sk-SK" dirty="0" smtClean="0"/>
              <a:t>(</a:t>
            </a:r>
            <a:r>
              <a:rPr lang="sk-SK" i="1" dirty="0" smtClean="0"/>
              <a:t>človek</a:t>
            </a:r>
            <a:r>
              <a:rPr lang="sk-SK" dirty="0" smtClean="0"/>
              <a:t>)</a:t>
            </a:r>
            <a:r>
              <a:rPr lang="sk-SK" i="1" dirty="0" smtClean="0"/>
              <a:t> </a:t>
            </a:r>
            <a:r>
              <a:rPr lang="sk-SK" dirty="0" smtClean="0"/>
              <a:t>môžu tvoriť </a:t>
            </a:r>
            <a:r>
              <a:rPr lang="sk-SK" dirty="0" err="1" smtClean="0"/>
              <a:t>antonymickú</a:t>
            </a:r>
            <a:r>
              <a:rPr lang="sk-SK" dirty="0" smtClean="0"/>
              <a:t> dvojicu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56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zhrnutie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b="1" dirty="0" smtClean="0"/>
              <a:t>základné typy </a:t>
            </a:r>
            <a:r>
              <a:rPr lang="sk-SK" b="1" dirty="0" err="1" smtClean="0"/>
              <a:t>antonymie</a:t>
            </a:r>
            <a:endParaRPr lang="sk-SK" b="1" dirty="0" smtClean="0"/>
          </a:p>
          <a:p>
            <a:pPr lvl="1"/>
            <a:r>
              <a:rPr lang="sk-SK" dirty="0" err="1" smtClean="0"/>
              <a:t>graduálne</a:t>
            </a:r>
            <a:endParaRPr lang="sk-SK" dirty="0" smtClean="0"/>
          </a:p>
          <a:p>
            <a:pPr lvl="2"/>
            <a:r>
              <a:rPr lang="sk-SK" dirty="0" smtClean="0"/>
              <a:t>mladý – starý</a:t>
            </a:r>
          </a:p>
          <a:p>
            <a:pPr lvl="2"/>
            <a:endParaRPr lang="sk-SK" dirty="0" smtClean="0"/>
          </a:p>
          <a:p>
            <a:pPr lvl="1"/>
            <a:r>
              <a:rPr lang="sk-SK" dirty="0" smtClean="0"/>
              <a:t>komplementárne</a:t>
            </a:r>
          </a:p>
          <a:p>
            <a:pPr lvl="2"/>
            <a:r>
              <a:rPr lang="sk-SK" dirty="0" smtClean="0"/>
              <a:t>slobodná – vydatá</a:t>
            </a:r>
          </a:p>
          <a:p>
            <a:pPr lvl="2"/>
            <a:endParaRPr lang="sk-SK" dirty="0" smtClean="0"/>
          </a:p>
          <a:p>
            <a:r>
              <a:rPr lang="sk-SK" b="1" dirty="0" smtClean="0"/>
              <a:t>ďalšie (nadstavbové) typy </a:t>
            </a:r>
            <a:r>
              <a:rPr lang="sk-SK" b="1" dirty="0" err="1" smtClean="0"/>
              <a:t>antonymie</a:t>
            </a:r>
            <a:endParaRPr lang="sk-SK" b="1" dirty="0" smtClean="0"/>
          </a:p>
          <a:p>
            <a:pPr lvl="1"/>
            <a:r>
              <a:rPr lang="sk-SK" dirty="0" err="1" smtClean="0"/>
              <a:t>konverzíva</a:t>
            </a:r>
            <a:endParaRPr lang="sk-SK" dirty="0" smtClean="0"/>
          </a:p>
          <a:p>
            <a:pPr lvl="2"/>
            <a:r>
              <a:rPr lang="sk-SK" dirty="0" smtClean="0"/>
              <a:t>predať – kúpiť</a:t>
            </a:r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vektorové antonymá</a:t>
            </a:r>
          </a:p>
          <a:p>
            <a:pPr lvl="2"/>
            <a:r>
              <a:rPr lang="sk-SK" dirty="0" smtClean="0"/>
              <a:t>vyliezť – zliezť</a:t>
            </a:r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pragmatické antonymá</a:t>
            </a:r>
          </a:p>
          <a:p>
            <a:pPr lvl="2"/>
            <a:r>
              <a:rPr lang="sk-SK" dirty="0" smtClean="0"/>
              <a:t>občan – štát</a:t>
            </a:r>
          </a:p>
          <a:p>
            <a:pPr lvl="2"/>
            <a:endParaRPr lang="sk-SK" dirty="0" smtClean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 rot="20918283">
            <a:off x="6439801" y="3105789"/>
            <a:ext cx="4466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err="1" smtClean="0">
                <a:solidFill>
                  <a:srgbClr val="00B0F0"/>
                </a:solidFill>
              </a:rPr>
              <a:t>antonymické</a:t>
            </a:r>
            <a:r>
              <a:rPr lang="sk-SK" b="1" dirty="0" smtClean="0">
                <a:solidFill>
                  <a:srgbClr val="00B0F0"/>
                </a:solidFill>
              </a:rPr>
              <a:t> vzťahy posudzujeme v kontexte</a:t>
            </a:r>
            <a:endParaRPr lang="sk-SK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00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Zaujímavosť na záver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165378" cy="4351338"/>
          </a:xfrm>
        </p:spPr>
        <p:txBody>
          <a:bodyPr>
            <a:normAutofit lnSpcReduction="10000"/>
          </a:bodyPr>
          <a:lstStyle/>
          <a:p>
            <a:r>
              <a:rPr lang="sk-SK" sz="2000" dirty="0" smtClean="0"/>
              <a:t>v slovenčine sú aj také lexikálne jednotky, ktoré majú samy osebe protikladný význam (jedno slovo má dva protikladné významy)</a:t>
            </a:r>
          </a:p>
          <a:p>
            <a:endParaRPr lang="sk-SK" sz="2000" b="1" i="1" dirty="0" smtClean="0"/>
          </a:p>
          <a:p>
            <a:r>
              <a:rPr lang="sk-SK" sz="2000" b="1" i="1" dirty="0" smtClean="0"/>
              <a:t>prehliadnuť</a:t>
            </a:r>
            <a:r>
              <a:rPr lang="sk-SK" sz="2000" dirty="0" smtClean="0"/>
              <a:t> 		</a:t>
            </a:r>
            <a:r>
              <a:rPr lang="sk-SK" sz="2000" b="1" dirty="0" smtClean="0"/>
              <a:t>1.</a:t>
            </a:r>
            <a:r>
              <a:rPr lang="sk-SK" sz="2000" dirty="0" smtClean="0"/>
              <a:t> dôkladne </a:t>
            </a:r>
            <a:r>
              <a:rPr lang="sk-SK" sz="2000" dirty="0" smtClean="0"/>
              <a:t>preskúmať prezrieť; </a:t>
            </a:r>
            <a:r>
              <a:rPr lang="sk-SK" sz="2000" i="1" dirty="0" smtClean="0"/>
              <a:t>prehliadnuť chorého, batožinu na hranici</a:t>
            </a:r>
            <a:endParaRPr lang="sk-SK" sz="2000" i="1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	</a:t>
            </a:r>
            <a:r>
              <a:rPr lang="sk-SK" sz="2000" b="1" dirty="0" smtClean="0"/>
              <a:t>2</a:t>
            </a:r>
            <a:r>
              <a:rPr lang="sk-SK" sz="2000" dirty="0" smtClean="0"/>
              <a:t>. nezbadať, nevšimnúť </a:t>
            </a:r>
            <a:r>
              <a:rPr lang="sk-SK" sz="2000" dirty="0" smtClean="0"/>
              <a:t>si; </a:t>
            </a:r>
            <a:r>
              <a:rPr lang="sk-SK" sz="2000" i="1" dirty="0" smtClean="0"/>
              <a:t>prehliadnuť prvé príznaky choroby</a:t>
            </a:r>
            <a:r>
              <a:rPr lang="sk-SK" sz="2000" dirty="0" smtClean="0"/>
              <a:t>, </a:t>
            </a:r>
            <a:r>
              <a:rPr lang="sk-SK" sz="2000" i="1" dirty="0" smtClean="0"/>
              <a:t>unikajúci plyn </a:t>
            </a:r>
            <a:endParaRPr lang="sk-SK" sz="2000" i="1" dirty="0" smtClean="0"/>
          </a:p>
          <a:p>
            <a:endParaRPr lang="sk-SK" sz="2000" b="1" i="1" dirty="0" smtClean="0"/>
          </a:p>
          <a:p>
            <a:r>
              <a:rPr lang="sk-SK" sz="2000" b="1" i="1" dirty="0" smtClean="0"/>
              <a:t>obiť 			</a:t>
            </a:r>
            <a:r>
              <a:rPr lang="sk-SK" sz="2000" b="1" dirty="0" smtClean="0"/>
              <a:t>1.</a:t>
            </a:r>
            <a:r>
              <a:rPr lang="sk-SK" sz="2000" b="1" i="1" dirty="0" smtClean="0"/>
              <a:t> </a:t>
            </a:r>
            <a:r>
              <a:rPr lang="sk-SK" sz="2000" dirty="0" smtClean="0"/>
              <a:t>pokryť na povrchu niečím </a:t>
            </a:r>
            <a:endParaRPr lang="sk-SK" sz="2000" dirty="0"/>
          </a:p>
          <a:p>
            <a:pPr lvl="1"/>
            <a:r>
              <a:rPr lang="sk-SK" sz="1600" dirty="0" smtClean="0"/>
              <a:t>                                                na </a:t>
            </a:r>
            <a:r>
              <a:rPr lang="sk-SK" sz="1600" dirty="0" smtClean="0"/>
              <a:t>povrch niečo </a:t>
            </a:r>
            <a:r>
              <a:rPr lang="sk-SK" sz="1600" i="1" dirty="0" smtClean="0"/>
              <a:t>pridať</a:t>
            </a:r>
            <a:r>
              <a:rPr lang="sk-SK" sz="1600" dirty="0" smtClean="0"/>
              <a:t>, </a:t>
            </a:r>
            <a:r>
              <a:rPr lang="sk-SK" sz="1600" i="1" dirty="0" smtClean="0"/>
              <a:t>obiť </a:t>
            </a:r>
            <a:r>
              <a:rPr lang="sk-SK" sz="1600" i="1" dirty="0" smtClean="0"/>
              <a:t>chatu drevom</a:t>
            </a:r>
            <a:endParaRPr lang="sk-SK" sz="1600" b="1" i="1" dirty="0"/>
          </a:p>
          <a:p>
            <a:pPr marL="0" indent="0">
              <a:buNone/>
            </a:pPr>
            <a:r>
              <a:rPr lang="sk-SK" sz="2000" b="1" dirty="0" smtClean="0"/>
              <a:t>                                     	2</a:t>
            </a:r>
            <a:r>
              <a:rPr lang="sk-SK" sz="2000" dirty="0" smtClean="0"/>
              <a:t>. </a:t>
            </a:r>
            <a:r>
              <a:rPr lang="sk-SK" sz="2000" dirty="0" smtClean="0"/>
              <a:t>odstrániť z povrchu niečo</a:t>
            </a:r>
          </a:p>
          <a:p>
            <a:pPr marL="457200" lvl="1" indent="0">
              <a:buNone/>
            </a:pPr>
            <a:r>
              <a:rPr lang="sk-SK" sz="1600" i="1" dirty="0"/>
              <a:t> </a:t>
            </a:r>
            <a:r>
              <a:rPr lang="sk-SK" sz="1600" i="1" dirty="0" smtClean="0"/>
              <a:t>                                                   </a:t>
            </a:r>
            <a:r>
              <a:rPr lang="sk-SK" sz="1600" i="1" dirty="0" smtClean="0"/>
              <a:t>obiť hrniec = odstrániť farbu</a:t>
            </a:r>
            <a:endParaRPr lang="sk-SK" sz="1600" b="1" i="1" dirty="0" smtClean="0"/>
          </a:p>
          <a:p>
            <a:endParaRPr lang="sk-SK" sz="2000" b="1" i="1" dirty="0" smtClean="0"/>
          </a:p>
          <a:p>
            <a:r>
              <a:rPr lang="sk-SK" sz="2000" b="1" i="1" dirty="0" smtClean="0"/>
              <a:t>kupec</a:t>
            </a:r>
            <a:r>
              <a:rPr lang="sk-SK" sz="2000" dirty="0" smtClean="0"/>
              <a:t> = kto niečo </a:t>
            </a:r>
            <a:r>
              <a:rPr lang="sk-SK" sz="2000" i="1" dirty="0" smtClean="0"/>
              <a:t>kupuje</a:t>
            </a:r>
            <a:r>
              <a:rPr lang="sk-SK" sz="2000" dirty="0" smtClean="0"/>
              <a:t>, ale </a:t>
            </a:r>
            <a:r>
              <a:rPr lang="sk-SK" sz="2000" b="1" i="1" dirty="0" smtClean="0"/>
              <a:t>kníhkupec</a:t>
            </a:r>
            <a:r>
              <a:rPr lang="sk-SK" sz="2000" dirty="0" smtClean="0"/>
              <a:t> = kto knihy </a:t>
            </a:r>
            <a:r>
              <a:rPr lang="sk-SK" sz="2000" i="1" dirty="0" smtClean="0"/>
              <a:t>predáva</a:t>
            </a:r>
            <a:endParaRPr lang="sk-SK" sz="2000" i="1" dirty="0"/>
          </a:p>
        </p:txBody>
      </p:sp>
      <p:cxnSp>
        <p:nvCxnSpPr>
          <p:cNvPr id="5" name="Rovná spojovacia šípka 4"/>
          <p:cNvCxnSpPr/>
          <p:nvPr/>
        </p:nvCxnSpPr>
        <p:spPr>
          <a:xfrm flipV="1">
            <a:off x="2495666" y="3120043"/>
            <a:ext cx="111205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ovacia šípka 5"/>
          <p:cNvCxnSpPr/>
          <p:nvPr/>
        </p:nvCxnSpPr>
        <p:spPr>
          <a:xfrm>
            <a:off x="2495666" y="3120043"/>
            <a:ext cx="1020618" cy="28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ovacia šípka 8"/>
          <p:cNvCxnSpPr/>
          <p:nvPr/>
        </p:nvCxnSpPr>
        <p:spPr>
          <a:xfrm flipV="1">
            <a:off x="1608051" y="4061027"/>
            <a:ext cx="1991361" cy="20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>
            <a:off x="1618213" y="4073559"/>
            <a:ext cx="2014450" cy="681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686" y="3735663"/>
            <a:ext cx="970670" cy="106030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687" y="4795963"/>
            <a:ext cx="1044434" cy="89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5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Zaujímavosť na záver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425546" cy="4351338"/>
          </a:xfrm>
        </p:spPr>
        <p:txBody>
          <a:bodyPr>
            <a:normAutofit/>
          </a:bodyPr>
          <a:lstStyle/>
          <a:p>
            <a:r>
              <a:rPr lang="sk-SK" sz="2400" dirty="0" smtClean="0"/>
              <a:t>niekedy protikladné významy vznikajú </a:t>
            </a:r>
            <a:r>
              <a:rPr lang="sk-SK" sz="2400" b="1" dirty="0" smtClean="0"/>
              <a:t>situačne</a:t>
            </a:r>
          </a:p>
          <a:p>
            <a:r>
              <a:rPr lang="sk-SK" sz="2400" dirty="0" smtClean="0"/>
              <a:t>otázka: 	</a:t>
            </a:r>
            <a:r>
              <a:rPr lang="sk-SK" sz="2400" i="1" dirty="0" smtClean="0"/>
              <a:t>Dáš </a:t>
            </a:r>
            <a:r>
              <a:rPr lang="sk-SK" sz="2400" i="1" dirty="0"/>
              <a:t>si kávu</a:t>
            </a:r>
            <a:r>
              <a:rPr lang="sk-SK" sz="2400" i="1" dirty="0" smtClean="0"/>
              <a:t>?</a:t>
            </a:r>
          </a:p>
          <a:p>
            <a:r>
              <a:rPr lang="sk-SK" sz="2400" dirty="0" smtClean="0"/>
              <a:t>odpoveď: </a:t>
            </a:r>
            <a:r>
              <a:rPr lang="sk-SK" sz="2400" i="1" dirty="0" smtClean="0"/>
              <a:t>	Ďakujem.</a:t>
            </a:r>
            <a:endParaRPr lang="sk-SK" sz="2400" dirty="0" smtClean="0"/>
          </a:p>
          <a:p>
            <a:pPr lvl="1"/>
            <a:r>
              <a:rPr lang="sk-SK" sz="2000" dirty="0" smtClean="0"/>
              <a:t>                    znamená</a:t>
            </a:r>
            <a:r>
              <a:rPr lang="sk-SK" sz="2000" i="1" dirty="0" smtClean="0"/>
              <a:t> </a:t>
            </a:r>
            <a:r>
              <a:rPr lang="sk-SK" sz="2000" i="1" dirty="0" smtClean="0"/>
              <a:t>ďakujem áno</a:t>
            </a:r>
            <a:r>
              <a:rPr lang="sk-SK" sz="2000" dirty="0" smtClean="0"/>
              <a:t>, ale aj </a:t>
            </a:r>
            <a:r>
              <a:rPr lang="sk-SK" sz="2000" i="1" dirty="0" smtClean="0"/>
              <a:t>ďakujem nie</a:t>
            </a:r>
          </a:p>
          <a:p>
            <a:endParaRPr lang="sk-SK" sz="2400" i="1" dirty="0"/>
          </a:p>
          <a:p>
            <a:r>
              <a:rPr lang="sk-SK" sz="2400" dirty="0" smtClean="0"/>
              <a:t>niekedy </a:t>
            </a:r>
            <a:r>
              <a:rPr lang="sk-SK" sz="2400" dirty="0"/>
              <a:t>protikladné významy vznikajú </a:t>
            </a:r>
            <a:r>
              <a:rPr lang="sk-SK" sz="2400" b="1" dirty="0"/>
              <a:t>generačne</a:t>
            </a:r>
          </a:p>
          <a:p>
            <a:pPr lvl="1"/>
            <a:r>
              <a:rPr lang="sk-SK" sz="2000" i="1" dirty="0"/>
              <a:t>brutálny =</a:t>
            </a:r>
            <a:r>
              <a:rPr lang="sk-SK" sz="2000" b="1" dirty="0"/>
              <a:t> </a:t>
            </a:r>
            <a:r>
              <a:rPr lang="sk-SK" sz="2000" dirty="0"/>
              <a:t>krutý, hrubý, napr. </a:t>
            </a:r>
            <a:r>
              <a:rPr lang="sk-SK" sz="2000" i="1" dirty="0"/>
              <a:t>brutálna vražda, vrah, útok, násilník, masaker, diktátor</a:t>
            </a:r>
            <a:endParaRPr lang="sk-SK" sz="2000" b="1" i="1" dirty="0"/>
          </a:p>
          <a:p>
            <a:pPr lvl="1"/>
            <a:r>
              <a:rPr lang="sk-SK" sz="2000" dirty="0" smtClean="0"/>
              <a:t>v reči mladých znamená </a:t>
            </a:r>
            <a:r>
              <a:rPr lang="sk-SK" sz="2000" dirty="0" smtClean="0"/>
              <a:t>presný opak, </a:t>
            </a:r>
            <a:r>
              <a:rPr lang="sk-SK" sz="2000" i="1" dirty="0"/>
              <a:t>brutálny = </a:t>
            </a:r>
            <a:r>
              <a:rPr lang="sk-SK" sz="2000" dirty="0" smtClean="0"/>
              <a:t>výborný, skvelý</a:t>
            </a:r>
          </a:p>
          <a:p>
            <a:pPr lvl="1"/>
            <a:r>
              <a:rPr lang="sk-SK" sz="1400" dirty="0" smtClean="0"/>
              <a:t>16-ročný </a:t>
            </a:r>
            <a:r>
              <a:rPr lang="sk-SK" sz="1400" dirty="0" smtClean="0"/>
              <a:t>chlapec hovorí: </a:t>
            </a:r>
            <a:r>
              <a:rPr lang="sk-SK" sz="1400" i="1" dirty="0" smtClean="0"/>
              <a:t>Žil som, nie? Posledný týždeň bol </a:t>
            </a:r>
            <a:r>
              <a:rPr lang="sk-SK" sz="1400" b="1" i="1" dirty="0" err="1" smtClean="0"/>
              <a:t>brutal</a:t>
            </a:r>
            <a:r>
              <a:rPr lang="sk-SK" sz="1400" i="1" dirty="0" smtClean="0"/>
              <a:t>, každý deň na kúpalisku, každý večer v meste s kamošmi, každý deň nová baba. Fakt bude na čo spomínať.</a:t>
            </a:r>
            <a:endParaRPr lang="sk-SK" sz="1400" i="1" dirty="0"/>
          </a:p>
        </p:txBody>
      </p:sp>
    </p:spTree>
    <p:extLst>
      <p:ext uri="{BB962C8B-B14F-4D97-AF65-F5344CB8AC3E}">
        <p14:creationId xmlns:p14="http://schemas.microsoft.com/office/powerpoint/2010/main" val="23929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Záver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891058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Ak má jedna lexikálna jednotka dva protikladné významy, hovoríme o  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00B050"/>
                </a:solidFill>
              </a:rPr>
              <a:t>enantiosémii</a:t>
            </a:r>
            <a:r>
              <a:rPr lang="sk-SK" dirty="0" smtClean="0">
                <a:solidFill>
                  <a:srgbClr val="00B050"/>
                </a:solidFill>
              </a:rPr>
              <a:t>.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Môžeme ju pozorovať aj medzi jazykmi:</a:t>
            </a:r>
          </a:p>
          <a:p>
            <a:r>
              <a:rPr lang="sk-SK" dirty="0" smtClean="0"/>
              <a:t>slovenčina </a:t>
            </a:r>
          </a:p>
          <a:p>
            <a:pPr lvl="1"/>
            <a:r>
              <a:rPr lang="sk-SK" dirty="0" smtClean="0"/>
              <a:t>zápach len negatívne; </a:t>
            </a:r>
            <a:r>
              <a:rPr lang="sk-SK" i="1" dirty="0" smtClean="0"/>
              <a:t>zápach amoniaku </a:t>
            </a:r>
          </a:p>
          <a:p>
            <a:pPr lvl="1"/>
            <a:r>
              <a:rPr lang="sk-SK" dirty="0" smtClean="0"/>
              <a:t>ale </a:t>
            </a:r>
            <a:r>
              <a:rPr lang="sk-SK" i="1" dirty="0" smtClean="0"/>
              <a:t>vôňa ruží, vôňa </a:t>
            </a:r>
            <a:r>
              <a:rPr lang="sk-SK" i="1" dirty="0" err="1" smtClean="0"/>
              <a:t>parfému</a:t>
            </a:r>
            <a:r>
              <a:rPr lang="sk-SK" i="1" dirty="0" smtClean="0"/>
              <a:t> </a:t>
            </a:r>
          </a:p>
          <a:p>
            <a:endParaRPr lang="sk-SK" dirty="0" smtClean="0"/>
          </a:p>
          <a:p>
            <a:r>
              <a:rPr lang="sk-SK" dirty="0" smtClean="0"/>
              <a:t>ukrajinčina </a:t>
            </a:r>
          </a:p>
          <a:p>
            <a:pPr lvl="1"/>
            <a:r>
              <a:rPr lang="uk-UA" b="1" dirty="0" smtClean="0"/>
              <a:t>Запах </a:t>
            </a:r>
            <a:r>
              <a:rPr lang="uk-UA" b="1" dirty="0"/>
              <a:t>аммиака изо рта </a:t>
            </a:r>
            <a:endParaRPr lang="sk-SK" b="1" dirty="0" smtClean="0"/>
          </a:p>
          <a:p>
            <a:pPr lvl="1"/>
            <a:r>
              <a:rPr lang="ru-RU" b="1" dirty="0" smtClean="0"/>
              <a:t>Запах </a:t>
            </a:r>
            <a:r>
              <a:rPr lang="ru-RU" b="1" dirty="0"/>
              <a:t>троянд дає відчуття ситості</a:t>
            </a:r>
          </a:p>
          <a:p>
            <a:pPr marL="0" indent="0">
              <a:buNone/>
            </a:pPr>
            <a:endParaRPr lang="sk-SK" dirty="0">
              <a:solidFill>
                <a:srgbClr val="00B050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32" y="4410434"/>
            <a:ext cx="1574180" cy="77609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89" y="3592153"/>
            <a:ext cx="1218853" cy="81828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90" y="4410435"/>
            <a:ext cx="1218852" cy="78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1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Enantiosémia</a:t>
            </a:r>
            <a:r>
              <a:rPr lang="sk-SK" dirty="0"/>
              <a:t> v nárečovej lexike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prídavné meno </a:t>
            </a:r>
            <a:r>
              <a:rPr lang="sk-SK" b="1" i="1" dirty="0" smtClean="0"/>
              <a:t>čerstvý</a:t>
            </a:r>
          </a:p>
          <a:p>
            <a:pPr lvl="1"/>
            <a:r>
              <a:rPr lang="sk-SK" dirty="0" smtClean="0"/>
              <a:t>v niektorých nárečiach </a:t>
            </a:r>
            <a:r>
              <a:rPr lang="sk-SK" i="1" dirty="0" smtClean="0"/>
              <a:t>čerstvý</a:t>
            </a:r>
          </a:p>
          <a:p>
            <a:pPr lvl="2"/>
            <a:r>
              <a:rPr lang="sk-SK" dirty="0" smtClean="0"/>
              <a:t>pred krátkym časom urobený; </a:t>
            </a:r>
            <a:r>
              <a:rPr lang="sk-SK" i="1" dirty="0" smtClean="0"/>
              <a:t>čerstvý chlieb = mäkký, chutný</a:t>
            </a:r>
          </a:p>
          <a:p>
            <a:pPr lvl="1"/>
            <a:r>
              <a:rPr lang="sk-SK" dirty="0" smtClean="0"/>
              <a:t>v </a:t>
            </a:r>
            <a:r>
              <a:rPr lang="sk-SK" dirty="0"/>
              <a:t>niektorých nárečiach </a:t>
            </a:r>
            <a:r>
              <a:rPr lang="sk-SK" i="1" dirty="0" smtClean="0"/>
              <a:t>čerstvý</a:t>
            </a:r>
          </a:p>
          <a:p>
            <a:pPr lvl="2"/>
            <a:r>
              <a:rPr lang="sk-SK" dirty="0" smtClean="0"/>
              <a:t>starý, tvrdý; </a:t>
            </a:r>
            <a:r>
              <a:rPr lang="sk-SK" i="1" dirty="0" smtClean="0"/>
              <a:t>nedobrý chlieb</a:t>
            </a:r>
            <a:endParaRPr lang="sk-SK" i="1" dirty="0"/>
          </a:p>
          <a:p>
            <a:r>
              <a:rPr lang="sk-SK" dirty="0" smtClean="0"/>
              <a:t>podstatné meno </a:t>
            </a:r>
            <a:r>
              <a:rPr lang="sk-SK" b="1" i="1" dirty="0" smtClean="0"/>
              <a:t>chudoba</a:t>
            </a:r>
          </a:p>
          <a:p>
            <a:pPr lvl="1"/>
            <a:r>
              <a:rPr lang="sk-SK" dirty="0" smtClean="0"/>
              <a:t>bieda</a:t>
            </a:r>
          </a:p>
          <a:p>
            <a:pPr lvl="1"/>
            <a:r>
              <a:rPr lang="sk-SK" dirty="0" smtClean="0"/>
              <a:t>majetok</a:t>
            </a:r>
          </a:p>
          <a:p>
            <a:endParaRPr lang="sk-SK" dirty="0" smtClean="0"/>
          </a:p>
          <a:p>
            <a:pPr lvl="4"/>
            <a:r>
              <a:rPr lang="sk-SK" dirty="0" smtClean="0"/>
              <a:t>RIPKA</a:t>
            </a:r>
            <a:r>
              <a:rPr lang="sk-SK" dirty="0"/>
              <a:t>, I.: </a:t>
            </a:r>
            <a:r>
              <a:rPr lang="sk-SK" dirty="0" err="1" smtClean="0"/>
              <a:t>Enantiosémia</a:t>
            </a:r>
            <a:r>
              <a:rPr lang="sk-SK" dirty="0" smtClean="0"/>
              <a:t> </a:t>
            </a:r>
            <a:r>
              <a:rPr lang="sk-SK" dirty="0"/>
              <a:t>v </a:t>
            </a:r>
            <a:r>
              <a:rPr lang="sk-SK" dirty="0" smtClean="0"/>
              <a:t>nárečovej </a:t>
            </a:r>
            <a:r>
              <a:rPr lang="sk-SK" dirty="0"/>
              <a:t>lexike. </a:t>
            </a:r>
            <a:r>
              <a:rPr lang="sk-SK" dirty="0" smtClean="0"/>
              <a:t>Kultúra </a:t>
            </a:r>
            <a:r>
              <a:rPr lang="sk-SK" dirty="0"/>
              <a:t>slova, 26,1992, s. 144 </a:t>
            </a:r>
            <a:r>
              <a:rPr lang="sk-SK" dirty="0" smtClean="0"/>
              <a:t>-- </a:t>
            </a:r>
            <a:r>
              <a:rPr lang="sk-SK" dirty="0"/>
              <a:t>150.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36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946</Words>
  <Application>Microsoft Office PowerPoint</Application>
  <PresentationFormat>Širokouhlá</PresentationFormat>
  <Paragraphs>227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Motív balíka Office</vt:lpstr>
      <vt:lpstr>Antonymia  v súvislostiach iných opozitných vzťahov</vt:lpstr>
      <vt:lpstr>úvod</vt:lpstr>
      <vt:lpstr>Začnime pozorovaním:  čo majú dvojice slov  A a B spoločné a čím sa líšia?</vt:lpstr>
      <vt:lpstr>Odpoveď</vt:lpstr>
      <vt:lpstr>Zhrnutie</vt:lpstr>
      <vt:lpstr>Základné typy antoným porovnajte, čím sa antonymá A a B líšia</vt:lpstr>
      <vt:lpstr>Základné typy antoným odpoveď</vt:lpstr>
      <vt:lpstr>Antonymá  rozdeľte na graduálne a komplementárne 12</vt:lpstr>
      <vt:lpstr>Antonymá: riešenie  graduálne a komplementárne</vt:lpstr>
      <vt:lpstr>Ďalšie typy antoným: konverzíva</vt:lpstr>
      <vt:lpstr>Ďalšie typy antoným: konverzíva</vt:lpstr>
      <vt:lpstr>Ďalšie typy antoným: vektorové antonymá</vt:lpstr>
      <vt:lpstr>Ďalšie typy antoným: vektorové antonymá</vt:lpstr>
      <vt:lpstr>Ďalšie typy antoným: vektorové antonymá</vt:lpstr>
      <vt:lpstr>Ďalšie typy antoným: pragmatické antonymá</vt:lpstr>
      <vt:lpstr>otázka</vt:lpstr>
      <vt:lpstr>odpoveď</vt:lpstr>
      <vt:lpstr>zhrnutie</vt:lpstr>
      <vt:lpstr>Zaujímavosť na záver</vt:lpstr>
      <vt:lpstr>Zaujímavosť na záver</vt:lpstr>
      <vt:lpstr>Záver</vt:lpstr>
      <vt:lpstr>Enantiosémia v nárečovej lexike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Antonymia  v súvislostiach iných opozitných vzťahov.</dc:title>
  <dc:creator>User</dc:creator>
  <cp:lastModifiedBy>Jana Kesselova</cp:lastModifiedBy>
  <cp:revision>47</cp:revision>
  <dcterms:created xsi:type="dcterms:W3CDTF">2020-04-28T12:01:56Z</dcterms:created>
  <dcterms:modified xsi:type="dcterms:W3CDTF">2021-03-08T12:36:58Z</dcterms:modified>
</cp:coreProperties>
</file>