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5" r:id="rId7"/>
    <p:sldId id="266" r:id="rId8"/>
    <p:sldId id="260" r:id="rId9"/>
    <p:sldId id="261" r:id="rId10"/>
    <p:sldId id="262" r:id="rId11"/>
    <p:sldId id="263" r:id="rId12"/>
    <p:sldId id="264" r:id="rId13"/>
    <p:sldId id="268" r:id="rId1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970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063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395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6922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9738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3949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523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096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230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6409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447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2F4FD-2347-4E1A-BA14-331D3C2E24D2}" type="datetimeFigureOut">
              <a:rPr lang="sk-SK" smtClean="0"/>
              <a:t>28. 4. 2025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3FA1B-E135-45CA-9797-8B1D37192A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998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lovnik.juls.savba.sk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Klasifikácia lexiky slovenčiny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parameter spisovnosť/nespisovnosť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65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Výber slov do jazykového prejavu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závisí od komunikačnej situácie, adresáta, komunikačného zámeru hovoriaceho</a:t>
            </a:r>
          </a:p>
          <a:p>
            <a:r>
              <a:rPr lang="sk-SK" dirty="0" smtClean="0"/>
              <a:t>slovná zásoba slovenčiny je pestrá, diferencovaná</a:t>
            </a:r>
          </a:p>
          <a:p>
            <a:r>
              <a:rPr lang="sk-SK" dirty="0" smtClean="0"/>
              <a:t>slovná zásoba sa člení podľa viacerých kritérií </a:t>
            </a:r>
          </a:p>
          <a:p>
            <a:pPr marL="0" indent="0">
              <a:buNone/>
            </a:pPr>
            <a:r>
              <a:rPr lang="sk-SK" dirty="0" smtClean="0"/>
              <a:t>	1. spisovnosť/nespisovnosť</a:t>
            </a:r>
          </a:p>
          <a:p>
            <a:pPr marL="0" indent="0">
              <a:buNone/>
            </a:pPr>
            <a:r>
              <a:rPr lang="sk-SK" dirty="0" smtClean="0"/>
              <a:t>	2. štýlová príslušnosť</a:t>
            </a:r>
          </a:p>
          <a:p>
            <a:pPr marL="0" indent="0">
              <a:buNone/>
            </a:pPr>
            <a:r>
              <a:rPr lang="sk-SK" dirty="0" smtClean="0"/>
              <a:t>	3. časové kritérium</a:t>
            </a:r>
          </a:p>
          <a:p>
            <a:pPr marL="0" indent="0">
              <a:buNone/>
            </a:pPr>
            <a:r>
              <a:rPr lang="sk-SK" dirty="0" smtClean="0"/>
              <a:t>	4. pôvod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9929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1. kritérium spisovnosť/nespisovnosť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slovenčina je vnútorne diferencovaná, stratifikovaná</a:t>
            </a:r>
          </a:p>
          <a:p>
            <a:r>
              <a:rPr lang="sk-SK" dirty="0" smtClean="0"/>
              <a:t>tvoria ju rôzne </a:t>
            </a:r>
            <a:r>
              <a:rPr lang="sk-SK" b="1" dirty="0" smtClean="0"/>
              <a:t>variety slovenčiny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spisovná</a:t>
            </a:r>
          </a:p>
          <a:p>
            <a:pPr lvl="1"/>
            <a:r>
              <a:rPr lang="sk-SK" dirty="0" smtClean="0"/>
              <a:t>štandardná </a:t>
            </a:r>
          </a:p>
          <a:p>
            <a:pPr lvl="1"/>
            <a:r>
              <a:rPr lang="sk-SK" dirty="0" smtClean="0"/>
              <a:t>subštandardná </a:t>
            </a:r>
            <a:r>
              <a:rPr lang="sk-SK" dirty="0" err="1" smtClean="0"/>
              <a:t>subšt</a:t>
            </a:r>
            <a:r>
              <a:rPr lang="sk-SK" smtClean="0"/>
              <a:t>.</a:t>
            </a:r>
            <a:endParaRPr lang="sk-SK" dirty="0" smtClean="0"/>
          </a:p>
          <a:p>
            <a:pPr lvl="1"/>
            <a:r>
              <a:rPr lang="sk-SK" dirty="0" smtClean="0"/>
              <a:t>nespisovná</a:t>
            </a:r>
          </a:p>
          <a:p>
            <a:r>
              <a:rPr lang="sk-SK" dirty="0" smtClean="0"/>
              <a:t>tvoria ju rôzne </a:t>
            </a:r>
            <a:r>
              <a:rPr lang="sk-SK" b="1" dirty="0" err="1" smtClean="0"/>
              <a:t>semivariety</a:t>
            </a:r>
            <a:r>
              <a:rPr lang="sk-SK" b="1" dirty="0" smtClean="0"/>
              <a:t> (prechodné variety) slovenčiny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1 profesionálna reč</a:t>
            </a:r>
          </a:p>
          <a:p>
            <a:pPr lvl="1"/>
            <a:r>
              <a:rPr lang="sk-SK" dirty="0" smtClean="0"/>
              <a:t>2 slang</a:t>
            </a:r>
          </a:p>
          <a:p>
            <a:pPr lvl="1"/>
            <a:r>
              <a:rPr lang="sk-SK" dirty="0" smtClean="0"/>
              <a:t>3 argot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523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Variety slovenčiny:</a:t>
            </a:r>
            <a:r>
              <a:rPr lang="sk-SK" dirty="0" smtClean="0"/>
              <a:t> spisovná a štandardná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67110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sk-SK" b="1" dirty="0" smtClean="0"/>
              <a:t>spisovná lexika</a:t>
            </a:r>
          </a:p>
          <a:p>
            <a:pPr marL="228600" lvl="1">
              <a:spcBef>
                <a:spcPts val="1000"/>
              </a:spcBef>
            </a:pPr>
            <a:r>
              <a:rPr lang="sk-SK" dirty="0" smtClean="0"/>
              <a:t>kodifikovaná</a:t>
            </a:r>
          </a:p>
          <a:p>
            <a:pPr marL="685800" lvl="2">
              <a:spcBef>
                <a:spcPts val="1000"/>
              </a:spcBef>
            </a:pPr>
            <a:r>
              <a:rPr lang="sk-SK" dirty="0" smtClean="0"/>
              <a:t>vedecky opísaná a predstavená v normatívnych jazykových príručkách</a:t>
            </a:r>
          </a:p>
          <a:p>
            <a:pPr marL="685800" lvl="2">
              <a:spcBef>
                <a:spcPts val="1000"/>
              </a:spcBef>
            </a:pPr>
            <a:r>
              <a:rPr lang="sk-SK" b="1" dirty="0" smtClean="0"/>
              <a:t>Krátky slovník slovenského jazyka </a:t>
            </a:r>
            <a:r>
              <a:rPr lang="sk-SK" dirty="0" smtClean="0">
                <a:hlinkClick r:id="rId2"/>
              </a:rPr>
              <a:t>https://slovnik.juls.savba.sk/</a:t>
            </a:r>
            <a:endParaRPr lang="sk-SK" dirty="0" smtClean="0"/>
          </a:p>
          <a:p>
            <a:pPr marL="685800" lvl="2">
              <a:spcBef>
                <a:spcPts val="1000"/>
              </a:spcBef>
            </a:pPr>
            <a:r>
              <a:rPr lang="sk-SK" dirty="0" smtClean="0"/>
              <a:t>najprestížnejšia varieta slovenčiny</a:t>
            </a:r>
            <a:endParaRPr lang="sk-SK" dirty="0"/>
          </a:p>
          <a:p>
            <a:pPr marL="228600" lvl="1">
              <a:spcBef>
                <a:spcPts val="1000"/>
              </a:spcBef>
            </a:pPr>
            <a:r>
              <a:rPr lang="sk-SK" b="1" dirty="0" smtClean="0"/>
              <a:t>štandardná lexika</a:t>
            </a:r>
          </a:p>
          <a:p>
            <a:pPr marL="685800" lvl="2">
              <a:spcBef>
                <a:spcPts val="1000"/>
              </a:spcBef>
            </a:pPr>
            <a:r>
              <a:rPr lang="sk-SK" dirty="0" smtClean="0"/>
              <a:t>uvoľnená podoba spisovnej lexiky</a:t>
            </a:r>
          </a:p>
          <a:p>
            <a:pPr marL="685800" lvl="2">
              <a:spcBef>
                <a:spcPts val="1000"/>
              </a:spcBef>
            </a:pPr>
            <a:r>
              <a:rPr lang="sk-SK" dirty="0" smtClean="0"/>
              <a:t>typická pre </a:t>
            </a:r>
            <a:r>
              <a:rPr lang="sk-SK" b="1" dirty="0" smtClean="0"/>
              <a:t>ústne neverejné prejavy</a:t>
            </a:r>
          </a:p>
          <a:p>
            <a:pPr marL="685800" lvl="2">
              <a:spcBef>
                <a:spcPts val="1000"/>
              </a:spcBef>
            </a:pPr>
            <a:r>
              <a:rPr lang="sk-SK" dirty="0" smtClean="0"/>
              <a:t>do štandardnej lexiky patria aj </a:t>
            </a:r>
            <a:r>
              <a:rPr lang="sk-SK" b="1" dirty="0" smtClean="0"/>
              <a:t>hovorové výrazy </a:t>
            </a:r>
            <a:r>
              <a:rPr lang="sk-SK" dirty="0" smtClean="0"/>
              <a:t>(v slovníku majú kvalifikátor </a:t>
            </a:r>
            <a:r>
              <a:rPr lang="sk-SK" i="1" dirty="0" smtClean="0"/>
              <a:t>hovor.</a:t>
            </a:r>
            <a:r>
              <a:rPr lang="sk-SK" dirty="0" smtClean="0"/>
              <a:t>)</a:t>
            </a:r>
          </a:p>
          <a:p>
            <a:pPr marL="685800" lvl="2">
              <a:spcBef>
                <a:spcPts val="1000"/>
              </a:spcBef>
            </a:pPr>
            <a:r>
              <a:rPr lang="sk-SK" i="1" dirty="0" smtClean="0"/>
              <a:t>nákladiak</a:t>
            </a:r>
            <a:r>
              <a:rPr lang="sk-SK" dirty="0" smtClean="0"/>
              <a:t> (nákladné auto), </a:t>
            </a:r>
            <a:r>
              <a:rPr lang="sk-SK" i="1" dirty="0" err="1" smtClean="0"/>
              <a:t>bokovka</a:t>
            </a:r>
            <a:r>
              <a:rPr lang="sk-SK" dirty="0" smtClean="0"/>
              <a:t> (práca popri zamestnaní), </a:t>
            </a:r>
            <a:r>
              <a:rPr lang="sk-SK" i="1" dirty="0" err="1" smtClean="0"/>
              <a:t>fitnesko</a:t>
            </a:r>
            <a:r>
              <a:rPr lang="sk-SK" dirty="0" smtClean="0"/>
              <a:t> (fitness centrum), </a:t>
            </a:r>
            <a:r>
              <a:rPr lang="sk-SK" i="1" dirty="0" smtClean="0"/>
              <a:t>diplomovka</a:t>
            </a:r>
            <a:r>
              <a:rPr lang="sk-SK" dirty="0" smtClean="0"/>
              <a:t> (diplomová práca)  </a:t>
            </a:r>
          </a:p>
          <a:p>
            <a:pPr marL="228600" lvl="1">
              <a:spcBef>
                <a:spcPts val="1000"/>
              </a:spcBef>
            </a:pP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1133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Variety slovenčiny: sub</a:t>
            </a:r>
            <a:r>
              <a:rPr lang="sk-SK" dirty="0" smtClean="0"/>
              <a:t>štandardná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</a:t>
            </a:r>
            <a:r>
              <a:rPr lang="sk-SK" b="1" dirty="0" smtClean="0"/>
              <a:t> sub</a:t>
            </a:r>
            <a:r>
              <a:rPr lang="sk-SK" dirty="0" smtClean="0"/>
              <a:t>štandardnej variete slovenčiny sa vo väčšej miere používajú nespisovné jazykové prostriedky</a:t>
            </a:r>
          </a:p>
          <a:p>
            <a:r>
              <a:rPr lang="sk-SK" dirty="0" smtClean="0"/>
              <a:t>kým štandardná varieta má bližšie k spisovnej forme jazyka, </a:t>
            </a:r>
            <a:r>
              <a:rPr lang="sk-SK" b="1" dirty="0" smtClean="0"/>
              <a:t>sub</a:t>
            </a:r>
            <a:r>
              <a:rPr lang="sk-SK" dirty="0" smtClean="0"/>
              <a:t>štandardná varieta má bližšie k dialektom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5815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Variety slovenčiny: nespisovná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nárečová lexika (dialektizmy)</a:t>
            </a:r>
          </a:p>
          <a:p>
            <a:pPr lvl="1"/>
            <a:r>
              <a:rPr lang="sk-SK" b="1" dirty="0" smtClean="0"/>
              <a:t>teritoriálne</a:t>
            </a:r>
            <a:r>
              <a:rPr lang="sk-SK" dirty="0" smtClean="0"/>
              <a:t> obmedzené lexikálne jednotky</a:t>
            </a:r>
            <a:br>
              <a:rPr lang="sk-SK" dirty="0" smtClean="0"/>
            </a:b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2718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Dva typy dialektizmov</a:t>
            </a:r>
            <a:endParaRPr lang="sk-SK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pravé dialektizmy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nárečové slová, ktoré </a:t>
            </a:r>
            <a:r>
              <a:rPr lang="sk-SK" b="1" dirty="0" smtClean="0"/>
              <a:t>majú </a:t>
            </a:r>
            <a:r>
              <a:rPr lang="sk-SK" dirty="0" smtClean="0"/>
              <a:t>spisovné ekvivalenty</a:t>
            </a:r>
          </a:p>
          <a:p>
            <a:pPr lvl="1"/>
            <a:r>
              <a:rPr lang="sk-SK" i="1" dirty="0" err="1" smtClean="0"/>
              <a:t>bandurky</a:t>
            </a:r>
            <a:r>
              <a:rPr lang="sk-SK" dirty="0" smtClean="0"/>
              <a:t>, </a:t>
            </a:r>
            <a:r>
              <a:rPr lang="sk-SK" i="1" dirty="0" err="1" smtClean="0"/>
              <a:t>švábka</a:t>
            </a:r>
            <a:r>
              <a:rPr lang="sk-SK" dirty="0" smtClean="0"/>
              <a:t>, </a:t>
            </a:r>
            <a:r>
              <a:rPr lang="sk-SK" i="1" dirty="0" err="1" smtClean="0"/>
              <a:t>grule</a:t>
            </a:r>
            <a:r>
              <a:rPr lang="sk-SK" dirty="0" smtClean="0"/>
              <a:t> – zemiaky</a:t>
            </a:r>
          </a:p>
          <a:p>
            <a:pPr lvl="1"/>
            <a:r>
              <a:rPr lang="sk-SK" i="1" dirty="0" err="1" smtClean="0"/>
              <a:t>kapura</a:t>
            </a:r>
            <a:r>
              <a:rPr lang="sk-SK" dirty="0" smtClean="0"/>
              <a:t> – brána</a:t>
            </a:r>
          </a:p>
          <a:p>
            <a:pPr lvl="1"/>
            <a:r>
              <a:rPr lang="sk-SK" i="1" dirty="0" smtClean="0"/>
              <a:t>valal</a:t>
            </a:r>
            <a:r>
              <a:rPr lang="sk-SK" dirty="0" smtClean="0"/>
              <a:t> – dedina</a:t>
            </a:r>
          </a:p>
          <a:p>
            <a:pPr lvl="1"/>
            <a:r>
              <a:rPr lang="sk-SK" i="1" dirty="0" smtClean="0"/>
              <a:t>zochabiť</a:t>
            </a:r>
            <a:r>
              <a:rPr lang="sk-SK" dirty="0" smtClean="0"/>
              <a:t> – nechať</a:t>
            </a:r>
          </a:p>
          <a:p>
            <a:pPr lvl="1"/>
            <a:r>
              <a:rPr lang="sk-SK" i="1" dirty="0" err="1" smtClean="0"/>
              <a:t>geľo</a:t>
            </a:r>
            <a:r>
              <a:rPr lang="sk-SK" dirty="0" smtClean="0"/>
              <a:t> – neohrabaný, nemotorný človek</a:t>
            </a:r>
          </a:p>
          <a:p>
            <a:endParaRPr lang="sk-SK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err="1" smtClean="0"/>
              <a:t>etnografizmy</a:t>
            </a:r>
            <a:endParaRPr lang="sk-SK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nárečové slová, ktoré </a:t>
            </a:r>
            <a:r>
              <a:rPr lang="sk-SK" b="1" dirty="0" smtClean="0"/>
              <a:t>nemajú</a:t>
            </a:r>
            <a:r>
              <a:rPr lang="sk-SK" dirty="0" smtClean="0"/>
              <a:t> spisovné ekvivalenty</a:t>
            </a:r>
          </a:p>
          <a:p>
            <a:pPr lvl="1"/>
            <a:r>
              <a:rPr lang="sk-SK" i="1" dirty="0" err="1" smtClean="0"/>
              <a:t>bunkoš</a:t>
            </a:r>
            <a:r>
              <a:rPr lang="sk-SK" dirty="0" smtClean="0"/>
              <a:t> – obradná vyrezávaná palica</a:t>
            </a:r>
          </a:p>
          <a:p>
            <a:pPr lvl="1"/>
            <a:r>
              <a:rPr lang="sk-SK" i="1" dirty="0" err="1" smtClean="0"/>
              <a:t>čapáš</a:t>
            </a:r>
            <a:r>
              <a:rPr lang="sk-SK" dirty="0" smtClean="0"/>
              <a:t> – mužský ľudový tanec</a:t>
            </a:r>
          </a:p>
          <a:p>
            <a:pPr lvl="1"/>
            <a:r>
              <a:rPr lang="sk-SK" i="1" dirty="0" err="1" smtClean="0"/>
              <a:t>krnačky</a:t>
            </a:r>
            <a:r>
              <a:rPr lang="sk-SK" dirty="0" smtClean="0"/>
              <a:t> – doma vyrobené sánky</a:t>
            </a:r>
          </a:p>
          <a:p>
            <a:pPr lvl="1"/>
            <a:r>
              <a:rPr lang="sk-SK" i="1" dirty="0" err="1" smtClean="0"/>
              <a:t>fogaš</a:t>
            </a:r>
            <a:r>
              <a:rPr lang="sk-SK" dirty="0" smtClean="0"/>
              <a:t> – polica na taniere a džbány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1390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Semivariety</a:t>
            </a:r>
            <a:r>
              <a:rPr lang="sk-SK" b="1" dirty="0" smtClean="0"/>
              <a:t>: 1 </a:t>
            </a:r>
            <a:r>
              <a:rPr lang="sk-SK" dirty="0" smtClean="0"/>
              <a:t>profesionalizmy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sk-SK" b="1" dirty="0" smtClean="0"/>
              <a:t>profesionalizmy</a:t>
            </a:r>
            <a:r>
              <a:rPr lang="sk-SK" dirty="0" smtClean="0"/>
              <a:t> (profesionálna reč)</a:t>
            </a:r>
          </a:p>
          <a:p>
            <a:pPr marL="685800" lvl="2">
              <a:spcBef>
                <a:spcPts val="1000"/>
              </a:spcBef>
            </a:pPr>
            <a:r>
              <a:rPr lang="sk-SK" dirty="0" smtClean="0"/>
              <a:t>majú veľmi blízko k odborným termínom </a:t>
            </a:r>
          </a:p>
          <a:p>
            <a:r>
              <a:rPr lang="sk-SK" sz="2400" dirty="0" smtClean="0"/>
              <a:t>profesionalizmy používajú odborníci v neverejnej a v neoficiálnej komunikácii, ale aj neodborníci v bežnej hovorenej komunikácii</a:t>
            </a:r>
          </a:p>
          <a:p>
            <a:r>
              <a:rPr lang="sk-SK" sz="2400" dirty="0" smtClean="0"/>
              <a:t>lexika, ktorá sa pohybuje medzi spisovnou slovnou zásobou a slangom</a:t>
            </a:r>
          </a:p>
          <a:p>
            <a:r>
              <a:rPr lang="sk-SK" sz="2400" dirty="0" smtClean="0"/>
              <a:t>profesionalizmy označujú to isté, čo aj odborné termíny, ale ide o prostriedky, ktoré sú bližšie k základným pomenúvacím prostriedkom jazyka</a:t>
            </a:r>
          </a:p>
          <a:p>
            <a:pPr lvl="1"/>
            <a:r>
              <a:rPr lang="sk-SK" sz="2000" dirty="0" smtClean="0"/>
              <a:t>napríklad v pôrodníctve je odborný termín </a:t>
            </a:r>
            <a:r>
              <a:rPr lang="sk-SK" sz="2000" b="1" i="1" dirty="0" err="1" smtClean="0"/>
              <a:t>sectia</a:t>
            </a:r>
            <a:r>
              <a:rPr lang="sk-SK" sz="2000" b="1" i="1" dirty="0" smtClean="0"/>
              <a:t> </a:t>
            </a:r>
            <a:r>
              <a:rPr lang="sk-SK" sz="2000" b="1" i="1" dirty="0" err="1" smtClean="0"/>
              <a:t>caesarea</a:t>
            </a:r>
            <a:endParaRPr lang="sk-SK" sz="2000" b="1" i="1" dirty="0" smtClean="0"/>
          </a:p>
          <a:p>
            <a:pPr lvl="1"/>
            <a:r>
              <a:rPr lang="sk-SK" sz="2000" dirty="0" smtClean="0"/>
              <a:t>profesionalizmus je </a:t>
            </a:r>
            <a:r>
              <a:rPr lang="sk-SK" sz="2000" b="1" i="1" dirty="0" smtClean="0"/>
              <a:t>sekcia</a:t>
            </a:r>
            <a:r>
              <a:rPr lang="sk-SK" sz="2000" i="1" dirty="0" smtClean="0"/>
              <a:t> </a:t>
            </a:r>
            <a:r>
              <a:rPr lang="sk-SK" sz="2000" dirty="0" smtClean="0"/>
              <a:t>alebo aj </a:t>
            </a:r>
            <a:r>
              <a:rPr lang="sk-SK" sz="2000" b="1" i="1" dirty="0" smtClean="0"/>
              <a:t>cisársky rez</a:t>
            </a:r>
          </a:p>
          <a:p>
            <a:r>
              <a:rPr lang="sk-SK" sz="2400" dirty="0" smtClean="0"/>
              <a:t>profesionalizmy sú ústretovejšie k bežným používateľom jazyka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48399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 profesionalizmy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príklady odborných termínov a profesionalizmov z medicíny</a:t>
            </a:r>
          </a:p>
          <a:p>
            <a:pPr lvl="1"/>
            <a:r>
              <a:rPr lang="sk-SK" dirty="0" smtClean="0"/>
              <a:t>detský lekár, pediater – </a:t>
            </a:r>
            <a:r>
              <a:rPr lang="sk-SK" i="1" dirty="0" err="1" smtClean="0"/>
              <a:t>deckár</a:t>
            </a:r>
            <a:endParaRPr lang="sk-SK" i="1" dirty="0" smtClean="0"/>
          </a:p>
          <a:p>
            <a:pPr lvl="1"/>
            <a:r>
              <a:rPr lang="sk-SK" dirty="0" smtClean="0"/>
              <a:t>inšpekčná izba – </a:t>
            </a:r>
            <a:r>
              <a:rPr lang="sk-SK" i="1" dirty="0" err="1" smtClean="0"/>
              <a:t>inšpekčka</a:t>
            </a:r>
            <a:endParaRPr lang="sk-SK" i="1" dirty="0" smtClean="0"/>
          </a:p>
          <a:p>
            <a:pPr lvl="1"/>
            <a:r>
              <a:rPr lang="sk-SK" dirty="0" smtClean="0"/>
              <a:t>operačná sála – </a:t>
            </a:r>
            <a:r>
              <a:rPr lang="sk-SK" i="1" dirty="0" smtClean="0"/>
              <a:t>operačka</a:t>
            </a:r>
          </a:p>
          <a:p>
            <a:pPr lvl="1"/>
            <a:r>
              <a:rPr lang="sk-SK" dirty="0" smtClean="0"/>
              <a:t>transfúzia krvi – </a:t>
            </a:r>
            <a:r>
              <a:rPr lang="sk-SK" i="1" dirty="0" err="1" smtClean="0"/>
              <a:t>transfúzka</a:t>
            </a:r>
            <a:endParaRPr lang="sk-SK" i="1" dirty="0" smtClean="0"/>
          </a:p>
          <a:p>
            <a:pPr lvl="1"/>
            <a:r>
              <a:rPr lang="sk-SK" dirty="0" smtClean="0"/>
              <a:t>prijímacia kancelária – </a:t>
            </a:r>
            <a:r>
              <a:rPr lang="sk-SK" i="1" dirty="0" err="1" smtClean="0"/>
              <a:t>prijímačka</a:t>
            </a:r>
            <a:endParaRPr lang="sk-SK" i="1" dirty="0" smtClean="0"/>
          </a:p>
          <a:p>
            <a:pPr lvl="1"/>
            <a:r>
              <a:rPr lang="sk-SK" dirty="0" err="1" smtClean="0"/>
              <a:t>audiometria</a:t>
            </a:r>
            <a:r>
              <a:rPr lang="sk-SK" dirty="0" smtClean="0"/>
              <a:t> – </a:t>
            </a:r>
            <a:r>
              <a:rPr lang="sk-SK" i="1" dirty="0" smtClean="0"/>
              <a:t>audio</a:t>
            </a:r>
          </a:p>
          <a:p>
            <a:pPr lvl="1"/>
            <a:r>
              <a:rPr lang="sk-SK" dirty="0" smtClean="0"/>
              <a:t>vitálne funkcie – </a:t>
            </a:r>
            <a:r>
              <a:rPr lang="sk-SK" i="1" dirty="0" err="1" smtClean="0"/>
              <a:t>vitálky</a:t>
            </a:r>
            <a:endParaRPr lang="sk-SK" i="1" dirty="0" smtClean="0"/>
          </a:p>
          <a:p>
            <a:pPr lvl="1"/>
            <a:r>
              <a:rPr lang="sk-SK" dirty="0" smtClean="0"/>
              <a:t>zubné oddelenie – </a:t>
            </a:r>
            <a:r>
              <a:rPr lang="sk-SK" i="1" dirty="0" smtClean="0"/>
              <a:t>zubné</a:t>
            </a:r>
          </a:p>
          <a:p>
            <a:pPr lvl="1"/>
            <a:r>
              <a:rPr lang="sk-SK" dirty="0" smtClean="0"/>
              <a:t>tumor - </a:t>
            </a:r>
            <a:r>
              <a:rPr lang="sk-SK" i="1" dirty="0" err="1" smtClean="0"/>
              <a:t>teúčko</a:t>
            </a:r>
            <a:endParaRPr lang="sk-SK" i="1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6927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 profesionalizmy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niektoré profesionalizmy majú bližšie k slangovým slovám, sú expresívnejšie, nespisovné, patria len do komunikácie medzi zainteresovanými osobami</a:t>
            </a:r>
          </a:p>
          <a:p>
            <a:pPr lvl="1"/>
            <a:endParaRPr lang="sk-SK" dirty="0" smtClean="0"/>
          </a:p>
          <a:p>
            <a:pPr lvl="1"/>
            <a:r>
              <a:rPr lang="sk-SK" dirty="0" smtClean="0"/>
              <a:t>urológ – </a:t>
            </a:r>
            <a:r>
              <a:rPr lang="sk-SK" i="1" dirty="0" err="1" smtClean="0"/>
              <a:t>čurológ</a:t>
            </a:r>
            <a:endParaRPr lang="sk-SK" i="1" dirty="0" smtClean="0"/>
          </a:p>
          <a:p>
            <a:pPr lvl="1"/>
            <a:r>
              <a:rPr lang="sk-SK" dirty="0" smtClean="0"/>
              <a:t>gynekológia – </a:t>
            </a:r>
            <a:r>
              <a:rPr lang="sk-SK" i="1" dirty="0" err="1" smtClean="0"/>
              <a:t>gynda</a:t>
            </a:r>
            <a:endParaRPr lang="sk-SK" i="1" dirty="0" smtClean="0"/>
          </a:p>
          <a:p>
            <a:pPr lvl="1"/>
            <a:r>
              <a:rPr lang="sk-SK" dirty="0" smtClean="0"/>
              <a:t>pacient – </a:t>
            </a:r>
            <a:r>
              <a:rPr lang="sk-SK" i="1" dirty="0" err="1" smtClean="0"/>
              <a:t>pacoš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popruhy na ruky – </a:t>
            </a:r>
            <a:r>
              <a:rPr lang="sk-SK" i="1" dirty="0" smtClean="0"/>
              <a:t>hodinky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vrecko na moč – </a:t>
            </a:r>
            <a:r>
              <a:rPr lang="sk-SK" i="1" dirty="0" smtClean="0"/>
              <a:t>kabelka</a:t>
            </a:r>
          </a:p>
          <a:p>
            <a:pPr marL="0" indent="0">
              <a:buNone/>
            </a:pPr>
            <a:r>
              <a:rPr lang="sk-SK" dirty="0" smtClean="0"/>
              <a:t>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1045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Semivariety</a:t>
            </a:r>
            <a:r>
              <a:rPr lang="sk-SK" b="1" dirty="0" smtClean="0"/>
              <a:t>: 2</a:t>
            </a:r>
            <a:r>
              <a:rPr lang="sk-SK" dirty="0" smtClean="0"/>
              <a:t> slang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7931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slang slúži členom určitej sociálnej skupiny na vyjadrenie príslušnosti ku skupine</a:t>
            </a:r>
          </a:p>
          <a:p>
            <a:r>
              <a:rPr lang="sk-SK" dirty="0" smtClean="0"/>
              <a:t>najviac preskúmaný je </a:t>
            </a:r>
            <a:r>
              <a:rPr lang="sk-SK" b="1" i="1" dirty="0" smtClean="0"/>
              <a:t>mládežnícky slang</a:t>
            </a:r>
          </a:p>
          <a:p>
            <a:r>
              <a:rPr lang="sk-SK" dirty="0" smtClean="0"/>
              <a:t>funkciou slangového výrazu je zaujať, ukázať jedinečnosť človeka, strhnúť pozornosť</a:t>
            </a:r>
          </a:p>
          <a:p>
            <a:endParaRPr lang="sk-SK" dirty="0" smtClean="0"/>
          </a:p>
          <a:p>
            <a:pPr lvl="1"/>
            <a:r>
              <a:rPr lang="sk-SK" dirty="0" smtClean="0"/>
              <a:t>milovník cyklistiky – </a:t>
            </a:r>
            <a:r>
              <a:rPr lang="sk-SK" i="1" dirty="0" err="1" smtClean="0"/>
              <a:t>bajker</a:t>
            </a:r>
            <a:endParaRPr lang="sk-SK" i="1" dirty="0" smtClean="0"/>
          </a:p>
          <a:p>
            <a:pPr lvl="1"/>
            <a:r>
              <a:rPr lang="sk-SK" dirty="0" err="1" smtClean="0"/>
              <a:t>snowboardista</a:t>
            </a:r>
            <a:r>
              <a:rPr lang="sk-SK" dirty="0" smtClean="0"/>
              <a:t> – </a:t>
            </a:r>
            <a:r>
              <a:rPr lang="sk-SK" i="1" dirty="0" err="1" smtClean="0"/>
              <a:t>snouborďák</a:t>
            </a:r>
            <a:endParaRPr lang="sk-SK" i="1" dirty="0" smtClean="0"/>
          </a:p>
          <a:p>
            <a:pPr lvl="1"/>
            <a:r>
              <a:rPr lang="sk-SK" dirty="0" smtClean="0"/>
              <a:t>prívrženec </a:t>
            </a:r>
            <a:r>
              <a:rPr lang="sk-SK" dirty="0" err="1" smtClean="0"/>
              <a:t>punku</a:t>
            </a:r>
            <a:r>
              <a:rPr lang="sk-SK" dirty="0" smtClean="0"/>
              <a:t> – </a:t>
            </a:r>
            <a:r>
              <a:rPr lang="sk-SK" i="1" dirty="0" err="1" smtClean="0"/>
              <a:t>punkáč</a:t>
            </a:r>
            <a:endParaRPr lang="sk-SK" i="1" dirty="0" smtClean="0"/>
          </a:p>
          <a:p>
            <a:pPr lvl="1"/>
            <a:r>
              <a:rPr lang="sk-SK" dirty="0" smtClean="0"/>
              <a:t>narkoman – </a:t>
            </a:r>
            <a:r>
              <a:rPr lang="sk-SK" i="1" dirty="0" err="1" smtClean="0"/>
              <a:t>feťák</a:t>
            </a:r>
            <a:endParaRPr lang="sk-SK" i="1" dirty="0" smtClean="0"/>
          </a:p>
          <a:p>
            <a:pPr lvl="1"/>
            <a:r>
              <a:rPr lang="sk-SK" dirty="0" smtClean="0"/>
              <a:t>kriminálnik – </a:t>
            </a:r>
            <a:r>
              <a:rPr lang="sk-SK" i="1" dirty="0" err="1" smtClean="0"/>
              <a:t>socka</a:t>
            </a:r>
            <a:endParaRPr lang="sk-SK" i="1" dirty="0" smtClean="0"/>
          </a:p>
          <a:p>
            <a:pPr lvl="1"/>
            <a:r>
              <a:rPr lang="sk-SK" dirty="0" smtClean="0"/>
              <a:t>hamburger – </a:t>
            </a:r>
            <a:r>
              <a:rPr lang="sk-SK" i="1" dirty="0" err="1" smtClean="0"/>
              <a:t>hambáč</a:t>
            </a:r>
            <a:endParaRPr lang="sk-SK" i="1" dirty="0" smtClean="0"/>
          </a:p>
          <a:p>
            <a:pPr lvl="1"/>
            <a:r>
              <a:rPr lang="sk-SK" dirty="0" err="1" smtClean="0"/>
              <a:t>komp</a:t>
            </a:r>
            <a:r>
              <a:rPr lang="sk-SK" dirty="0" smtClean="0"/>
              <a:t> – </a:t>
            </a:r>
            <a:r>
              <a:rPr lang="sk-SK" i="1" dirty="0" smtClean="0"/>
              <a:t>počítač</a:t>
            </a:r>
          </a:p>
          <a:p>
            <a:pPr lvl="1"/>
            <a:r>
              <a:rPr lang="sk-SK" dirty="0" err="1" smtClean="0"/>
              <a:t>noťas</a:t>
            </a:r>
            <a:r>
              <a:rPr lang="sk-SK" dirty="0" smtClean="0"/>
              <a:t> – </a:t>
            </a:r>
            <a:r>
              <a:rPr lang="sk-SK" i="1" dirty="0" smtClean="0"/>
              <a:t>notebook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5872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Semivariety</a:t>
            </a:r>
            <a:r>
              <a:rPr lang="sk-SK" b="1" dirty="0" smtClean="0"/>
              <a:t>: </a:t>
            </a:r>
            <a:r>
              <a:rPr lang="sk-SK" dirty="0" smtClean="0"/>
              <a:t>3 argot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funkciou </a:t>
            </a:r>
            <a:r>
              <a:rPr lang="sk-SK" dirty="0" err="1" smtClean="0"/>
              <a:t>argotizmov</a:t>
            </a:r>
            <a:r>
              <a:rPr lang="sk-SK" dirty="0" smtClean="0"/>
              <a:t> je utajiť obsah komunikácie pred nezainteresovanými</a:t>
            </a:r>
          </a:p>
          <a:p>
            <a:r>
              <a:rPr lang="sk-SK" dirty="0" smtClean="0"/>
              <a:t>vlastnosti argotu: </a:t>
            </a:r>
            <a:r>
              <a:rPr lang="sk-SK" dirty="0" err="1" smtClean="0"/>
              <a:t>utajovanosť</a:t>
            </a:r>
            <a:r>
              <a:rPr lang="sk-SK" dirty="0" smtClean="0"/>
              <a:t>, expresívnosť, obraznosť</a:t>
            </a:r>
          </a:p>
          <a:p>
            <a:r>
              <a:rPr lang="sk-SK" dirty="0" smtClean="0"/>
              <a:t>nositeľmi argotu sú zlodeji, bezdomovci, pašeráci, väzni</a:t>
            </a:r>
          </a:p>
          <a:p>
            <a:endParaRPr lang="sk-SK" dirty="0" smtClean="0"/>
          </a:p>
          <a:p>
            <a:pPr lvl="1"/>
            <a:r>
              <a:rPr lang="sk-SK" dirty="0" smtClean="0"/>
              <a:t>je nafetovaný – </a:t>
            </a:r>
            <a:r>
              <a:rPr lang="sk-SK" i="1" dirty="0" smtClean="0"/>
              <a:t>je na tripe</a:t>
            </a:r>
          </a:p>
          <a:p>
            <a:pPr lvl="1"/>
            <a:r>
              <a:rPr lang="sk-SK" dirty="0" err="1" smtClean="0"/>
              <a:t>pervitín</a:t>
            </a:r>
            <a:r>
              <a:rPr lang="sk-SK" dirty="0" smtClean="0"/>
              <a:t> – </a:t>
            </a:r>
            <a:r>
              <a:rPr lang="sk-SK" i="1" dirty="0" smtClean="0"/>
              <a:t>perník</a:t>
            </a:r>
          </a:p>
          <a:p>
            <a:pPr lvl="1"/>
            <a:r>
              <a:rPr lang="sk-SK" dirty="0" smtClean="0"/>
              <a:t>extáza – </a:t>
            </a:r>
            <a:r>
              <a:rPr lang="sk-SK" i="1" dirty="0" smtClean="0"/>
              <a:t>koleso</a:t>
            </a:r>
          </a:p>
          <a:p>
            <a:pPr lvl="1"/>
            <a:r>
              <a:rPr lang="sk-SK" dirty="0" smtClean="0"/>
              <a:t>marihuana – </a:t>
            </a:r>
            <a:r>
              <a:rPr lang="sk-SK" i="1" dirty="0" err="1" smtClean="0"/>
              <a:t>zeleninka</a:t>
            </a:r>
            <a:r>
              <a:rPr lang="sk-SK" i="1" dirty="0" smtClean="0"/>
              <a:t>, zelené, </a:t>
            </a:r>
            <a:r>
              <a:rPr lang="sk-SK" i="1" dirty="0" err="1" smtClean="0"/>
              <a:t>matroš</a:t>
            </a:r>
            <a:r>
              <a:rPr lang="sk-SK" i="1" dirty="0" smtClean="0"/>
              <a:t>, tráva, </a:t>
            </a:r>
            <a:r>
              <a:rPr lang="sk-SK" i="1" dirty="0" err="1" smtClean="0"/>
              <a:t>maryška</a:t>
            </a:r>
            <a:endParaRPr lang="sk-SK" i="1" dirty="0" smtClean="0"/>
          </a:p>
          <a:p>
            <a:pPr lvl="1"/>
            <a:r>
              <a:rPr lang="sk-SK" dirty="0" smtClean="0"/>
              <a:t>nadmerné užitie drogy, predávkovanie – </a:t>
            </a:r>
            <a:r>
              <a:rPr lang="sk-SK" i="1" dirty="0" err="1" smtClean="0"/>
              <a:t>prešľah</a:t>
            </a:r>
            <a:endParaRPr lang="sk-SK" i="1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845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mikroetnolingvistika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351" y="2552007"/>
            <a:ext cx="7495924" cy="2616099"/>
          </a:xfrm>
        </p:spPr>
      </p:pic>
    </p:spTree>
    <p:extLst>
      <p:ext uri="{BB962C8B-B14F-4D97-AF65-F5344CB8AC3E}">
        <p14:creationId xmlns:p14="http://schemas.microsoft.com/office/powerpoint/2010/main" val="176789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550</Words>
  <Application>Microsoft Office PowerPoint</Application>
  <PresentationFormat>Širokouhlá</PresentationFormat>
  <Paragraphs>108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balíka Office</vt:lpstr>
      <vt:lpstr>Klasifikácia lexiky slovenčiny</vt:lpstr>
      <vt:lpstr>Výber slov do jazykového prejavu</vt:lpstr>
      <vt:lpstr>1. kritérium spisovnosť/nespisovnosť</vt:lpstr>
      <vt:lpstr>Variety slovenčiny: spisovná a štandardná</vt:lpstr>
      <vt:lpstr>Variety slovenčiny: subštandardná</vt:lpstr>
      <vt:lpstr>Variety slovenčiny: nespisovná</vt:lpstr>
      <vt:lpstr>Dva typy dialektizmov</vt:lpstr>
      <vt:lpstr>Semivariety: 1 profesionalizmy</vt:lpstr>
      <vt:lpstr>1 profesionalizmy</vt:lpstr>
      <vt:lpstr>1 profesionalizmy</vt:lpstr>
      <vt:lpstr>Semivariety: 2 slang</vt:lpstr>
      <vt:lpstr>Semivariety: 3 argot</vt:lpstr>
      <vt:lpstr>mikroetnolingvistika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Kesselová Jana</cp:lastModifiedBy>
  <cp:revision>16</cp:revision>
  <dcterms:created xsi:type="dcterms:W3CDTF">2020-05-06T18:30:58Z</dcterms:created>
  <dcterms:modified xsi:type="dcterms:W3CDTF">2025-04-28T16:01:18Z</dcterms:modified>
</cp:coreProperties>
</file>