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88" r:id="rId4"/>
    <p:sldId id="289" r:id="rId5"/>
    <p:sldId id="290" r:id="rId6"/>
    <p:sldId id="294" r:id="rId7"/>
    <p:sldId id="265" r:id="rId8"/>
    <p:sldId id="291" r:id="rId9"/>
    <p:sldId id="266" r:id="rId10"/>
    <p:sldId id="267" r:id="rId11"/>
    <p:sldId id="268" r:id="rId12"/>
    <p:sldId id="269" r:id="rId13"/>
    <p:sldId id="293" r:id="rId14"/>
    <p:sldId id="295" r:id="rId15"/>
    <p:sldId id="279" r:id="rId16"/>
    <p:sldId id="292" r:id="rId17"/>
    <p:sldId id="281" r:id="rId18"/>
    <p:sldId id="280" r:id="rId19"/>
    <p:sldId id="284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82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85" r:id="rId38"/>
    <p:sldId id="283" r:id="rId3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5207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833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1653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1799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863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9849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0616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6910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4368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9977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537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C2E26-5257-44BF-A493-4A00B28345C5}" type="datetimeFigureOut">
              <a:rPr lang="sk-SK" smtClean="0"/>
              <a:t>12. 5. 2024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D5779-10E7-4B1C-9A9A-BE2B0C1D44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0485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Klasifikácia slovnej zásoby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Štylistické kritérium</a:t>
            </a:r>
          </a:p>
        </p:txBody>
      </p:sp>
    </p:spTree>
    <p:extLst>
      <p:ext uri="{BB962C8B-B14F-4D97-AF65-F5344CB8AC3E}">
        <p14:creationId xmlns:p14="http://schemas.microsoft.com/office/powerpoint/2010/main" val="2192711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Štýly v interiéri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16616"/>
            <a:ext cx="5305011" cy="2415799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154" y="3815540"/>
            <a:ext cx="3630207" cy="289750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748" y="1316616"/>
            <a:ext cx="4067807" cy="245138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178" y="4042495"/>
            <a:ext cx="4158284" cy="281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4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prezrádza kontextové okolie slova </a:t>
            </a:r>
            <a:r>
              <a:rPr lang="sk-SK" i="1" dirty="0"/>
              <a:t>štýl</a:t>
            </a:r>
            <a:r>
              <a:rPr lang="sk-SK" dirty="0"/>
              <a:t>?</a:t>
            </a:r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55" y="1825625"/>
            <a:ext cx="5495804" cy="4284229"/>
          </a:xfrm>
        </p:spPr>
      </p:pic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7183581" y="2605483"/>
            <a:ext cx="339159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/>
              <a:t>výraz </a:t>
            </a:r>
            <a:r>
              <a:rPr lang="sk-SK" sz="3200" i="1" dirty="0"/>
              <a:t>štýl</a:t>
            </a:r>
            <a:r>
              <a:rPr lang="sk-SK" sz="3200" dirty="0"/>
              <a:t> sa používa v súvislosti so zámernou ľudskou činnosťou</a:t>
            </a:r>
          </a:p>
        </p:txBody>
      </p:sp>
    </p:spTree>
    <p:extLst>
      <p:ext uri="{BB962C8B-B14F-4D97-AF65-F5344CB8AC3E}">
        <p14:creationId xmlns:p14="http://schemas.microsoft.com/office/powerpoint/2010/main" val="358713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Zo štylistického hľadiska rozlišujeme lexikálne jednotky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neutrálne (štylisticky nepríznakové)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sz="2400" dirty="0"/>
              <a:t>neutrálne čiže štylisticky </a:t>
            </a:r>
            <a:r>
              <a:rPr lang="sk-SK" sz="2400" b="1" dirty="0"/>
              <a:t>ne</a:t>
            </a:r>
            <a:r>
              <a:rPr lang="sk-SK" sz="2400" dirty="0"/>
              <a:t>príznakové lexikálne jednotky možno použiť univerzálne, vo všetkých štýloch</a:t>
            </a:r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štylisticky príznakové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sz="2600" dirty="0"/>
              <a:t>štylisticky príznakové lexikálne jednotky sa </a:t>
            </a:r>
            <a:r>
              <a:rPr lang="sk-SK" sz="2600" b="1" dirty="0"/>
              <a:t>prednostne používajú v určitom štýle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4096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Jozef Mistrík: </a:t>
            </a:r>
            <a:r>
              <a:rPr lang="sk-SK" b="1" dirty="0"/>
              <a:t>výberová</a:t>
            </a:r>
            <a:r>
              <a:rPr lang="sk-SK" dirty="0"/>
              <a:t> koncepcia štýlu</a:t>
            </a:r>
            <a:br>
              <a:rPr lang="sk-SK" dirty="0"/>
            </a:br>
            <a:r>
              <a:rPr lang="sk-SK" sz="3100" dirty="0"/>
              <a:t>štýl chápe ako </a:t>
            </a:r>
            <a:r>
              <a:rPr lang="sk-SK" sz="3100" b="1" dirty="0"/>
              <a:t>výber</a:t>
            </a:r>
            <a:r>
              <a:rPr lang="sk-SK" sz="3100" dirty="0"/>
              <a:t> a zákonité usporiadanie výrazových prostriedkov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Primárne štýly (7)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hovorový</a:t>
            </a:r>
          </a:p>
          <a:p>
            <a:r>
              <a:rPr lang="sk-SK" dirty="0"/>
              <a:t>umelecký</a:t>
            </a:r>
          </a:p>
          <a:p>
            <a:endParaRPr lang="sk-SK" dirty="0"/>
          </a:p>
          <a:p>
            <a:r>
              <a:rPr lang="sk-SK" dirty="0"/>
              <a:t>publicistický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dirty="0"/>
              <a:t>náučný</a:t>
            </a:r>
          </a:p>
          <a:p>
            <a:r>
              <a:rPr lang="sk-SK" dirty="0"/>
              <a:t>administratívny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Sekundárne štýly (72) 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357813" cy="3684588"/>
          </a:xfrm>
        </p:spPr>
        <p:txBody>
          <a:bodyPr>
            <a:normAutofit/>
          </a:bodyPr>
          <a:lstStyle/>
          <a:p>
            <a:pPr lvl="1"/>
            <a:r>
              <a:rPr lang="sk-SK" dirty="0"/>
              <a:t>biblický, ceremoniálny, denníkový, didaktický, diplomatický, ďakovný, ekonomický, elegický, encyklopedický, enumeratívny, epištolárny, exaktný, expresívny, familiárny, flegmatický, gratulačný, humorný, ironizujúci, kazateľský, komický, komiksový, kritický, kronikársky, legislatívny...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1064029" y="3993313"/>
            <a:ext cx="25021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rečnícky</a:t>
            </a:r>
          </a:p>
          <a:p>
            <a:r>
              <a:rPr lang="sk-SK" sz="2800" dirty="0"/>
              <a:t>esejistický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3183724" y="2563371"/>
            <a:ext cx="2601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C00000"/>
                </a:solidFill>
              </a:rPr>
              <a:t>subjektívne štýly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3418681" y="5500197"/>
            <a:ext cx="2510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C00000"/>
                </a:solidFill>
              </a:rPr>
              <a:t>objektívne štýly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2610197" y="4008701"/>
            <a:ext cx="3873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</a:rPr>
              <a:t>subjektívno-objektívne štýly</a:t>
            </a:r>
          </a:p>
        </p:txBody>
      </p:sp>
    </p:spTree>
    <p:extLst>
      <p:ext uri="{BB962C8B-B14F-4D97-AF65-F5344CB8AC3E}">
        <p14:creationId xmlns:p14="http://schemas.microsoft.com/office/powerpoint/2010/main" val="223130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Štýly a štylisticky príznaková lexika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Hovorový štýl</a:t>
            </a:r>
            <a:endParaRPr lang="sk-SK" dirty="0"/>
          </a:p>
          <a:p>
            <a:r>
              <a:rPr lang="sk-SK" dirty="0" smtClean="0"/>
              <a:t>Umelecký štýl</a:t>
            </a:r>
          </a:p>
          <a:p>
            <a:endParaRPr lang="sk-SK" dirty="0"/>
          </a:p>
          <a:p>
            <a:r>
              <a:rPr lang="sk-SK" dirty="0" smtClean="0"/>
              <a:t>Publicistický štýl</a:t>
            </a:r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dirty="0" smtClean="0"/>
              <a:t>Náučný štýl</a:t>
            </a:r>
            <a:endParaRPr lang="sk-SK" dirty="0"/>
          </a:p>
          <a:p>
            <a:r>
              <a:rPr lang="sk-SK" dirty="0" smtClean="0"/>
              <a:t>Administratívny štýl</a:t>
            </a:r>
            <a:endParaRPr lang="sk-SK" dirty="0"/>
          </a:p>
          <a:p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5968538" y="1892315"/>
            <a:ext cx="463850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sk-SK" sz="2800" dirty="0" smtClean="0">
                <a:solidFill>
                  <a:srgbClr val="002060"/>
                </a:solidFill>
              </a:rPr>
              <a:t>Štylisticky príznaková lexika</a:t>
            </a:r>
          </a:p>
          <a:p>
            <a:pPr lvl="1"/>
            <a:endParaRPr lang="sk-SK" sz="2800" dirty="0" smtClean="0">
              <a:solidFill>
                <a:srgbClr val="002060"/>
              </a:solidFill>
            </a:endParaRPr>
          </a:p>
          <a:p>
            <a:pPr lvl="1"/>
            <a:r>
              <a:rPr lang="sk-SK" sz="2800" dirty="0" smtClean="0">
                <a:solidFill>
                  <a:srgbClr val="002060"/>
                </a:solidFill>
              </a:rPr>
              <a:t>1 odborné názvy (termíny)</a:t>
            </a:r>
          </a:p>
          <a:p>
            <a:pPr lvl="1"/>
            <a:r>
              <a:rPr lang="sk-SK" sz="2800" dirty="0" smtClean="0">
                <a:solidFill>
                  <a:srgbClr val="002060"/>
                </a:solidFill>
              </a:rPr>
              <a:t>2 </a:t>
            </a:r>
            <a:r>
              <a:rPr lang="sk-SK" sz="2800" dirty="0" err="1" smtClean="0">
                <a:solidFill>
                  <a:srgbClr val="002060"/>
                </a:solidFill>
              </a:rPr>
              <a:t>kolokvializmy</a:t>
            </a:r>
            <a:endParaRPr lang="sk-SK" sz="2800" dirty="0" smtClean="0">
              <a:solidFill>
                <a:srgbClr val="002060"/>
              </a:solidFill>
            </a:endParaRPr>
          </a:p>
          <a:p>
            <a:pPr lvl="1"/>
            <a:r>
              <a:rPr lang="sk-SK" sz="2800" dirty="0" smtClean="0">
                <a:solidFill>
                  <a:srgbClr val="002060"/>
                </a:solidFill>
              </a:rPr>
              <a:t>3 publicizmy</a:t>
            </a:r>
          </a:p>
          <a:p>
            <a:pPr lvl="1"/>
            <a:r>
              <a:rPr lang="sk-SK" sz="2800" dirty="0" smtClean="0">
                <a:solidFill>
                  <a:srgbClr val="002060"/>
                </a:solidFill>
              </a:rPr>
              <a:t>4 </a:t>
            </a:r>
            <a:r>
              <a:rPr lang="sk-SK" sz="2800" dirty="0" err="1" smtClean="0">
                <a:solidFill>
                  <a:srgbClr val="002060"/>
                </a:solidFill>
              </a:rPr>
              <a:t>administrativizmy</a:t>
            </a:r>
            <a:endParaRPr lang="sk-SK" sz="2800" dirty="0" smtClean="0">
              <a:solidFill>
                <a:srgbClr val="002060"/>
              </a:solidFill>
            </a:endParaRPr>
          </a:p>
          <a:p>
            <a:pPr lvl="1"/>
            <a:r>
              <a:rPr lang="sk-SK" sz="2800" dirty="0" smtClean="0">
                <a:solidFill>
                  <a:srgbClr val="002060"/>
                </a:solidFill>
              </a:rPr>
              <a:t>5 knižné slová</a:t>
            </a:r>
          </a:p>
          <a:p>
            <a:pPr lvl="1"/>
            <a:r>
              <a:rPr lang="sk-SK" sz="2800" dirty="0" smtClean="0">
                <a:solidFill>
                  <a:srgbClr val="002060"/>
                </a:solidFill>
              </a:rPr>
              <a:t>6 poetizmy</a:t>
            </a:r>
            <a:endParaRPr lang="sk-SK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2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3600" b="1" dirty="0">
                <a:solidFill>
                  <a:srgbClr val="C00000"/>
                </a:solidFill>
              </a:rPr>
              <a:t>1 Hovorová lexika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b="1" dirty="0">
                <a:solidFill>
                  <a:srgbClr val="C00000"/>
                </a:solidFill>
              </a:rPr>
              <a:t>(</a:t>
            </a:r>
            <a:r>
              <a:rPr lang="sk-SK" b="1" dirty="0" err="1">
                <a:solidFill>
                  <a:srgbClr val="C00000"/>
                </a:solidFill>
              </a:rPr>
              <a:t>kolokvializmy</a:t>
            </a:r>
            <a:r>
              <a:rPr lang="sk-SK" b="1" dirty="0">
                <a:solidFill>
                  <a:srgbClr val="C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2989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DF8395-E013-B0C2-BE0B-0811CB2B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400" b="1" dirty="0">
                <a:solidFill>
                  <a:srgbClr val="C00000"/>
                </a:solidFill>
              </a:rPr>
              <a:t>1 Hovorová lexika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1955B60-10C5-05B5-B63C-4BCBDF0A4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hovorové (skratka </a:t>
            </a:r>
            <a:r>
              <a:rPr lang="sk-SK" dirty="0">
                <a:solidFill>
                  <a:srgbClr val="C00000"/>
                </a:solidFill>
              </a:rPr>
              <a:t>hovor</a:t>
            </a:r>
            <a:r>
              <a:rPr lang="sk-SK" dirty="0"/>
              <a:t>. ), t. j. také, ktoré sa požívajú v hovorovom štýle, kde sa nepociťujú ako príznakové</a:t>
            </a:r>
          </a:p>
          <a:p>
            <a:r>
              <a:rPr lang="sk-SK" dirty="0"/>
              <a:t>hovorový štýl je charakteristický pre spontánne, živé hovorené prejavy, pre </a:t>
            </a:r>
            <a:r>
              <a:rPr lang="sk-SK" dirty="0" smtClean="0"/>
              <a:t>spontánnu </a:t>
            </a:r>
            <a:r>
              <a:rPr lang="sk-SK" dirty="0"/>
              <a:t>konverzačnú reč</a:t>
            </a:r>
          </a:p>
          <a:p>
            <a:r>
              <a:rPr lang="sk-SK" dirty="0"/>
              <a:t>hovorové výrazy majú často implicitne mierny príznak expresívnosti preto sa pri nich </a:t>
            </a:r>
            <a:r>
              <a:rPr lang="sk-SK" dirty="0" smtClean="0"/>
              <a:t>obyčajne </a:t>
            </a:r>
            <a:r>
              <a:rPr lang="sk-SK" dirty="0"/>
              <a:t>tento príznak osobitne neuvádza</a:t>
            </a:r>
          </a:p>
          <a:p>
            <a:r>
              <a:rPr lang="sk-SK" dirty="0"/>
              <a:t>hovorové slová sú súčasťou spisovného jazyka</a:t>
            </a:r>
          </a:p>
          <a:p>
            <a:pPr lvl="1"/>
            <a:r>
              <a:rPr lang="sk-SK" dirty="0"/>
              <a:t>napr. </a:t>
            </a:r>
            <a:r>
              <a:rPr lang="sk-SK" i="1" dirty="0"/>
              <a:t>komótny</a:t>
            </a:r>
            <a:r>
              <a:rPr lang="sk-SK" dirty="0"/>
              <a:t>, </a:t>
            </a:r>
            <a:r>
              <a:rPr lang="sk-SK" i="1" dirty="0"/>
              <a:t>koldokola</a:t>
            </a:r>
            <a:r>
              <a:rPr lang="sk-SK" dirty="0"/>
              <a:t>, </a:t>
            </a:r>
            <a:r>
              <a:rPr lang="sk-SK" i="1" dirty="0"/>
              <a:t>nákladiak</a:t>
            </a:r>
            <a:r>
              <a:rPr lang="sk-SK" dirty="0"/>
              <a:t>, </a:t>
            </a:r>
            <a:r>
              <a:rPr lang="sk-SK" i="1" dirty="0"/>
              <a:t>textilka</a:t>
            </a:r>
            <a:r>
              <a:rPr lang="sk-SK" dirty="0"/>
              <a:t>, </a:t>
            </a:r>
            <a:r>
              <a:rPr lang="sk-SK" i="1" dirty="0"/>
              <a:t>fixka</a:t>
            </a:r>
            <a:r>
              <a:rPr lang="sk-SK" dirty="0"/>
              <a:t>, </a:t>
            </a:r>
            <a:r>
              <a:rPr lang="sk-SK" i="1" dirty="0"/>
              <a:t>medecína</a:t>
            </a:r>
          </a:p>
        </p:txBody>
      </p:sp>
    </p:spTree>
    <p:extLst>
      <p:ext uri="{BB962C8B-B14F-4D97-AF65-F5344CB8AC3E}">
        <p14:creationId xmlns:p14="http://schemas.microsoft.com/office/powerpoint/2010/main" val="57584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 hovorovej lexike rozlišujeme dva typy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hovorovosť v širšom zmysle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hovorovosť v širšom zmysle sa viaže na jazykové prostriedky používané v takých komunikačných situáciách, pre ktoré je typická </a:t>
            </a:r>
          </a:p>
          <a:p>
            <a:pPr lvl="1"/>
            <a:r>
              <a:rPr lang="sk-SK" sz="2000" dirty="0"/>
              <a:t>uvoľnenosť </a:t>
            </a:r>
          </a:p>
          <a:p>
            <a:pPr lvl="1"/>
            <a:r>
              <a:rPr lang="sk-SK" sz="2000" dirty="0"/>
              <a:t>neformálnosť </a:t>
            </a:r>
          </a:p>
          <a:p>
            <a:pPr lvl="1"/>
            <a:r>
              <a:rPr lang="sk-SK" sz="2000" dirty="0" err="1"/>
              <a:t>konverzačnosť</a:t>
            </a:r>
            <a:endParaRPr lang="sk-SK" sz="2000" dirty="0"/>
          </a:p>
          <a:p>
            <a:r>
              <a:rPr lang="sk-SK" sz="2400" dirty="0"/>
              <a:t>hovorovosť v širšom zmysle zahŕňa </a:t>
            </a:r>
            <a:r>
              <a:rPr lang="sk-SK" sz="2400" b="1" dirty="0"/>
              <a:t>spisovné aj nespisovné prostriedky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hovorovosť v užšom zmysle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hovorovosť v užšom zmysle sa viaže na ústne jazykové prejavy hovorového štýlu ako </a:t>
            </a:r>
            <a:r>
              <a:rPr lang="sk-SK" sz="2400" b="1" dirty="0"/>
              <a:t>štýlu spisovného jazyka</a:t>
            </a:r>
          </a:p>
          <a:p>
            <a:pPr lvl="1"/>
            <a:r>
              <a:rPr lang="sk-SK" sz="2000" dirty="0"/>
              <a:t>kvalifikátor </a:t>
            </a:r>
            <a:r>
              <a:rPr lang="sk-SK" sz="2000" i="1" dirty="0"/>
              <a:t>hovor</a:t>
            </a:r>
            <a:r>
              <a:rPr lang="sk-SK" sz="2000" dirty="0"/>
              <a:t>. (</a:t>
            </a:r>
            <a:r>
              <a:rPr lang="sk-SK" sz="2000" i="1" dirty="0"/>
              <a:t>hovorový</a:t>
            </a:r>
            <a:r>
              <a:rPr lang="sk-SK" sz="2000" dirty="0"/>
              <a:t>) v lexikografických príručkách označuje lexikálne jednotky s príznakom </a:t>
            </a:r>
            <a:r>
              <a:rPr lang="sk-SK" sz="2000" i="1" dirty="0"/>
              <a:t>hovorovosť v užšom zmysle</a:t>
            </a:r>
          </a:p>
          <a:p>
            <a:pPr lvl="1"/>
            <a:r>
              <a:rPr lang="sk-SK" sz="2000" dirty="0"/>
              <a:t>to znamená, že kvalifikátor </a:t>
            </a:r>
            <a:r>
              <a:rPr lang="sk-SK" sz="2000" i="1" dirty="0"/>
              <a:t>hovor</a:t>
            </a:r>
            <a:r>
              <a:rPr lang="sk-SK" sz="2000" dirty="0"/>
              <a:t>. označuje </a:t>
            </a:r>
            <a:r>
              <a:rPr lang="sk-SK" sz="2000" b="1" dirty="0"/>
              <a:t>spisovné jazykové prostriedky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572" y="5433319"/>
            <a:ext cx="4914900" cy="1095375"/>
          </a:xfrm>
          <a:prstGeom prst="rect">
            <a:avLst/>
          </a:prstGeom>
        </p:spPr>
      </p:pic>
      <p:cxnSp>
        <p:nvCxnSpPr>
          <p:cNvPr id="9" name="Rovná spojovacia šípka 8"/>
          <p:cNvCxnSpPr/>
          <p:nvPr/>
        </p:nvCxnSpPr>
        <p:spPr>
          <a:xfrm flipV="1">
            <a:off x="7514705" y="6004628"/>
            <a:ext cx="423949" cy="24307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35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Čím sa vyznačujú hovorové slová (</a:t>
            </a:r>
            <a:r>
              <a:rPr lang="sk-SK" sz="3200" dirty="0" err="1"/>
              <a:t>kolokvializmy</a:t>
            </a:r>
            <a:r>
              <a:rPr lang="sk-SK" sz="3200" dirty="0"/>
              <a:t>) v súčasnosti?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766367" cy="4351338"/>
          </a:xfrm>
        </p:spPr>
        <p:txBody>
          <a:bodyPr>
            <a:normAutofit fontScale="85000" lnSpcReduction="20000"/>
          </a:bodyPr>
          <a:lstStyle/>
          <a:p>
            <a:r>
              <a:rPr lang="sk-SK" b="1" dirty="0" err="1"/>
              <a:t>ústnosť</a:t>
            </a:r>
            <a:endParaRPr lang="sk-SK" b="1" dirty="0"/>
          </a:p>
          <a:p>
            <a:r>
              <a:rPr lang="sk-SK" dirty="0"/>
              <a:t>primárne je hovorová lexika typická pre ústnu a dialogickú komunikáciu</a:t>
            </a:r>
          </a:p>
          <a:p>
            <a:pPr lvl="1"/>
            <a:r>
              <a:rPr lang="sk-SK" dirty="0"/>
              <a:t>v súčasnosti však </a:t>
            </a:r>
            <a:r>
              <a:rPr lang="sk-SK" dirty="0" err="1"/>
              <a:t>kolokvializmy</a:t>
            </a:r>
            <a:r>
              <a:rPr lang="sk-SK" dirty="0"/>
              <a:t> prenikajú aj do písaných jazykových prejavov </a:t>
            </a:r>
          </a:p>
          <a:p>
            <a:pPr lvl="2"/>
            <a:r>
              <a:rPr lang="sk-SK" dirty="0"/>
              <a:t>chat, blog, e-mail</a:t>
            </a:r>
          </a:p>
          <a:p>
            <a:pPr lvl="1"/>
            <a:endParaRPr lang="sk-SK" dirty="0"/>
          </a:p>
          <a:p>
            <a:r>
              <a:rPr lang="sk-SK" b="1" dirty="0" err="1"/>
              <a:t>neverejnosť</a:t>
            </a:r>
            <a:endParaRPr lang="sk-SK" b="1" dirty="0"/>
          </a:p>
          <a:p>
            <a:r>
              <a:rPr lang="sk-SK" dirty="0"/>
              <a:t>spočiatku sa </a:t>
            </a:r>
            <a:r>
              <a:rPr lang="sk-SK" dirty="0" err="1"/>
              <a:t>kolokvializmy</a:t>
            </a:r>
            <a:r>
              <a:rPr lang="sk-SK" dirty="0"/>
              <a:t> používali v neverejnej komunikačnej sféry </a:t>
            </a:r>
          </a:p>
          <a:p>
            <a:pPr lvl="1"/>
            <a:r>
              <a:rPr lang="sk-SK" dirty="0"/>
              <a:t>v rodine, medzi priateľmi</a:t>
            </a:r>
          </a:p>
          <a:p>
            <a:r>
              <a:rPr lang="sk-SK" dirty="0"/>
              <a:t>v súčasnosti však </a:t>
            </a:r>
            <a:r>
              <a:rPr lang="sk-SK" dirty="0" err="1"/>
              <a:t>kolokvializmy</a:t>
            </a:r>
            <a:r>
              <a:rPr lang="sk-SK" dirty="0"/>
              <a:t> prenikajú do mediálnej sféry (noviny, televízia, napr. televízna </a:t>
            </a:r>
            <a:r>
              <a:rPr lang="sk-SK" dirty="0" err="1"/>
              <a:t>talkshow</a:t>
            </a:r>
            <a:r>
              <a:rPr lang="sk-SK" dirty="0"/>
              <a:t>), a teda aj do verejnej sféry</a:t>
            </a:r>
          </a:p>
          <a:p>
            <a:pPr lvl="1"/>
            <a:r>
              <a:rPr lang="sk-SK" dirty="0"/>
              <a:t>prenikanie hovorových slov do verejnej sféry znamená, že </a:t>
            </a:r>
            <a:r>
              <a:rPr lang="sk-SK" b="1" dirty="0"/>
              <a:t>verejná sféra sa </a:t>
            </a:r>
            <a:r>
              <a:rPr lang="sk-SK" b="1" dirty="0" err="1"/>
              <a:t>kolokvializuje</a:t>
            </a:r>
            <a:endParaRPr lang="sk-SK" b="1" dirty="0"/>
          </a:p>
          <a:p>
            <a:pPr lvl="1"/>
            <a:r>
              <a:rPr lang="sk-SK" dirty="0"/>
              <a:t>dôsledkom toho je, že </a:t>
            </a:r>
            <a:r>
              <a:rPr lang="sk-SK" dirty="0" err="1"/>
              <a:t>kolokvializmy</a:t>
            </a:r>
            <a:r>
              <a:rPr lang="sk-SK" dirty="0"/>
              <a:t> strácajú svoju </a:t>
            </a:r>
            <a:r>
              <a:rPr lang="sk-SK" dirty="0" err="1"/>
              <a:t>príznakovosť</a:t>
            </a:r>
            <a:r>
              <a:rPr lang="sk-SK" dirty="0"/>
              <a:t>, stávajú sa neutrálnymi slovami</a:t>
            </a:r>
          </a:p>
          <a:p>
            <a:pPr lvl="2"/>
            <a:r>
              <a:rPr lang="sk-SK" i="1" dirty="0" err="1"/>
              <a:t>neziskovka</a:t>
            </a:r>
            <a:r>
              <a:rPr lang="sk-SK" dirty="0"/>
              <a:t>, </a:t>
            </a:r>
            <a:r>
              <a:rPr lang="sk-SK" i="1" dirty="0" err="1"/>
              <a:t>esbéskár</a:t>
            </a:r>
            <a:r>
              <a:rPr lang="sk-SK" dirty="0"/>
              <a:t>, </a:t>
            </a:r>
            <a:r>
              <a:rPr lang="sk-SK" i="1" dirty="0" err="1"/>
              <a:t>mimovládka</a:t>
            </a:r>
            <a:r>
              <a:rPr lang="sk-SK" dirty="0"/>
              <a:t>, </a:t>
            </a:r>
            <a:r>
              <a:rPr lang="sk-SK" i="1" dirty="0" err="1"/>
              <a:t>daňovák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3774411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Čím sa vyznačujú hovorové slová (</a:t>
            </a:r>
            <a:r>
              <a:rPr lang="sk-SK" sz="3200" dirty="0" err="1"/>
              <a:t>kolokvializmy</a:t>
            </a:r>
            <a:r>
              <a:rPr lang="sk-SK" sz="3200" dirty="0"/>
              <a:t>) v súčasnosti?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924309" cy="4351338"/>
          </a:xfrm>
        </p:spPr>
        <p:txBody>
          <a:bodyPr>
            <a:normAutofit fontScale="92500" lnSpcReduction="10000"/>
          </a:bodyPr>
          <a:lstStyle/>
          <a:p>
            <a:r>
              <a:rPr lang="sk-SK" b="1" dirty="0"/>
              <a:t>ekonomickosť</a:t>
            </a:r>
          </a:p>
          <a:p>
            <a:pPr lvl="1"/>
            <a:r>
              <a:rPr lang="sk-SK" sz="1600" dirty="0" err="1"/>
              <a:t>kolokvializmy</a:t>
            </a:r>
            <a:r>
              <a:rPr lang="sk-SK" sz="1600" dirty="0"/>
              <a:t> podliehajú skracovaniu, ku skracovaniu vedú tieto procesy:</a:t>
            </a:r>
          </a:p>
          <a:p>
            <a:pPr lvl="1"/>
            <a:r>
              <a:rPr lang="sk-SK" b="1" dirty="0"/>
              <a:t>eliptická univerbizácia</a:t>
            </a:r>
          </a:p>
          <a:p>
            <a:pPr lvl="2"/>
            <a:r>
              <a:rPr lang="sk-SK" i="1" dirty="0"/>
              <a:t>dekanské voľno </a:t>
            </a:r>
            <a:r>
              <a:rPr lang="sk-SK" dirty="0"/>
              <a:t>&gt; </a:t>
            </a:r>
            <a:r>
              <a:rPr lang="sk-SK" i="1" dirty="0"/>
              <a:t>dekanské</a:t>
            </a:r>
          </a:p>
          <a:p>
            <a:pPr lvl="2"/>
            <a:r>
              <a:rPr lang="sk-SK" i="1" dirty="0"/>
              <a:t>manželská posteľ </a:t>
            </a:r>
            <a:r>
              <a:rPr lang="sk-SK" dirty="0"/>
              <a:t>&gt; </a:t>
            </a:r>
            <a:r>
              <a:rPr lang="sk-SK" i="1" dirty="0"/>
              <a:t>manželská</a:t>
            </a:r>
          </a:p>
          <a:p>
            <a:pPr lvl="1"/>
            <a:r>
              <a:rPr lang="sk-SK" b="1" dirty="0"/>
              <a:t>derivačná univerbizácia</a:t>
            </a:r>
          </a:p>
          <a:p>
            <a:pPr lvl="2"/>
            <a:r>
              <a:rPr lang="sk-SK" i="1" dirty="0"/>
              <a:t>štátna skúška </a:t>
            </a:r>
            <a:r>
              <a:rPr lang="sk-SK" dirty="0"/>
              <a:t>&gt; </a:t>
            </a:r>
            <a:r>
              <a:rPr lang="sk-SK" i="1" dirty="0"/>
              <a:t>štátnica</a:t>
            </a:r>
          </a:p>
          <a:p>
            <a:pPr lvl="2"/>
            <a:r>
              <a:rPr lang="sk-SK" i="1" dirty="0"/>
              <a:t>cestovná kancelária </a:t>
            </a:r>
            <a:r>
              <a:rPr lang="sk-SK" dirty="0"/>
              <a:t>&gt; </a:t>
            </a:r>
            <a:r>
              <a:rPr lang="sk-SK" i="1" dirty="0" err="1"/>
              <a:t>cestovka</a:t>
            </a:r>
            <a:endParaRPr lang="sk-SK" i="1" dirty="0"/>
          </a:p>
          <a:p>
            <a:pPr lvl="1"/>
            <a:r>
              <a:rPr lang="sk-SK" b="1" dirty="0"/>
              <a:t>kompozično-derivačná univerbizácia</a:t>
            </a:r>
          </a:p>
          <a:p>
            <a:pPr lvl="2"/>
            <a:r>
              <a:rPr lang="sk-SK" i="1" dirty="0"/>
              <a:t>vyučovanie, ktoré trvá dve hodiny </a:t>
            </a:r>
            <a:r>
              <a:rPr lang="sk-SK" dirty="0"/>
              <a:t>&gt; </a:t>
            </a:r>
            <a:r>
              <a:rPr lang="sk-SK" i="1" dirty="0"/>
              <a:t>dvojhodinovka (</a:t>
            </a:r>
            <a:r>
              <a:rPr lang="sk-SK" dirty="0"/>
              <a:t>v ukrajinčine </a:t>
            </a:r>
            <a:r>
              <a:rPr lang="sk-SK" i="1" dirty="0"/>
              <a:t>para)</a:t>
            </a:r>
          </a:p>
          <a:p>
            <a:pPr lvl="2"/>
            <a:r>
              <a:rPr lang="sk-SK" i="1" dirty="0"/>
              <a:t>žena, ktorá má svetlé (plavé) vlasy </a:t>
            </a:r>
            <a:r>
              <a:rPr lang="sk-SK" dirty="0"/>
              <a:t>&gt; </a:t>
            </a:r>
            <a:r>
              <a:rPr lang="sk-SK" i="1" dirty="0"/>
              <a:t>plavovláska</a:t>
            </a:r>
          </a:p>
          <a:p>
            <a:pPr lvl="1"/>
            <a:r>
              <a:rPr lang="sk-SK" b="1" dirty="0"/>
              <a:t>abreviačná</a:t>
            </a:r>
            <a:r>
              <a:rPr lang="sk-SK" i="1" dirty="0"/>
              <a:t> </a:t>
            </a:r>
            <a:r>
              <a:rPr lang="sk-SK" b="1" dirty="0"/>
              <a:t>univerbizácia</a:t>
            </a:r>
          </a:p>
          <a:p>
            <a:pPr lvl="2"/>
            <a:r>
              <a:rPr lang="sk-SK" i="1" dirty="0"/>
              <a:t>PIN kód &gt; </a:t>
            </a:r>
            <a:r>
              <a:rPr lang="sk-SK" i="1" dirty="0" err="1"/>
              <a:t>pinko</a:t>
            </a:r>
            <a:endParaRPr lang="sk-SK" i="1" dirty="0"/>
          </a:p>
          <a:p>
            <a:pPr lvl="2"/>
            <a:r>
              <a:rPr lang="sk-SK" i="1" dirty="0"/>
              <a:t>pracovník v informačných technológiách (IT) &gt; </a:t>
            </a:r>
            <a:r>
              <a:rPr lang="sk-SK" i="1" dirty="0" err="1"/>
              <a:t>itečkár</a:t>
            </a:r>
            <a:r>
              <a:rPr lang="sk-SK" i="1" dirty="0"/>
              <a:t>, </a:t>
            </a:r>
            <a:r>
              <a:rPr lang="sk-SK" i="1" dirty="0" err="1"/>
              <a:t>ajtičkár</a:t>
            </a:r>
            <a:endParaRPr lang="sk-SK" i="1" dirty="0"/>
          </a:p>
          <a:p>
            <a:pPr lvl="2"/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177424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Čím sa vyznačujú hovorové slová (</a:t>
            </a:r>
            <a:r>
              <a:rPr lang="sk-SK" sz="3200" dirty="0" err="1"/>
              <a:t>kolokvializmy</a:t>
            </a:r>
            <a:r>
              <a:rPr lang="sk-SK" sz="3200" dirty="0"/>
              <a:t>) v súčasnosti?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1" dirty="0"/>
              <a:t>expresívnosť</a:t>
            </a:r>
          </a:p>
          <a:p>
            <a:pPr lvl="1"/>
            <a:r>
              <a:rPr lang="sk-SK" sz="2000" dirty="0"/>
              <a:t>veľkú časť expresívnej lexiky tvoria slová s preneseným významom</a:t>
            </a:r>
          </a:p>
          <a:p>
            <a:pPr lvl="1"/>
            <a:r>
              <a:rPr lang="sk-SK" sz="2000" i="1" dirty="0"/>
              <a:t>došiel nám cukor </a:t>
            </a:r>
            <a:r>
              <a:rPr lang="sk-SK" sz="2000" dirty="0"/>
              <a:t>–</a:t>
            </a:r>
            <a:r>
              <a:rPr lang="sk-SK" sz="2000" i="1" dirty="0"/>
              <a:t> minul sa</a:t>
            </a:r>
          </a:p>
          <a:p>
            <a:pPr lvl="1"/>
            <a:r>
              <a:rPr lang="sk-SK" sz="2000" i="1" dirty="0"/>
              <a:t>dať skúšku </a:t>
            </a:r>
            <a:r>
              <a:rPr lang="sk-SK" sz="2000" dirty="0"/>
              <a:t>– </a:t>
            </a:r>
            <a:r>
              <a:rPr lang="sk-SK" sz="2000" i="1" dirty="0"/>
              <a:t>urobiť, zložiť skúšku</a:t>
            </a:r>
          </a:p>
          <a:p>
            <a:pPr lvl="1"/>
            <a:r>
              <a:rPr lang="sk-SK" sz="2000" i="1" dirty="0"/>
              <a:t>riešiť novú známosť </a:t>
            </a:r>
            <a:r>
              <a:rPr lang="sk-SK" sz="2000" dirty="0"/>
              <a:t>– </a:t>
            </a:r>
            <a:r>
              <a:rPr lang="sk-SK" sz="2000" i="1" dirty="0"/>
              <a:t>zaoberať sa novou známosťou</a:t>
            </a:r>
          </a:p>
          <a:p>
            <a:pPr lvl="1"/>
            <a:r>
              <a:rPr lang="sk-SK" sz="2000" i="1" dirty="0"/>
              <a:t>mať šnúru </a:t>
            </a:r>
            <a:r>
              <a:rPr lang="sk-SK" sz="2000" dirty="0"/>
              <a:t>– </a:t>
            </a:r>
            <a:r>
              <a:rPr lang="sk-SK" sz="2000" i="1" dirty="0"/>
              <a:t>mať</a:t>
            </a:r>
            <a:r>
              <a:rPr lang="sk-SK" sz="2000" dirty="0"/>
              <a:t> </a:t>
            </a:r>
            <a:r>
              <a:rPr lang="sk-SK" sz="2000" i="1" dirty="0"/>
              <a:t>sériu predstavení, koncertov nepretržite za sebou </a:t>
            </a:r>
          </a:p>
          <a:p>
            <a:pPr lvl="1"/>
            <a:r>
              <a:rPr lang="sk-SK" sz="2000" i="1" dirty="0"/>
              <a:t>sedí v zastupiteľstve </a:t>
            </a:r>
            <a:r>
              <a:rPr lang="sk-SK" sz="2000" dirty="0"/>
              <a:t>– </a:t>
            </a:r>
            <a:r>
              <a:rPr lang="sk-SK" sz="2000" i="1" dirty="0"/>
              <a:t>bol zvolený za poslanca</a:t>
            </a:r>
          </a:p>
          <a:p>
            <a:endParaRPr lang="sk-SK" sz="2400" dirty="0"/>
          </a:p>
          <a:p>
            <a:r>
              <a:rPr lang="sk-SK" sz="2400" dirty="0"/>
              <a:t>v slovníkoch je expresívnosť označená skratkou </a:t>
            </a:r>
            <a:r>
              <a:rPr lang="sk-SK" sz="2400" i="1" dirty="0" err="1"/>
              <a:t>expr</a:t>
            </a:r>
            <a:r>
              <a:rPr lang="sk-SK" sz="2400" dirty="0"/>
              <a:t>., </a:t>
            </a:r>
            <a:r>
              <a:rPr lang="sk-SK" sz="2400" i="1" dirty="0" err="1"/>
              <a:t>pejor</a:t>
            </a:r>
            <a:r>
              <a:rPr lang="sk-SK" sz="2400" dirty="0"/>
              <a:t>. (pejoratívne), </a:t>
            </a:r>
            <a:r>
              <a:rPr lang="sk-SK" sz="2400" i="1" dirty="0" err="1"/>
              <a:t>hrub</a:t>
            </a:r>
            <a:r>
              <a:rPr lang="sk-SK" sz="2400" dirty="0"/>
              <a:t>. (hrubé) a </a:t>
            </a:r>
            <a:r>
              <a:rPr lang="sk-SK" sz="2400" i="1" dirty="0" err="1"/>
              <a:t>vulg</a:t>
            </a:r>
            <a:r>
              <a:rPr lang="sk-SK" sz="2400" dirty="0"/>
              <a:t>. (vulgárne)</a:t>
            </a:r>
          </a:p>
        </p:txBody>
      </p:sp>
    </p:spTree>
    <p:extLst>
      <p:ext uri="{BB962C8B-B14F-4D97-AF65-F5344CB8AC3E}">
        <p14:creationId xmlns:p14="http://schemas.microsoft.com/office/powerpoint/2010/main" val="53940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1FD29B-8051-9DA1-DF2B-A143038B0C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>
                <a:solidFill>
                  <a:srgbClr val="FF0000"/>
                </a:solidFill>
              </a:rPr>
              <a:t>2 </a:t>
            </a:r>
            <a:r>
              <a:rPr lang="sk-SK" sz="2800" b="1" dirty="0">
                <a:solidFill>
                  <a:srgbClr val="FF0000"/>
                </a:solidFill>
              </a:rPr>
              <a:t>Poetizmy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8ADCDA4-1B01-4534-D992-12C447E6EF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706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Poetizmy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poet. – </a:t>
            </a:r>
            <a:r>
              <a:rPr lang="sk-SK" dirty="0" smtClean="0"/>
              <a:t>skratka </a:t>
            </a:r>
            <a:r>
              <a:rPr lang="sk-SK" dirty="0"/>
              <a:t>pre </a:t>
            </a:r>
            <a:r>
              <a:rPr lang="sk-SK" dirty="0" smtClean="0"/>
              <a:t>poetizmus</a:t>
            </a:r>
          </a:p>
          <a:p>
            <a:r>
              <a:rPr lang="sk-SK" dirty="0" smtClean="0"/>
              <a:t>Také slová , </a:t>
            </a:r>
            <a:r>
              <a:rPr lang="sk-SK" dirty="0"/>
              <a:t>ktoré sú typické pre umelecké vyjadrovanie, a to </a:t>
            </a:r>
            <a:r>
              <a:rPr lang="sk-SK" dirty="0" smtClean="0"/>
              <a:t>najmä v </a:t>
            </a:r>
            <a:r>
              <a:rPr lang="sk-SK" dirty="0"/>
              <a:t>poézii, </a:t>
            </a:r>
            <a:r>
              <a:rPr lang="sk-SK" dirty="0" smtClean="0"/>
              <a:t>napr. sťa, </a:t>
            </a:r>
            <a:r>
              <a:rPr lang="sk-SK" dirty="0"/>
              <a:t>luna, </a:t>
            </a:r>
            <a:r>
              <a:rPr lang="sk-SK" dirty="0" err="1"/>
              <a:t>lastovica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3359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>
                <a:solidFill>
                  <a:srgbClr val="C00000"/>
                </a:solidFill>
              </a:rPr>
              <a:t>3 </a:t>
            </a:r>
            <a:r>
              <a:rPr lang="sk-SK" sz="2800" b="1" dirty="0">
                <a:solidFill>
                  <a:srgbClr val="C00000"/>
                </a:solidFill>
              </a:rPr>
              <a:t>Knižná lexika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209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46C8A2-1011-1982-9D52-96729DB5E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400" b="1" dirty="0">
                <a:solidFill>
                  <a:srgbClr val="C00000"/>
                </a:solidFill>
              </a:rPr>
              <a:t>2 Knižná lexika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7DD1175-0767-7E7E-AAFB-552912DE0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knižné slová (skratka </a:t>
            </a:r>
            <a:r>
              <a:rPr lang="sk-SK" dirty="0" err="1">
                <a:solidFill>
                  <a:srgbClr val="C00000"/>
                </a:solidFill>
              </a:rPr>
              <a:t>kniž</a:t>
            </a:r>
            <a:r>
              <a:rPr lang="sk-SK" dirty="0"/>
              <a:t>.) tvoria protipól k hovorovým slovám</a:t>
            </a:r>
          </a:p>
          <a:p>
            <a:r>
              <a:rPr lang="sk-SK" dirty="0"/>
              <a:t>sú charakteristické pre písomné prejavy, a to v štýloch </a:t>
            </a:r>
          </a:p>
          <a:p>
            <a:pPr lvl="1"/>
            <a:r>
              <a:rPr lang="sk-SK" dirty="0" smtClean="0"/>
              <a:t>umeleckom, esejistickom náučnom</a:t>
            </a:r>
            <a:r>
              <a:rPr lang="sk-SK" dirty="0"/>
              <a:t>, publicistickom a administratívnom</a:t>
            </a:r>
          </a:p>
          <a:p>
            <a:pPr lvl="1"/>
            <a:r>
              <a:rPr lang="sk-SK" dirty="0"/>
              <a:t>slová príznačné pre umelecké, ako aj rétorické a publicistické prejavy na vyjadrenie slohovej nadnesenosti, výnimočnosti</a:t>
            </a:r>
          </a:p>
          <a:p>
            <a:pPr lvl="1"/>
            <a:r>
              <a:rPr lang="sk-SK" i="1" dirty="0"/>
              <a:t>milieu</a:t>
            </a:r>
            <a:r>
              <a:rPr lang="sk-SK" dirty="0"/>
              <a:t>, </a:t>
            </a:r>
            <a:r>
              <a:rPr lang="sk-SK" i="1" dirty="0"/>
              <a:t>koexistencia</a:t>
            </a:r>
            <a:r>
              <a:rPr lang="sk-SK" dirty="0"/>
              <a:t>, </a:t>
            </a:r>
            <a:r>
              <a:rPr lang="sk-SK" i="1" dirty="0"/>
              <a:t>kapitálny</a:t>
            </a:r>
            <a:r>
              <a:rPr lang="sk-SK" dirty="0"/>
              <a:t>, </a:t>
            </a:r>
            <a:r>
              <a:rPr lang="sk-SK" i="1" dirty="0" smtClean="0"/>
              <a:t>človečenský, </a:t>
            </a:r>
            <a:r>
              <a:rPr lang="sk-SK" i="1" dirty="0"/>
              <a:t>chiméra</a:t>
            </a:r>
            <a:r>
              <a:rPr lang="sk-SK" dirty="0"/>
              <a:t>, </a:t>
            </a:r>
            <a:r>
              <a:rPr lang="sk-SK" i="1" dirty="0"/>
              <a:t>eminentný</a:t>
            </a:r>
            <a:r>
              <a:rPr lang="sk-SK" dirty="0"/>
              <a:t>, </a:t>
            </a:r>
            <a:r>
              <a:rPr lang="sk-SK" i="1" dirty="0"/>
              <a:t>konsenzus</a:t>
            </a:r>
            <a:r>
              <a:rPr lang="sk-SK" dirty="0"/>
              <a:t>, </a:t>
            </a:r>
            <a:r>
              <a:rPr lang="sk-SK" i="1" dirty="0"/>
              <a:t>traktovať</a:t>
            </a:r>
            <a:r>
              <a:rPr lang="sk-SK" dirty="0"/>
              <a:t>, </a:t>
            </a:r>
            <a:r>
              <a:rPr lang="sk-SK" i="1" dirty="0"/>
              <a:t>irelevantný</a:t>
            </a:r>
            <a:r>
              <a:rPr lang="sk-SK" dirty="0"/>
              <a:t>, </a:t>
            </a:r>
            <a:r>
              <a:rPr lang="sk-SK" i="1" dirty="0"/>
              <a:t>eklatantný</a:t>
            </a:r>
            <a:r>
              <a:rPr lang="sk-SK" dirty="0"/>
              <a:t>, </a:t>
            </a:r>
            <a:r>
              <a:rPr lang="sk-SK" i="1" dirty="0"/>
              <a:t>nedostižný</a:t>
            </a:r>
            <a:r>
              <a:rPr lang="sk-SK" dirty="0"/>
              <a:t>, </a:t>
            </a:r>
            <a:r>
              <a:rPr lang="sk-SK" i="1" dirty="0"/>
              <a:t>naslovovzatý</a:t>
            </a:r>
            <a:r>
              <a:rPr lang="sk-SK" dirty="0"/>
              <a:t>, devótny </a:t>
            </a:r>
          </a:p>
          <a:p>
            <a:pPr lvl="1"/>
            <a:endParaRPr lang="sk-SK" i="1" dirty="0"/>
          </a:p>
          <a:p>
            <a:r>
              <a:rPr lang="sk-SK" dirty="0"/>
              <a:t>sú často súčasťou pasívnej slovnej zásoby </a:t>
            </a:r>
          </a:p>
        </p:txBody>
      </p:sp>
    </p:spTree>
    <p:extLst>
      <p:ext uri="{BB962C8B-B14F-4D97-AF65-F5344CB8AC3E}">
        <p14:creationId xmlns:p14="http://schemas.microsoft.com/office/powerpoint/2010/main" val="323707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Vlastnosti knižnej lexiky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sk-SK" sz="2400" b="1" dirty="0" err="1"/>
              <a:t>písanosť</a:t>
            </a:r>
            <a:endParaRPr lang="sk-SK" sz="2400" b="1" dirty="0"/>
          </a:p>
          <a:p>
            <a:r>
              <a:rPr lang="sk-SK" sz="2400" b="1" dirty="0"/>
              <a:t>verejnosť</a:t>
            </a:r>
          </a:p>
          <a:p>
            <a:r>
              <a:rPr lang="sk-SK" sz="2400" b="1" dirty="0"/>
              <a:t>nevšednosť</a:t>
            </a:r>
          </a:p>
          <a:p>
            <a:pPr lvl="1"/>
            <a:r>
              <a:rPr lang="sk-SK" sz="2000" b="1" dirty="0"/>
              <a:t>nevšedný</a:t>
            </a:r>
            <a:r>
              <a:rPr lang="sk-SK" sz="2000" dirty="0"/>
              <a:t> </a:t>
            </a:r>
            <a:r>
              <a:rPr lang="sk-SK" sz="2000" i="1" dirty="0"/>
              <a:t>=</a:t>
            </a:r>
            <a:r>
              <a:rPr lang="sk-SK" sz="2000" dirty="0"/>
              <a:t> nie bežný, nezvyčajný, zvláštny, mimoriadny</a:t>
            </a:r>
          </a:p>
          <a:p>
            <a:endParaRPr lang="sk-SK" sz="2400" dirty="0"/>
          </a:p>
          <a:p>
            <a:endParaRPr lang="sk-SK" sz="2400" dirty="0"/>
          </a:p>
          <a:p>
            <a:r>
              <a:rPr lang="sk-SK" sz="2400" dirty="0"/>
              <a:t>knižné slová sú súčasťou textov k mimoriadnym udalostiam, napr. novoročný príhovor prezidenta, príhovor k odovzdávaniu ocenení</a:t>
            </a:r>
          </a:p>
        </p:txBody>
      </p:sp>
    </p:spTree>
    <p:extLst>
      <p:ext uri="{BB962C8B-B14F-4D97-AF65-F5344CB8AC3E}">
        <p14:creationId xmlns:p14="http://schemas.microsoft.com/office/powerpoint/2010/main" val="285510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Knižná lexika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dirty="0"/>
              <a:t>doteraz spomenuté vrstvy lexiky sa prekrývali so štýlmi</a:t>
            </a:r>
          </a:p>
          <a:p>
            <a:pPr lvl="2"/>
            <a:r>
              <a:rPr lang="sk-SK" b="1" dirty="0"/>
              <a:t>odborná lexika </a:t>
            </a:r>
            <a:r>
              <a:rPr lang="sk-SK" dirty="0"/>
              <a:t>zodpovedá náučnému štýlu</a:t>
            </a:r>
          </a:p>
          <a:p>
            <a:pPr lvl="2"/>
            <a:r>
              <a:rPr lang="sk-SK" b="1" dirty="0" err="1"/>
              <a:t>kolokvializmy</a:t>
            </a:r>
            <a:r>
              <a:rPr lang="sk-SK" dirty="0"/>
              <a:t> zodpovedajú hovorovému štýlu</a:t>
            </a:r>
          </a:p>
          <a:p>
            <a:pPr lvl="2"/>
            <a:r>
              <a:rPr lang="sk-SK" b="1" dirty="0"/>
              <a:t>publicizmy</a:t>
            </a:r>
            <a:r>
              <a:rPr lang="sk-SK" dirty="0"/>
              <a:t> zodpovedajú publicistickému štýlu</a:t>
            </a:r>
          </a:p>
          <a:p>
            <a:pPr lvl="2"/>
            <a:r>
              <a:rPr lang="sk-SK" b="1" dirty="0" err="1"/>
              <a:t>administrativizmy</a:t>
            </a:r>
            <a:r>
              <a:rPr lang="sk-SK" dirty="0"/>
              <a:t> zodpovedajú administratívnemu štýlu</a:t>
            </a:r>
          </a:p>
          <a:p>
            <a:endParaRPr lang="sk-SK" sz="2400" b="1" dirty="0">
              <a:solidFill>
                <a:srgbClr val="C00000"/>
              </a:solidFill>
            </a:endParaRPr>
          </a:p>
          <a:p>
            <a:r>
              <a:rPr lang="sk-SK" sz="2400" b="1" dirty="0">
                <a:solidFill>
                  <a:srgbClr val="C00000"/>
                </a:solidFill>
              </a:rPr>
              <a:t>ale</a:t>
            </a:r>
            <a:r>
              <a:rPr lang="sk-SK" sz="2400" b="1" dirty="0"/>
              <a:t> knižná lexika nemá paralelu so štýlom</a:t>
            </a:r>
          </a:p>
          <a:p>
            <a:pPr lvl="2"/>
            <a:r>
              <a:rPr lang="sk-SK" dirty="0"/>
              <a:t>knižné jazykové prostriedky sa využívajú </a:t>
            </a:r>
            <a:r>
              <a:rPr lang="sk-SK" b="1" dirty="0"/>
              <a:t>vo všetkých štýloch</a:t>
            </a:r>
          </a:p>
          <a:p>
            <a:pPr lvl="2"/>
            <a:r>
              <a:rPr lang="sk-SK" dirty="0"/>
              <a:t>základom pre vymedzenie knižných slov je protiklad </a:t>
            </a:r>
            <a:r>
              <a:rPr lang="sk-SK" b="1" dirty="0"/>
              <a:t>knižnosť – hovorovosť</a:t>
            </a:r>
            <a:r>
              <a:rPr lang="sk-SK" dirty="0"/>
              <a:t>, s ktorým sa spája protiklad </a:t>
            </a:r>
            <a:r>
              <a:rPr lang="sk-SK" b="1" dirty="0"/>
              <a:t>vyšší – nižší </a:t>
            </a:r>
            <a:r>
              <a:rPr lang="sk-SK" dirty="0"/>
              <a:t>spôsob vyjadrovania</a:t>
            </a:r>
          </a:p>
        </p:txBody>
      </p:sp>
    </p:spTree>
    <p:extLst>
      <p:ext uri="{BB962C8B-B14F-4D97-AF65-F5344CB8AC3E}">
        <p14:creationId xmlns:p14="http://schemas.microsoft.com/office/powerpoint/2010/main" val="31983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C00000"/>
                </a:solidFill>
              </a:rPr>
              <a:t>4 </a:t>
            </a:r>
            <a:r>
              <a:rPr lang="sk-SK" b="1" dirty="0">
                <a:solidFill>
                  <a:srgbClr val="C00000"/>
                </a:solidFill>
              </a:rPr>
              <a:t>Odborná lexika</a:t>
            </a:r>
          </a:p>
        </p:txBody>
      </p:sp>
    </p:spTree>
    <p:extLst>
      <p:ext uri="{BB962C8B-B14F-4D97-AF65-F5344CB8AC3E}">
        <p14:creationId xmlns:p14="http://schemas.microsoft.com/office/powerpoint/2010/main" val="265046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4 </a:t>
            </a:r>
            <a:r>
              <a:rPr lang="sk-SK" dirty="0"/>
              <a:t>Odborná lexika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/>
              <a:t>Prečítajte si text o tom, čo spôsobujú plasty.</a:t>
            </a:r>
          </a:p>
          <a:p>
            <a:endParaRPr lang="sk-SK" sz="2000" b="1" i="1" dirty="0"/>
          </a:p>
          <a:p>
            <a:r>
              <a:rPr lang="sk-SK" sz="2000" b="1" i="1" dirty="0" err="1"/>
              <a:t>Mikroplasty</a:t>
            </a:r>
            <a:r>
              <a:rPr lang="sk-SK" sz="2000" b="1" i="1" dirty="0"/>
              <a:t> na Antarktíde</a:t>
            </a:r>
          </a:p>
          <a:p>
            <a:r>
              <a:rPr lang="sk-SK" sz="2000" dirty="0"/>
              <a:t>Podľa spoluautorky štúdie D. </a:t>
            </a:r>
            <a:r>
              <a:rPr lang="sk-SK" sz="2000" dirty="0" err="1"/>
              <a:t>Lannuzel</a:t>
            </a:r>
            <a:r>
              <a:rPr lang="sk-SK" sz="2000" dirty="0"/>
              <a:t>, ktorá pôsobí v Inštitúte morských a antarktických štúdií Tasmánskej univerzity, vedci zistili, že plasty v ľade obklopujú riasy, ktoré v ňom rastú. To znamená, že </a:t>
            </a:r>
            <a:r>
              <a:rPr lang="sk-SK" sz="2000" dirty="0" err="1"/>
              <a:t>mikroplastom</a:t>
            </a:r>
            <a:r>
              <a:rPr lang="sk-SK" sz="2000" dirty="0"/>
              <a:t> sú vystavené napríklad </a:t>
            </a:r>
            <a:r>
              <a:rPr lang="sk-SK" sz="2000" dirty="0" err="1"/>
              <a:t>krily</a:t>
            </a:r>
            <a:r>
              <a:rPr lang="sk-SK" sz="2000" dirty="0"/>
              <a:t>, ktoré sa týmito riasami živia a sú dôležitou časťou potravinového reťazca. Každý </a:t>
            </a:r>
            <a:r>
              <a:rPr lang="sk-SK" sz="2000" dirty="0" err="1"/>
              <a:t>kril</a:t>
            </a:r>
            <a:r>
              <a:rPr lang="sk-SK" sz="2000" dirty="0"/>
              <a:t> je charakteristický prevažujúcim druhom morských rýb malých rozmerov. Najrozšírenejším druhom antarktického </a:t>
            </a:r>
            <a:r>
              <a:rPr lang="sk-SK" sz="2000" dirty="0" err="1"/>
              <a:t>krilu</a:t>
            </a:r>
            <a:r>
              <a:rPr lang="sk-SK" sz="2000" dirty="0"/>
              <a:t> je </a:t>
            </a:r>
            <a:r>
              <a:rPr lang="sk-SK" sz="2000" i="1" dirty="0" err="1"/>
              <a:t>Euphausia</a:t>
            </a:r>
            <a:r>
              <a:rPr lang="sk-SK" sz="2000" i="1" dirty="0"/>
              <a:t> </a:t>
            </a:r>
            <a:r>
              <a:rPr lang="sk-SK" sz="2000" i="1" dirty="0" err="1"/>
              <a:t>superba</a:t>
            </a:r>
            <a:r>
              <a:rPr lang="sk-SK" sz="2000" i="1" dirty="0"/>
              <a:t>. </a:t>
            </a:r>
            <a:r>
              <a:rPr lang="sk-SK" sz="2000" dirty="0"/>
              <a:t>Ľad je </a:t>
            </a:r>
            <a:r>
              <a:rPr lang="sk-SK" sz="2000" dirty="0" err="1"/>
              <a:t>habitátom</a:t>
            </a:r>
            <a:r>
              <a:rPr lang="sk-SK" sz="2000" dirty="0"/>
              <a:t> pre riasy. </a:t>
            </a:r>
            <a:r>
              <a:rPr lang="sk-SK" sz="2000" dirty="0" err="1"/>
              <a:t>Kril</a:t>
            </a:r>
            <a:r>
              <a:rPr lang="sk-SK" sz="2000" dirty="0"/>
              <a:t> definuje všetko ostatné v potravinovom reťazci a jeho rast závisí od rias v morskom ľade. Keďže riasy z morského ľadu sú pridružené k plastom, dochádza k </a:t>
            </a:r>
            <a:r>
              <a:rPr lang="sk-SK" sz="2000" dirty="0" err="1"/>
              <a:t>bioakumulácii</a:t>
            </a:r>
            <a:r>
              <a:rPr lang="sk-SK" sz="2000" dirty="0"/>
              <a:t> plastov v </a:t>
            </a:r>
            <a:r>
              <a:rPr lang="sk-SK" sz="2000" dirty="0" err="1"/>
              <a:t>kriloch</a:t>
            </a:r>
            <a:r>
              <a:rPr lang="sk-SK" sz="2000" dirty="0"/>
              <a:t> a veľrybách.</a:t>
            </a:r>
          </a:p>
          <a:p>
            <a:r>
              <a:rPr lang="sk-SK" sz="2000" i="1" dirty="0"/>
              <a:t>Ktoré odborné termíny sú použité v texte? Najprv vyriešte sami.</a:t>
            </a:r>
          </a:p>
        </p:txBody>
      </p:sp>
    </p:spTree>
    <p:extLst>
      <p:ext uri="{BB962C8B-B14F-4D97-AF65-F5344CB8AC3E}">
        <p14:creationId xmlns:p14="http://schemas.microsoft.com/office/powerpoint/2010/main" val="354316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Odborná lexika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b="1" i="1" dirty="0" err="1"/>
              <a:t>Euphausia</a:t>
            </a:r>
            <a:r>
              <a:rPr lang="sk-SK" b="1" i="1" dirty="0"/>
              <a:t> </a:t>
            </a:r>
            <a:r>
              <a:rPr lang="sk-SK" b="1" i="1" dirty="0" err="1"/>
              <a:t>superba</a:t>
            </a:r>
            <a:endParaRPr lang="sk-SK" b="1" i="1" dirty="0"/>
          </a:p>
          <a:p>
            <a:pPr lvl="1"/>
            <a:r>
              <a:rPr lang="sk-SK" dirty="0" err="1"/>
              <a:t>Pancierovka</a:t>
            </a:r>
            <a:r>
              <a:rPr lang="sk-SK" dirty="0"/>
              <a:t> antarktická</a:t>
            </a:r>
            <a:endParaRPr lang="sk-SK" i="1" dirty="0"/>
          </a:p>
          <a:p>
            <a:r>
              <a:rPr lang="sk-SK" b="1" dirty="0" err="1"/>
              <a:t>habitát</a:t>
            </a:r>
            <a:r>
              <a:rPr lang="sk-SK" dirty="0"/>
              <a:t> </a:t>
            </a:r>
          </a:p>
          <a:p>
            <a:pPr lvl="1"/>
            <a:r>
              <a:rPr lang="pl-PL" dirty="0"/>
              <a:t>miesto, na ktorom žije určitý organizmus, </a:t>
            </a:r>
            <a:r>
              <a:rPr lang="pl-PL" i="1" dirty="0"/>
              <a:t>biotop</a:t>
            </a:r>
          </a:p>
          <a:p>
            <a:r>
              <a:rPr lang="sk-SK" b="1" dirty="0"/>
              <a:t>riasy</a:t>
            </a:r>
            <a:r>
              <a:rPr lang="sk-SK" dirty="0"/>
              <a:t> </a:t>
            </a:r>
          </a:p>
          <a:p>
            <a:pPr lvl="1"/>
            <a:r>
              <a:rPr lang="sk-SK" dirty="0"/>
              <a:t>vodné rastliny v podobe vláken</a:t>
            </a:r>
          </a:p>
          <a:p>
            <a:r>
              <a:rPr lang="sk-SK" b="1" dirty="0" err="1"/>
              <a:t>kril</a:t>
            </a:r>
            <a:r>
              <a:rPr lang="sk-SK" dirty="0"/>
              <a:t> </a:t>
            </a:r>
          </a:p>
          <a:p>
            <a:pPr lvl="1"/>
            <a:r>
              <a:rPr lang="sk-SK" dirty="0"/>
              <a:t>slovo pochádza z nórčiny </a:t>
            </a:r>
          </a:p>
          <a:p>
            <a:pPr lvl="1"/>
            <a:r>
              <a:rPr lang="sk-SK" dirty="0"/>
              <a:t>pomenúva malé rybky, ktorú sa zoskupujú do veľkých a hustých rojov na hraničných ekosystémoch, ako sú pobrežia, fjordy, hranice ľadovcov a morských prúdov</a:t>
            </a:r>
          </a:p>
          <a:p>
            <a:r>
              <a:rPr lang="sk-SK" b="1" dirty="0" err="1"/>
              <a:t>bioakumulácia</a:t>
            </a:r>
            <a:endParaRPr lang="sk-SK" b="1" dirty="0"/>
          </a:p>
          <a:p>
            <a:r>
              <a:rPr lang="sk-SK" b="1" dirty="0" err="1"/>
              <a:t>mikroplast</a:t>
            </a:r>
            <a:endParaRPr lang="sk-SK" b="1" dirty="0"/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897" y="1567543"/>
            <a:ext cx="1760477" cy="83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168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Odborná lexika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odborné názvy (termíny)</a:t>
            </a:r>
          </a:p>
          <a:p>
            <a:r>
              <a:rPr lang="sk-SK" dirty="0"/>
              <a:t>sprostredkúvajú výsledky vedeckého poznania</a:t>
            </a:r>
          </a:p>
          <a:p>
            <a:pPr lvl="1"/>
            <a:r>
              <a:rPr lang="sk-SK" dirty="0"/>
              <a:t>typicky sa vyskytujú v náučnom alebo populárno-náučnom štýle</a:t>
            </a:r>
          </a:p>
          <a:p>
            <a:pPr lvl="1"/>
            <a:r>
              <a:rPr lang="sk-SK" dirty="0"/>
              <a:t>v slovníkoch sa označujú kvalifikátorom </a:t>
            </a:r>
            <a:r>
              <a:rPr lang="sk-SK" i="1" dirty="0"/>
              <a:t>odb</a:t>
            </a:r>
            <a:r>
              <a:rPr lang="sk-SK" dirty="0"/>
              <a:t>. (</a:t>
            </a:r>
            <a:r>
              <a:rPr lang="sk-SK" i="1" dirty="0"/>
              <a:t>odborný</a:t>
            </a:r>
            <a:r>
              <a:rPr lang="sk-SK" dirty="0"/>
              <a:t>), </a:t>
            </a:r>
          </a:p>
          <a:p>
            <a:pPr lvl="2"/>
            <a:r>
              <a:rPr lang="sk-SK" dirty="0"/>
              <a:t>prípadne aj skratkou vedného odboru, napr. </a:t>
            </a:r>
            <a:r>
              <a:rPr lang="sk-SK" i="1" dirty="0" err="1"/>
              <a:t>bot</a:t>
            </a:r>
            <a:r>
              <a:rPr lang="sk-SK" dirty="0"/>
              <a:t>. (</a:t>
            </a:r>
            <a:r>
              <a:rPr lang="sk-SK" i="1" dirty="0"/>
              <a:t>botanický</a:t>
            </a:r>
            <a:r>
              <a:rPr lang="sk-SK" dirty="0"/>
              <a:t>)</a:t>
            </a:r>
          </a:p>
          <a:p>
            <a:pPr lvl="2"/>
            <a:endParaRPr lang="sk-SK" dirty="0"/>
          </a:p>
        </p:txBody>
      </p:sp>
      <p:sp>
        <p:nvSpPr>
          <p:cNvPr id="5" name="Ovál 4"/>
          <p:cNvSpPr/>
          <p:nvPr/>
        </p:nvSpPr>
        <p:spPr>
          <a:xfrm>
            <a:off x="2626822" y="5345084"/>
            <a:ext cx="573578" cy="332610"/>
          </a:xfrm>
          <a:prstGeom prst="ellipse">
            <a:avLst/>
          </a:prstGeom>
          <a:solidFill>
            <a:schemeClr val="bg1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909" y="4001294"/>
            <a:ext cx="5019675" cy="1676400"/>
          </a:xfrm>
          <a:prstGeom prst="rect">
            <a:avLst/>
          </a:prstGeom>
        </p:spPr>
      </p:pic>
      <p:sp>
        <p:nvSpPr>
          <p:cNvPr id="8" name="Šípka doprava 7"/>
          <p:cNvSpPr/>
          <p:nvPr/>
        </p:nvSpPr>
        <p:spPr>
          <a:xfrm rot="16395360">
            <a:off x="2690569" y="5638451"/>
            <a:ext cx="481780" cy="35038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8813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Existujú dva druhy odbornej lexiky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1. názov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sk-SK" dirty="0"/>
              <a:t>názvy sú jednotky odbornej lexiky, ktoré pomenúvajú konkrétny, zmyslami vnímateľný objekt</a:t>
            </a:r>
          </a:p>
          <a:p>
            <a:pPr lvl="1"/>
            <a:r>
              <a:rPr lang="sk-SK" b="1" dirty="0"/>
              <a:t>ich význam sa vymedzí opisne</a:t>
            </a:r>
          </a:p>
          <a:p>
            <a:pPr lvl="1"/>
            <a:r>
              <a:rPr lang="sk-SK" i="1" dirty="0"/>
              <a:t>Vysoké Tatry</a:t>
            </a:r>
          </a:p>
          <a:p>
            <a:pPr lvl="2"/>
            <a:r>
              <a:rPr lang="sk-SK" dirty="0"/>
              <a:t>najvyššie pohorie na Slovensku a v Poľsku s alpským charakterom</a:t>
            </a:r>
          </a:p>
          <a:p>
            <a:pPr lvl="1"/>
            <a:r>
              <a:rPr lang="sk-SK" i="1" dirty="0"/>
              <a:t>dub lesný</a:t>
            </a:r>
          </a:p>
          <a:p>
            <a:pPr lvl="1"/>
            <a:r>
              <a:rPr lang="sk-SK" i="1" dirty="0"/>
              <a:t>chrúst obyčajný</a:t>
            </a:r>
          </a:p>
          <a:p>
            <a:pPr lvl="1"/>
            <a:r>
              <a:rPr lang="sk-SK" i="1" dirty="0"/>
              <a:t>sodík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2. termín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518355" cy="3684588"/>
          </a:xfrm>
        </p:spPr>
        <p:txBody>
          <a:bodyPr>
            <a:normAutofit fontScale="92500" lnSpcReduction="10000"/>
          </a:bodyPr>
          <a:lstStyle/>
          <a:p>
            <a:r>
              <a:rPr lang="sk-SK" b="1" dirty="0"/>
              <a:t>význam termínu predstavuje pojem</a:t>
            </a:r>
          </a:p>
          <a:p>
            <a:pPr lvl="1"/>
            <a:r>
              <a:rPr lang="sk-SK" sz="2200" b="1" dirty="0"/>
              <a:t>pojem</a:t>
            </a:r>
            <a:r>
              <a:rPr lang="sk-SK" sz="2200" dirty="0"/>
              <a:t> je výsledok myšlienkového procesu abstrakcie podstatných vlastností, a to nielen zmyslovo vnímateľných objektov, ale aj abstraktných javov</a:t>
            </a:r>
          </a:p>
          <a:p>
            <a:pPr lvl="2"/>
            <a:r>
              <a:rPr lang="sk-SK" i="1" dirty="0"/>
              <a:t>prirodzený bilingvizmus</a:t>
            </a:r>
          </a:p>
          <a:p>
            <a:pPr lvl="2"/>
            <a:r>
              <a:rPr lang="sk-SK" i="1" dirty="0"/>
              <a:t>morféma</a:t>
            </a:r>
          </a:p>
          <a:p>
            <a:pPr lvl="2"/>
            <a:r>
              <a:rPr lang="sk-SK" i="1" dirty="0"/>
              <a:t>palatalizácia</a:t>
            </a:r>
          </a:p>
          <a:p>
            <a:pPr lvl="2"/>
            <a:r>
              <a:rPr lang="sk-SK" i="1" dirty="0"/>
              <a:t>asibilácia</a:t>
            </a:r>
          </a:p>
          <a:p>
            <a:r>
              <a:rPr lang="sk-SK" sz="2600" dirty="0"/>
              <a:t>súbor termínov istého vedného odboru tvorí jeho </a:t>
            </a:r>
            <a:r>
              <a:rPr lang="sk-SK" sz="2600" i="1" dirty="0"/>
              <a:t>terminológiu</a:t>
            </a:r>
          </a:p>
        </p:txBody>
      </p:sp>
    </p:spTree>
    <p:extLst>
      <p:ext uri="{BB962C8B-B14F-4D97-AF65-F5344CB8AC3E}">
        <p14:creationId xmlns:p14="http://schemas.microsoft.com/office/powerpoint/2010/main" val="175638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/>
              <a:t>Termín a </a:t>
            </a:r>
            <a:r>
              <a:rPr lang="sk-SK" sz="3200" b="1" dirty="0" err="1"/>
              <a:t>netermín</a:t>
            </a:r>
            <a:endParaRPr lang="sk-SK" sz="3200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dirty="0"/>
              <a:t>neznamená to však, že termín funguje výlučne vo vedeckej sfére </a:t>
            </a:r>
          </a:p>
          <a:p>
            <a:r>
              <a:rPr lang="sk-SK" sz="2400" dirty="0"/>
              <a:t>termíny sú aj v reči bežných používateľov jazyka-</a:t>
            </a:r>
            <a:r>
              <a:rPr lang="sk-SK" sz="2400" dirty="0" err="1"/>
              <a:t>nevedcov</a:t>
            </a:r>
            <a:r>
              <a:rPr lang="sk-SK" sz="2400" dirty="0"/>
              <a:t>, avšak fungujú s rozdielnym významom</a:t>
            </a:r>
          </a:p>
          <a:p>
            <a:endParaRPr lang="sk-SK" sz="2400" dirty="0"/>
          </a:p>
          <a:p>
            <a:r>
              <a:rPr lang="sk-SK" sz="2400" dirty="0"/>
              <a:t>príklad:</a:t>
            </a:r>
          </a:p>
          <a:p>
            <a:pPr lvl="1"/>
            <a:r>
              <a:rPr lang="sk-SK" i="1" dirty="0"/>
              <a:t>slnko</a:t>
            </a:r>
            <a:r>
              <a:rPr lang="sk-SK" dirty="0"/>
              <a:t> </a:t>
            </a:r>
            <a:r>
              <a:rPr lang="sk-SK" i="1" dirty="0"/>
              <a:t>pre bežného človeka </a:t>
            </a:r>
            <a:r>
              <a:rPr lang="sk-SK" dirty="0"/>
              <a:t>je žiarivá guľa, ktorá vychádza a zapadá</a:t>
            </a:r>
          </a:p>
          <a:p>
            <a:pPr lvl="1"/>
            <a:r>
              <a:rPr lang="sk-SK" i="1" dirty="0"/>
              <a:t>Slnko pre astronóma</a:t>
            </a:r>
            <a:r>
              <a:rPr lang="sk-SK" dirty="0"/>
              <a:t> je </a:t>
            </a:r>
            <a:r>
              <a:rPr lang="sk-SK" b="1" dirty="0"/>
              <a:t>stálica,</a:t>
            </a:r>
            <a:r>
              <a:rPr lang="sk-SK" dirty="0"/>
              <a:t> okolo Slnka obiehajú všetky objekty slnečnej sústavy, vrátane planéty Zem</a:t>
            </a:r>
          </a:p>
          <a:p>
            <a:r>
              <a:rPr lang="sk-SK" sz="2400" dirty="0"/>
              <a:t>príklad ukazuje, že rovnako znejúci termín a </a:t>
            </a:r>
            <a:r>
              <a:rPr lang="sk-SK" sz="2400" dirty="0" err="1"/>
              <a:t>netermín</a:t>
            </a:r>
            <a:r>
              <a:rPr lang="sk-SK" sz="2400" dirty="0"/>
              <a:t> nemajú rovnaký význam</a:t>
            </a:r>
          </a:p>
        </p:txBody>
      </p:sp>
    </p:spTree>
    <p:extLst>
      <p:ext uri="{BB962C8B-B14F-4D97-AF65-F5344CB8AC3E}">
        <p14:creationId xmlns:p14="http://schemas.microsoft.com/office/powerpoint/2010/main" val="47935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Termín a </a:t>
            </a:r>
            <a:r>
              <a:rPr lang="sk-SK" dirty="0" err="1"/>
              <a:t>netermín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i="1" dirty="0"/>
              <a:t>ruža</a:t>
            </a:r>
            <a:r>
              <a:rPr lang="sk-SK" dirty="0"/>
              <a:t> ako termín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i="1" dirty="0" err="1"/>
              <a:t>bot</a:t>
            </a:r>
            <a:r>
              <a:rPr lang="sk-SK" i="1" dirty="0"/>
              <a:t>. Rosa</a:t>
            </a:r>
          </a:p>
          <a:p>
            <a:r>
              <a:rPr lang="sk-SK" dirty="0"/>
              <a:t>vyhľadajte, aký je význam slova </a:t>
            </a:r>
            <a:r>
              <a:rPr lang="sk-SK" i="1" dirty="0"/>
              <a:t>ruža</a:t>
            </a:r>
            <a:r>
              <a:rPr lang="sk-SK" dirty="0"/>
              <a:t> </a:t>
            </a:r>
            <a:r>
              <a:rPr lang="sk-SK" b="1" dirty="0"/>
              <a:t>pre botanika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i="1" dirty="0"/>
              <a:t>ruža</a:t>
            </a:r>
            <a:r>
              <a:rPr lang="sk-SK" dirty="0"/>
              <a:t> ako </a:t>
            </a:r>
            <a:r>
              <a:rPr lang="sk-SK" dirty="0" err="1"/>
              <a:t>netermín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357813" cy="3684588"/>
          </a:xfrm>
        </p:spPr>
        <p:txBody>
          <a:bodyPr/>
          <a:lstStyle/>
          <a:p>
            <a:r>
              <a:rPr lang="sk-SK" dirty="0"/>
              <a:t>Aký je význam slova </a:t>
            </a:r>
            <a:r>
              <a:rPr lang="sk-SK" i="1" dirty="0"/>
              <a:t>ruža</a:t>
            </a:r>
            <a:r>
              <a:rPr lang="sk-SK" dirty="0"/>
              <a:t> </a:t>
            </a:r>
            <a:r>
              <a:rPr lang="sk-SK" b="1" dirty="0"/>
              <a:t>pre vás</a:t>
            </a:r>
            <a:r>
              <a:rPr lang="sk-SK" dirty="0"/>
              <a:t>?</a:t>
            </a:r>
          </a:p>
          <a:p>
            <a:r>
              <a:rPr lang="sk-SK" dirty="0"/>
              <a:t>Aké asociácie vo vás slovo ruža vyvoláva?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790" y="4195187"/>
            <a:ext cx="2238462" cy="213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820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Aj pri termínoch môže dôjsť k prenášaniu významov, k vzniku </a:t>
            </a:r>
            <a:r>
              <a:rPr lang="sk-SK" sz="3200" b="1" dirty="0"/>
              <a:t>metafory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termín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400" i="1" dirty="0"/>
              <a:t>alergia</a:t>
            </a:r>
          </a:p>
          <a:p>
            <a:pPr lvl="1"/>
            <a:r>
              <a:rPr lang="sk-SK" sz="2000" dirty="0"/>
              <a:t>imunitná precitlivenosť, ktorá vyvoláva chorobný stav (vyrážky, sennú nádchu)</a:t>
            </a:r>
          </a:p>
          <a:p>
            <a:endParaRPr lang="sk-SK" i="1" dirty="0"/>
          </a:p>
          <a:p>
            <a:r>
              <a:rPr lang="sk-SK" sz="2400" i="1" dirty="0"/>
              <a:t>rafinovaný </a:t>
            </a:r>
          </a:p>
          <a:p>
            <a:pPr lvl="1"/>
            <a:r>
              <a:rPr lang="sk-SK" sz="2000" dirty="0"/>
              <a:t>taký, ktorý je čistiacim procesom zbavený cudzích prímesí; </a:t>
            </a:r>
            <a:r>
              <a:rPr lang="sk-SK" sz="2000" i="1" dirty="0"/>
              <a:t>rafinovaný cukor </a:t>
            </a:r>
            <a:r>
              <a:rPr lang="sk-SK" sz="2000" dirty="0"/>
              <a:t>– cukor zbavený cudzích prímesí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metaforický posun významu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sz="2400" i="1" dirty="0"/>
              <a:t>byť na niečo alergický</a:t>
            </a:r>
          </a:p>
          <a:p>
            <a:pPr lvl="1"/>
            <a:r>
              <a:rPr lang="sk-SK" dirty="0"/>
              <a:t>nemať niekoho, niečo rád</a:t>
            </a:r>
          </a:p>
          <a:p>
            <a:pPr lvl="1"/>
            <a:endParaRPr lang="sk-SK" dirty="0"/>
          </a:p>
          <a:p>
            <a:pPr lvl="1"/>
            <a:endParaRPr lang="sk-SK" dirty="0"/>
          </a:p>
          <a:p>
            <a:pPr lvl="1"/>
            <a:r>
              <a:rPr lang="sk-SK" i="1" dirty="0"/>
              <a:t>rafinovaný účes</a:t>
            </a:r>
          </a:p>
          <a:p>
            <a:pPr lvl="1"/>
            <a:r>
              <a:rPr lang="sk-SK" i="1" dirty="0"/>
              <a:t>rafinovaný mejkap</a:t>
            </a:r>
          </a:p>
          <a:p>
            <a:pPr lvl="1"/>
            <a:r>
              <a:rPr lang="sk-SK" i="1" dirty="0"/>
              <a:t>rafinované správanie</a:t>
            </a:r>
          </a:p>
          <a:p>
            <a:pPr lvl="1"/>
            <a:r>
              <a:rPr lang="sk-SK" i="1" dirty="0"/>
              <a:t>rafinovaná romantika</a:t>
            </a:r>
          </a:p>
        </p:txBody>
      </p:sp>
      <p:sp>
        <p:nvSpPr>
          <p:cNvPr id="7" name="Šípka doprava 6"/>
          <p:cNvSpPr/>
          <p:nvPr/>
        </p:nvSpPr>
        <p:spPr>
          <a:xfrm>
            <a:off x="3050771" y="2618509"/>
            <a:ext cx="3121429" cy="216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ípka doprava 7"/>
          <p:cNvSpPr/>
          <p:nvPr/>
        </p:nvSpPr>
        <p:spPr>
          <a:xfrm>
            <a:off x="3050771" y="4229330"/>
            <a:ext cx="3283527" cy="216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2425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2800" b="1" dirty="0">
                <a:solidFill>
                  <a:srgbClr val="C00000"/>
                </a:solidFill>
              </a:rPr>
              <a:t>3 Publicistická lexika </a:t>
            </a:r>
            <a:br>
              <a:rPr lang="sk-SK" sz="2800" b="1" dirty="0">
                <a:solidFill>
                  <a:srgbClr val="C00000"/>
                </a:solidFill>
              </a:rPr>
            </a:br>
            <a:r>
              <a:rPr lang="sk-SK" sz="2800" b="1" dirty="0">
                <a:solidFill>
                  <a:srgbClr val="C00000"/>
                </a:solidFill>
              </a:rPr>
              <a:t>(publicizmy, žurnalizmy)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318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Publicistická lexika (publicizmy, žurnalizmy)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824556" cy="4351338"/>
          </a:xfrm>
        </p:spPr>
        <p:txBody>
          <a:bodyPr/>
          <a:lstStyle/>
          <a:p>
            <a:r>
              <a:rPr lang="sk-SK" sz="2400" dirty="0"/>
              <a:t>lexikálne jednotky označujúce javy zo spoločensko-politického života často používané v médiách </a:t>
            </a:r>
          </a:p>
          <a:p>
            <a:endParaRPr lang="sk-SK" sz="2400" dirty="0"/>
          </a:p>
          <a:p>
            <a:pPr lvl="1"/>
            <a:r>
              <a:rPr lang="sk-SK" i="1" dirty="0"/>
              <a:t>míting</a:t>
            </a:r>
            <a:r>
              <a:rPr lang="sk-SK" dirty="0"/>
              <a:t>, </a:t>
            </a:r>
            <a:r>
              <a:rPr lang="sk-SK" i="1" dirty="0"/>
              <a:t>summit</a:t>
            </a:r>
            <a:r>
              <a:rPr lang="sk-SK" dirty="0"/>
              <a:t>, </a:t>
            </a:r>
            <a:r>
              <a:rPr lang="sk-SK" i="1" dirty="0"/>
              <a:t>brífing</a:t>
            </a:r>
            <a:r>
              <a:rPr lang="sk-SK" dirty="0"/>
              <a:t>, </a:t>
            </a:r>
            <a:r>
              <a:rPr lang="sk-SK" i="1" dirty="0"/>
              <a:t>moratórium</a:t>
            </a:r>
            <a:r>
              <a:rPr lang="sk-SK" dirty="0"/>
              <a:t>, </a:t>
            </a:r>
            <a:r>
              <a:rPr lang="sk-SK" i="1" dirty="0"/>
              <a:t>embargo</a:t>
            </a:r>
            <a:r>
              <a:rPr lang="sk-SK" dirty="0"/>
              <a:t>, </a:t>
            </a:r>
            <a:r>
              <a:rPr lang="sk-SK" i="1" dirty="0"/>
              <a:t>klientelizmus</a:t>
            </a:r>
            <a:r>
              <a:rPr lang="sk-SK" dirty="0"/>
              <a:t>, </a:t>
            </a:r>
            <a:r>
              <a:rPr lang="sk-SK" i="1" dirty="0"/>
              <a:t>euroobčan, tripartita</a:t>
            </a:r>
          </a:p>
          <a:p>
            <a:endParaRPr lang="sk-SK" dirty="0"/>
          </a:p>
          <a:p>
            <a:r>
              <a:rPr lang="sk-SK" sz="2400" dirty="0"/>
              <a:t>ako publicizmy fungujú aj bežné slová v nových kontextoch, napr. sloveso </a:t>
            </a:r>
            <a:r>
              <a:rPr lang="sk-SK" sz="2400" i="1" dirty="0"/>
              <a:t>naštartovať</a:t>
            </a:r>
            <a:r>
              <a:rPr lang="sk-SK" sz="2400" dirty="0"/>
              <a:t> v spojení </a:t>
            </a:r>
            <a:r>
              <a:rPr lang="sk-SK" sz="2400" i="1" dirty="0"/>
              <a:t>naštartovať ekonomiku = </a:t>
            </a:r>
            <a:r>
              <a:rPr lang="sk-SK" sz="2400" dirty="0"/>
              <a:t>rozbehnúť, znovu oživiť ekonomiku</a:t>
            </a:r>
          </a:p>
          <a:p>
            <a:r>
              <a:rPr lang="sk-SK" sz="2400" dirty="0"/>
              <a:t>v slovníkoch sa označujú skratkou </a:t>
            </a:r>
            <a:r>
              <a:rPr lang="sk-SK" sz="2400" i="1" dirty="0" err="1"/>
              <a:t>publ</a:t>
            </a:r>
            <a:r>
              <a:rPr lang="sk-SK" sz="2400" dirty="0"/>
              <a:t>.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543807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Publicistická lexika (publicizmy, žurnalizmy)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749742" cy="4351338"/>
          </a:xfrm>
        </p:spPr>
        <p:txBody>
          <a:bodyPr>
            <a:normAutofit fontScale="77500" lnSpcReduction="20000"/>
          </a:bodyPr>
          <a:lstStyle/>
          <a:p>
            <a:r>
              <a:rPr lang="sk-SK" dirty="0"/>
              <a:t>zdrojom publicizmov sú aj </a:t>
            </a:r>
            <a:r>
              <a:rPr lang="sk-SK" b="1" dirty="0"/>
              <a:t>odborné termíny</a:t>
            </a:r>
          </a:p>
          <a:p>
            <a:pPr lvl="1"/>
            <a:r>
              <a:rPr lang="sk-SK" dirty="0"/>
              <a:t>pri prechode od odborného termínu k publicizmu sa mení význam aj pragmatická zložka pomenovania (pragmatika je pôsobenie na adresáta)</a:t>
            </a:r>
          </a:p>
          <a:p>
            <a:pPr lvl="1"/>
            <a:r>
              <a:rPr lang="sk-SK" dirty="0"/>
              <a:t>okrem toho publicizmus získava </a:t>
            </a:r>
            <a:r>
              <a:rPr lang="sk-SK" b="1" dirty="0"/>
              <a:t>hodnotiaci komponent</a:t>
            </a:r>
          </a:p>
          <a:p>
            <a:pPr lvl="1"/>
            <a:r>
              <a:rPr lang="sk-SK" b="1" dirty="0"/>
              <a:t>Prečo?</a:t>
            </a:r>
          </a:p>
          <a:p>
            <a:pPr lvl="2"/>
            <a:r>
              <a:rPr lang="sk-SK" dirty="0"/>
              <a:t>pretože funkciou publicistických textov nie je len informovať, ale aj získať čitateľa (</a:t>
            </a:r>
            <a:r>
              <a:rPr lang="sk-SK" i="1" dirty="0" err="1"/>
              <a:t>persuazívna</a:t>
            </a:r>
            <a:r>
              <a:rPr lang="sk-SK" i="1" dirty="0"/>
              <a:t> funkcia</a:t>
            </a:r>
            <a:r>
              <a:rPr lang="sk-SK" dirty="0"/>
              <a:t>), vytvoriť s ním „názorové spojenectvo“</a:t>
            </a:r>
          </a:p>
          <a:p>
            <a:pPr lvl="1"/>
            <a:endParaRPr lang="sk-SK" dirty="0"/>
          </a:p>
          <a:p>
            <a:pPr lvl="1"/>
            <a:r>
              <a:rPr lang="sk-SK" dirty="0"/>
              <a:t>prechod od odborného termínu k publicizmu predstavujú tieto príklady</a:t>
            </a:r>
          </a:p>
          <a:p>
            <a:pPr lvl="1"/>
            <a:r>
              <a:rPr lang="sk-SK" b="1" i="1" dirty="0"/>
              <a:t>aritmetika</a:t>
            </a:r>
          </a:p>
          <a:p>
            <a:pPr marL="457200" lvl="1" indent="0">
              <a:buNone/>
            </a:pPr>
            <a:r>
              <a:rPr lang="sk-SK" dirty="0"/>
              <a:t>	1. časť matematiky zaoberajúca sa číslami a ich vzťahmi</a:t>
            </a:r>
          </a:p>
          <a:p>
            <a:pPr marL="457200" lvl="1" indent="0">
              <a:buNone/>
            </a:pPr>
            <a:r>
              <a:rPr lang="sk-SK" dirty="0"/>
              <a:t>	2. </a:t>
            </a:r>
            <a:r>
              <a:rPr lang="sk-SK" i="1" dirty="0" err="1">
                <a:solidFill>
                  <a:srgbClr val="00B050"/>
                </a:solidFill>
              </a:rPr>
              <a:t>publ</a:t>
            </a:r>
            <a:r>
              <a:rPr lang="sk-SK" i="1" dirty="0">
                <a:solidFill>
                  <a:srgbClr val="00B050"/>
                </a:solidFill>
              </a:rPr>
              <a:t>.</a:t>
            </a:r>
            <a:r>
              <a:rPr lang="sk-SK" dirty="0"/>
              <a:t> zjednodušené rátanie; opora len na číselných údajoch: </a:t>
            </a:r>
            <a:r>
              <a:rPr lang="sk-SK" i="1" dirty="0"/>
              <a:t>povolebná aritmetika; použiť 	jednoduchú aritmetiku; ovládať parlamentnú aritmetiku</a:t>
            </a:r>
            <a:r>
              <a:rPr lang="sk-SK" dirty="0"/>
              <a:t> </a:t>
            </a:r>
          </a:p>
          <a:p>
            <a:pPr lvl="1"/>
            <a:endParaRPr lang="sk-SK" b="1" i="1" dirty="0"/>
          </a:p>
          <a:p>
            <a:pPr lvl="1"/>
            <a:r>
              <a:rPr lang="sk-SK" b="1" i="1" dirty="0" err="1"/>
              <a:t>establishment</a:t>
            </a:r>
            <a:r>
              <a:rPr lang="sk-SK" i="1" dirty="0"/>
              <a:t> </a:t>
            </a:r>
          </a:p>
          <a:p>
            <a:pPr marL="457200" lvl="1" indent="0">
              <a:buNone/>
            </a:pPr>
            <a:r>
              <a:rPr lang="sk-SK" dirty="0"/>
              <a:t>	1. vládnuca skupina spoločnosti so svojou ideológiou, vládnuce (štátne) orgány</a:t>
            </a:r>
          </a:p>
          <a:p>
            <a:pPr marL="457200" lvl="1" indent="0">
              <a:buNone/>
            </a:pPr>
            <a:r>
              <a:rPr lang="sk-SK" dirty="0"/>
              <a:t>	2. </a:t>
            </a:r>
            <a:r>
              <a:rPr lang="sk-SK" i="1" dirty="0" err="1">
                <a:solidFill>
                  <a:srgbClr val="00B050"/>
                </a:solidFill>
              </a:rPr>
              <a:t>publ</a:t>
            </a:r>
            <a:r>
              <a:rPr lang="sk-SK" i="1" dirty="0">
                <a:solidFill>
                  <a:srgbClr val="00B050"/>
                </a:solidFill>
              </a:rPr>
              <a:t>. </a:t>
            </a:r>
            <a:r>
              <a:rPr lang="sk-SK" i="1" dirty="0"/>
              <a:t>obyč. </a:t>
            </a:r>
            <a:r>
              <a:rPr lang="sk-SK" i="1" dirty="0" err="1"/>
              <a:t>pejor</a:t>
            </a:r>
            <a:r>
              <a:rPr lang="sk-SK" i="1" dirty="0"/>
              <a:t>.</a:t>
            </a:r>
            <a:r>
              <a:rPr lang="sk-SK" dirty="0"/>
              <a:t> špička v istej oblasti verejného života, ľudia, ktorí ju ovládajú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26814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Čím sa vyznačujú publicizmy v súčasnosti?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vlastnosti publicizmov</a:t>
            </a:r>
          </a:p>
          <a:p>
            <a:r>
              <a:rPr lang="sk-SK" b="1" dirty="0"/>
              <a:t>verejnosť</a:t>
            </a:r>
          </a:p>
          <a:p>
            <a:pPr lvl="1"/>
            <a:r>
              <a:rPr lang="sk-SK" dirty="0"/>
              <a:t>táto vlastnosť vyplýva z orientácie publicistického textu na spoločnosť, adresát je masový a dokonca aj anonymný (tvorca publicistického textu presne nevie, kto je príjemcom jeho textu) </a:t>
            </a:r>
          </a:p>
          <a:p>
            <a:r>
              <a:rPr lang="sk-SK" b="1" dirty="0" err="1"/>
              <a:t>písanosť</a:t>
            </a:r>
            <a:endParaRPr lang="sk-SK" b="1" dirty="0"/>
          </a:p>
          <a:p>
            <a:pPr lvl="1"/>
            <a:r>
              <a:rPr lang="sk-SK" dirty="0"/>
              <a:t>publicizmy sa primárne používajú v písaných textoch alebo vo vopred pripravených a ústne realizovaných textoch </a:t>
            </a:r>
          </a:p>
          <a:p>
            <a:r>
              <a:rPr lang="sk-SK" b="1" dirty="0"/>
              <a:t>jednoduchá výstižnosť</a:t>
            </a:r>
          </a:p>
          <a:p>
            <a:pPr lvl="1"/>
            <a:r>
              <a:rPr lang="sk-SK" dirty="0"/>
              <a:t>dosahuje sa pomocou obraznosti</a:t>
            </a:r>
          </a:p>
          <a:p>
            <a:pPr lvl="1"/>
            <a:r>
              <a:rPr lang="sk-SK" dirty="0"/>
              <a:t>publicizmy približujú javy z práva, ekonomiky, politiky masovému adresátovi tak, aby boli čo najviac zrozumiteľné aj neodborníkom z danej oblasti</a:t>
            </a:r>
          </a:p>
          <a:p>
            <a:pPr lvl="2"/>
            <a:r>
              <a:rPr lang="sk-SK" i="1" dirty="0"/>
              <a:t>dlhová brzda, finančný poplach, uťahovať si opasky, poslať za mreže</a:t>
            </a:r>
          </a:p>
        </p:txBody>
      </p:sp>
    </p:spTree>
    <p:extLst>
      <p:ext uri="{BB962C8B-B14F-4D97-AF65-F5344CB8AC3E}">
        <p14:creationId xmlns:p14="http://schemas.microsoft.com/office/powerpoint/2010/main" val="27676018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Čím sa vyznačujú publicizmy v súčasnosti?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b="1" dirty="0"/>
              <a:t>aktuálnosť</a:t>
            </a:r>
          </a:p>
          <a:p>
            <a:pPr lvl="1"/>
            <a:r>
              <a:rPr lang="sk-SK" sz="2000" dirty="0"/>
              <a:t>publicizmy pomenúvajú javy, ktorými aktuálne spoločnosť žije</a:t>
            </a:r>
          </a:p>
          <a:p>
            <a:pPr lvl="1"/>
            <a:r>
              <a:rPr lang="sk-SK" sz="2000" dirty="0"/>
              <a:t>niekedy ide o javy celkom nové, ktoré spoločnosť nepozná</a:t>
            </a:r>
          </a:p>
          <a:p>
            <a:pPr lvl="2"/>
            <a:r>
              <a:rPr lang="sk-SK" sz="1600" dirty="0" err="1"/>
              <a:t>predčasom</a:t>
            </a:r>
            <a:r>
              <a:rPr lang="sk-SK" sz="1600" dirty="0"/>
              <a:t> </a:t>
            </a:r>
            <a:r>
              <a:rPr lang="sk-SK" sz="1600" dirty="0" err="1"/>
              <a:t>migrantská</a:t>
            </a:r>
            <a:r>
              <a:rPr lang="sk-SK" sz="1600" dirty="0"/>
              <a:t> kríza, teraz </a:t>
            </a:r>
            <a:r>
              <a:rPr lang="sk-SK" sz="1600" dirty="0" err="1"/>
              <a:t>koronakríza</a:t>
            </a:r>
            <a:endParaRPr lang="sk-SK" sz="1600" dirty="0"/>
          </a:p>
          <a:p>
            <a:endParaRPr lang="sk-SK" sz="2400" dirty="0"/>
          </a:p>
          <a:p>
            <a:r>
              <a:rPr lang="sk-SK" sz="2400" dirty="0"/>
              <a:t>v ďalšej časti si všimnite, ako sa v médiách pomenúvajú nové, málo známe javy</a:t>
            </a:r>
          </a:p>
          <a:p>
            <a:pPr lvl="1"/>
            <a:r>
              <a:rPr lang="sk-SK" sz="2000" dirty="0"/>
              <a:t>aktuálny príklad: </a:t>
            </a:r>
            <a:r>
              <a:rPr lang="sk-SK" sz="2000" b="1" i="1" dirty="0" err="1"/>
              <a:t>koronavírus</a:t>
            </a:r>
            <a:endParaRPr lang="sk-SK" sz="2000" b="1" i="1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35029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sa v médiách pomenúva </a:t>
            </a:r>
            <a:r>
              <a:rPr lang="sk-SK" dirty="0" err="1"/>
              <a:t>koronavírus</a:t>
            </a:r>
            <a:r>
              <a:rPr lang="sk-SK" dirty="0"/>
              <a:t>?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448407"/>
            <a:ext cx="5157787" cy="823912"/>
          </a:xfrm>
        </p:spPr>
        <p:txBody>
          <a:bodyPr>
            <a:normAutofit/>
          </a:bodyPr>
          <a:lstStyle/>
          <a:p>
            <a:r>
              <a:rPr lang="sk-SK" sz="2000" dirty="0"/>
              <a:t>Zdrojová doména: vojna, byrokracia, živel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394066"/>
            <a:ext cx="5403069" cy="4006734"/>
          </a:xfrm>
        </p:spPr>
        <p:txBody>
          <a:bodyPr>
            <a:normAutofit fontScale="70000" lnSpcReduction="20000"/>
          </a:bodyPr>
          <a:lstStyle/>
          <a:p>
            <a:r>
              <a:rPr lang="sk-SK" sz="2600" b="1" dirty="0">
                <a:solidFill>
                  <a:srgbClr val="0070C0"/>
                </a:solidFill>
              </a:rPr>
              <a:t>boj</a:t>
            </a:r>
            <a:r>
              <a:rPr lang="sk-SK" sz="2600" dirty="0">
                <a:solidFill>
                  <a:srgbClr val="0070C0"/>
                </a:solidFill>
              </a:rPr>
              <a:t> s </a:t>
            </a:r>
            <a:r>
              <a:rPr lang="sk-SK" sz="2600" dirty="0" err="1">
                <a:solidFill>
                  <a:srgbClr val="0070C0"/>
                </a:solidFill>
              </a:rPr>
              <a:t>koronavírusom</a:t>
            </a:r>
            <a:endParaRPr lang="sk-SK" sz="2600" dirty="0">
              <a:solidFill>
                <a:srgbClr val="0070C0"/>
              </a:solidFill>
            </a:endParaRPr>
          </a:p>
          <a:p>
            <a:r>
              <a:rPr lang="sk-SK" sz="2600" dirty="0">
                <a:solidFill>
                  <a:srgbClr val="0070C0"/>
                </a:solidFill>
              </a:rPr>
              <a:t>n</a:t>
            </a:r>
            <a:r>
              <a:rPr lang="nb-NO" sz="2600" dirty="0">
                <a:solidFill>
                  <a:srgbClr val="0070C0"/>
                </a:solidFill>
              </a:rPr>
              <a:t>ad vírusom </a:t>
            </a:r>
            <a:r>
              <a:rPr lang="nb-NO" sz="2600" b="1" dirty="0">
                <a:solidFill>
                  <a:srgbClr val="0070C0"/>
                </a:solidFill>
              </a:rPr>
              <a:t>sme</a:t>
            </a:r>
            <a:r>
              <a:rPr lang="nb-NO" sz="2600" dirty="0">
                <a:solidFill>
                  <a:srgbClr val="0070C0"/>
                </a:solidFill>
              </a:rPr>
              <a:t> definitívne </a:t>
            </a:r>
            <a:r>
              <a:rPr lang="nb-NO" sz="2600" b="1" dirty="0">
                <a:solidFill>
                  <a:srgbClr val="0070C0"/>
                </a:solidFill>
              </a:rPr>
              <a:t>nezvíťazili</a:t>
            </a:r>
            <a:endParaRPr lang="sk-SK" sz="2600" b="1" dirty="0">
              <a:solidFill>
                <a:srgbClr val="0070C0"/>
              </a:solidFill>
            </a:endParaRPr>
          </a:p>
          <a:p>
            <a:r>
              <a:rPr lang="sk-SK" sz="2600" dirty="0">
                <a:solidFill>
                  <a:srgbClr val="0070C0"/>
                </a:solidFill>
              </a:rPr>
              <a:t>vírus-</a:t>
            </a:r>
            <a:r>
              <a:rPr lang="sk-SK" sz="2600" dirty="0" err="1">
                <a:solidFill>
                  <a:srgbClr val="0070C0"/>
                </a:solidFill>
              </a:rPr>
              <a:t>nevírus</a:t>
            </a:r>
            <a:r>
              <a:rPr lang="sk-SK" sz="2600" dirty="0">
                <a:solidFill>
                  <a:srgbClr val="0070C0"/>
                </a:solidFill>
              </a:rPr>
              <a:t>, kým tu s ním </a:t>
            </a:r>
            <a:r>
              <a:rPr lang="sk-SK" sz="2600" b="1" dirty="0">
                <a:solidFill>
                  <a:srgbClr val="0070C0"/>
                </a:solidFill>
              </a:rPr>
              <a:t>bojujeme</a:t>
            </a:r>
            <a:r>
              <a:rPr lang="sk-SK" sz="2600" dirty="0">
                <a:solidFill>
                  <a:srgbClr val="0070C0"/>
                </a:solidFill>
              </a:rPr>
              <a:t>, dejú sa veci, pri ktorých by ste mali spozornieť</a:t>
            </a:r>
          </a:p>
          <a:p>
            <a:r>
              <a:rPr lang="sk-SK" sz="2600" dirty="0">
                <a:solidFill>
                  <a:srgbClr val="0070C0"/>
                </a:solidFill>
              </a:rPr>
              <a:t>vďaka patrí </a:t>
            </a:r>
            <a:r>
              <a:rPr lang="sk-SK" sz="2600" b="1" dirty="0">
                <a:solidFill>
                  <a:srgbClr val="0070C0"/>
                </a:solidFill>
              </a:rPr>
              <a:t>ľuďom v prvej línii</a:t>
            </a:r>
          </a:p>
          <a:p>
            <a:r>
              <a:rPr lang="sk-SK" sz="2600" dirty="0">
                <a:solidFill>
                  <a:srgbClr val="0070C0"/>
                </a:solidFill>
              </a:rPr>
              <a:t>premiérovi radí </a:t>
            </a:r>
            <a:r>
              <a:rPr lang="sk-SK" sz="2600" b="1" dirty="0">
                <a:solidFill>
                  <a:srgbClr val="0070C0"/>
                </a:solidFill>
              </a:rPr>
              <a:t>krízový štáb </a:t>
            </a:r>
          </a:p>
          <a:p>
            <a:r>
              <a:rPr lang="sk-SK" sz="2600" dirty="0">
                <a:solidFill>
                  <a:srgbClr val="0070C0"/>
                </a:solidFill>
              </a:rPr>
              <a:t>britský premiér prirovnal boj Británie proti </a:t>
            </a:r>
            <a:r>
              <a:rPr lang="sk-SK" sz="2600" dirty="0" err="1">
                <a:solidFill>
                  <a:srgbClr val="0070C0"/>
                </a:solidFill>
              </a:rPr>
              <a:t>koronavírusu</a:t>
            </a:r>
            <a:r>
              <a:rPr lang="sk-SK" sz="2600" dirty="0">
                <a:solidFill>
                  <a:srgbClr val="0070C0"/>
                </a:solidFill>
              </a:rPr>
              <a:t> </a:t>
            </a:r>
            <a:r>
              <a:rPr lang="sk-SK" sz="2600" b="1" dirty="0">
                <a:solidFill>
                  <a:srgbClr val="0070C0"/>
                </a:solidFill>
              </a:rPr>
              <a:t>k boju proti nacizmu </a:t>
            </a:r>
            <a:r>
              <a:rPr lang="sk-SK" sz="2600" dirty="0">
                <a:solidFill>
                  <a:srgbClr val="0070C0"/>
                </a:solidFill>
              </a:rPr>
              <a:t>počas 2. sv. vojny </a:t>
            </a:r>
          </a:p>
          <a:p>
            <a:r>
              <a:rPr lang="sk-SK" sz="2600" dirty="0" err="1">
                <a:solidFill>
                  <a:srgbClr val="0070C0"/>
                </a:solidFill>
              </a:rPr>
              <a:t>Перша</a:t>
            </a:r>
            <a:r>
              <a:rPr lang="sk-SK" sz="2600" dirty="0">
                <a:solidFill>
                  <a:srgbClr val="0070C0"/>
                </a:solidFill>
              </a:rPr>
              <a:t> </a:t>
            </a:r>
            <a:r>
              <a:rPr lang="sk-SK" sz="2600" dirty="0" err="1">
                <a:solidFill>
                  <a:srgbClr val="0070C0"/>
                </a:solidFill>
              </a:rPr>
              <a:t>світова</a:t>
            </a:r>
            <a:r>
              <a:rPr lang="sk-SK" sz="2600" dirty="0">
                <a:solidFill>
                  <a:srgbClr val="0070C0"/>
                </a:solidFill>
              </a:rPr>
              <a:t> </a:t>
            </a:r>
            <a:r>
              <a:rPr lang="sk-SK" sz="2600" dirty="0" err="1">
                <a:solidFill>
                  <a:srgbClr val="0070C0"/>
                </a:solidFill>
              </a:rPr>
              <a:t>коронавірусна</a:t>
            </a:r>
            <a:r>
              <a:rPr lang="sk-SK" sz="2600" dirty="0">
                <a:solidFill>
                  <a:srgbClr val="0070C0"/>
                </a:solidFill>
              </a:rPr>
              <a:t> </a:t>
            </a:r>
            <a:r>
              <a:rPr lang="sk-SK" sz="2600" b="1" dirty="0" err="1">
                <a:solidFill>
                  <a:srgbClr val="0070C0"/>
                </a:solidFill>
              </a:rPr>
              <a:t>війна</a:t>
            </a:r>
            <a:r>
              <a:rPr lang="sk-SK" sz="2600" b="1" dirty="0">
                <a:solidFill>
                  <a:srgbClr val="0070C0"/>
                </a:solidFill>
              </a:rPr>
              <a:t> </a:t>
            </a:r>
            <a:r>
              <a:rPr lang="sk-SK" sz="2600" dirty="0">
                <a:solidFill>
                  <a:srgbClr val="0070C0"/>
                </a:solidFill>
              </a:rPr>
              <a:t>(</a:t>
            </a:r>
            <a:r>
              <a:rPr lang="sk-SK" sz="2600" i="1" dirty="0" err="1">
                <a:solidFill>
                  <a:srgbClr val="0070C0"/>
                </a:solidFill>
              </a:rPr>
              <a:t>Ukr</a:t>
            </a:r>
            <a:r>
              <a:rPr lang="sk-SK" sz="2600" i="1" dirty="0">
                <a:solidFill>
                  <a:srgbClr val="0070C0"/>
                </a:solidFill>
              </a:rPr>
              <a:t>. pravda)</a:t>
            </a:r>
          </a:p>
          <a:p>
            <a:r>
              <a:rPr lang="sk-SK" sz="2600" dirty="0" err="1">
                <a:solidFill>
                  <a:schemeClr val="accent1">
                    <a:lumMod val="50000"/>
                  </a:schemeClr>
                </a:solidFill>
              </a:rPr>
              <a:t>Koronavírus</a:t>
            </a:r>
            <a:r>
              <a:rPr lang="sk-SK" sz="2600" dirty="0">
                <a:solidFill>
                  <a:schemeClr val="accent1">
                    <a:lumMod val="50000"/>
                  </a:schemeClr>
                </a:solidFill>
              </a:rPr>
              <a:t> opäť naplno </a:t>
            </a:r>
            <a:r>
              <a:rPr lang="sk-SK" sz="2600" b="1" dirty="0">
                <a:solidFill>
                  <a:schemeClr val="accent1">
                    <a:lumMod val="50000"/>
                  </a:schemeClr>
                </a:solidFill>
              </a:rPr>
              <a:t>úraduje</a:t>
            </a:r>
            <a:r>
              <a:rPr lang="sk-SK" sz="26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sk-SK" sz="2600" dirty="0" err="1">
                <a:solidFill>
                  <a:schemeClr val="accent1">
                    <a:lumMod val="50000"/>
                  </a:schemeClr>
                </a:solidFill>
              </a:rPr>
              <a:t>Korona</a:t>
            </a:r>
            <a:r>
              <a:rPr lang="sk-SK" sz="2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600" b="1" dirty="0">
                <a:solidFill>
                  <a:schemeClr val="accent1">
                    <a:lumMod val="50000"/>
                  </a:schemeClr>
                </a:solidFill>
              </a:rPr>
              <a:t>potápa</a:t>
            </a:r>
            <a:r>
              <a:rPr lang="sk-SK" sz="2600" dirty="0">
                <a:solidFill>
                  <a:schemeClr val="accent1">
                    <a:lumMod val="50000"/>
                  </a:schemeClr>
                </a:solidFill>
              </a:rPr>
              <a:t> miliónové tržby.</a:t>
            </a:r>
          </a:p>
          <a:p>
            <a:r>
              <a:rPr lang="sk-SK" sz="2600" b="1" dirty="0">
                <a:solidFill>
                  <a:schemeClr val="accent1">
                    <a:lumMod val="50000"/>
                  </a:schemeClr>
                </a:solidFill>
              </a:rPr>
              <a:t>Karty</a:t>
            </a:r>
            <a:r>
              <a:rPr lang="sk-SK" sz="2600" dirty="0">
                <a:solidFill>
                  <a:schemeClr val="accent1">
                    <a:lumMod val="50000"/>
                  </a:schemeClr>
                </a:solidFill>
              </a:rPr>
              <a:t> rozdáva </a:t>
            </a:r>
            <a:r>
              <a:rPr lang="sk-SK" sz="2600" dirty="0" err="1">
                <a:solidFill>
                  <a:schemeClr val="accent1">
                    <a:lumMod val="50000"/>
                  </a:schemeClr>
                </a:solidFill>
              </a:rPr>
              <a:t>koronavírus</a:t>
            </a:r>
            <a:r>
              <a:rPr lang="sk-SK" sz="26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448407"/>
            <a:ext cx="5183188" cy="823912"/>
          </a:xfrm>
        </p:spPr>
        <p:txBody>
          <a:bodyPr>
            <a:normAutofit/>
          </a:bodyPr>
          <a:lstStyle/>
          <a:p>
            <a:r>
              <a:rPr lang="sk-SK" sz="2000" dirty="0"/>
              <a:t>Cieľová doména: </a:t>
            </a:r>
            <a:r>
              <a:rPr lang="sk-SK" sz="2000" dirty="0" err="1"/>
              <a:t>koronavírus</a:t>
            </a:r>
            <a:endParaRPr lang="sk-SK" sz="2000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922818" cy="4211609"/>
          </a:xfrm>
        </p:spPr>
        <p:txBody>
          <a:bodyPr>
            <a:normAutofit/>
          </a:bodyPr>
          <a:lstStyle/>
          <a:p>
            <a:r>
              <a:rPr lang="sk-SK" sz="2600" dirty="0">
                <a:solidFill>
                  <a:srgbClr val="0070C0"/>
                </a:solidFill>
              </a:rPr>
              <a:t>všimnite si, že o víruse sa píše v termínoch súvisiacich s </a:t>
            </a:r>
            <a:r>
              <a:rPr lang="sk-SK" sz="2600" b="1" i="1" dirty="0">
                <a:solidFill>
                  <a:srgbClr val="0070C0"/>
                </a:solidFill>
              </a:rPr>
              <a:t>vojnou</a:t>
            </a:r>
            <a:r>
              <a:rPr lang="sk-SK" sz="2600" dirty="0">
                <a:solidFill>
                  <a:srgbClr val="0070C0"/>
                </a:solidFill>
              </a:rPr>
              <a:t>, </a:t>
            </a:r>
            <a:r>
              <a:rPr lang="sk-SK" sz="2600" b="1" i="1" dirty="0">
                <a:solidFill>
                  <a:srgbClr val="0070C0"/>
                </a:solidFill>
              </a:rPr>
              <a:t>bojom</a:t>
            </a:r>
            <a:r>
              <a:rPr lang="sk-SK" sz="2600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sk-SK" sz="2300" dirty="0">
                <a:solidFill>
                  <a:srgbClr val="0070C0"/>
                </a:solidFill>
              </a:rPr>
              <a:t>proti nacizmu, prvá svetová vojna</a:t>
            </a:r>
          </a:p>
          <a:p>
            <a:pPr lvl="1"/>
            <a:r>
              <a:rPr lang="sk-SK" sz="2300" b="1" i="1" dirty="0">
                <a:solidFill>
                  <a:srgbClr val="0070C0"/>
                </a:solidFill>
              </a:rPr>
              <a:t>bojovať v prvej línii </a:t>
            </a:r>
            <a:r>
              <a:rPr lang="sk-SK" sz="2300" dirty="0">
                <a:solidFill>
                  <a:srgbClr val="0070C0"/>
                </a:solidFill>
              </a:rPr>
              <a:t>– na najťažšom mieste</a:t>
            </a:r>
          </a:p>
          <a:p>
            <a:pPr lvl="1"/>
            <a:r>
              <a:rPr lang="sk-SK" sz="2300" b="1" i="1" dirty="0">
                <a:solidFill>
                  <a:srgbClr val="0070C0"/>
                </a:solidFill>
              </a:rPr>
              <a:t>krízový štáb </a:t>
            </a:r>
            <a:r>
              <a:rPr lang="sk-SK" sz="2300" dirty="0">
                <a:solidFill>
                  <a:srgbClr val="0070C0"/>
                </a:solidFill>
              </a:rPr>
              <a:t>vojenská poradná skupina veliteľa</a:t>
            </a:r>
            <a:endParaRPr lang="sk-SK" sz="2200" dirty="0"/>
          </a:p>
          <a:p>
            <a:r>
              <a:rPr lang="sk-SK" sz="2200" dirty="0"/>
              <a:t> </a:t>
            </a:r>
            <a:r>
              <a:rPr lang="sk-SK" sz="2200" dirty="0">
                <a:solidFill>
                  <a:schemeClr val="accent1">
                    <a:lumMod val="50000"/>
                  </a:schemeClr>
                </a:solidFill>
              </a:rPr>
              <a:t>o víruse sa píše ako o niečom, s čím človek ťažko zápasí, nad kým sa ťažko získava prevaha</a:t>
            </a:r>
          </a:p>
          <a:p>
            <a:pPr lvl="1"/>
            <a:r>
              <a:rPr lang="sk-SK" sz="2200" dirty="0">
                <a:solidFill>
                  <a:schemeClr val="accent1">
                    <a:lumMod val="50000"/>
                  </a:schemeClr>
                </a:solidFill>
              </a:rPr>
              <a:t>vírus ako byrokrat (</a:t>
            </a:r>
            <a:r>
              <a:rPr lang="sk-SK" sz="2200" b="1" i="1" dirty="0">
                <a:solidFill>
                  <a:schemeClr val="accent1">
                    <a:lumMod val="50000"/>
                  </a:schemeClr>
                </a:solidFill>
              </a:rPr>
              <a:t>úraduje</a:t>
            </a:r>
            <a:r>
              <a:rPr lang="sk-SK" sz="2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sk-SK" sz="2200" dirty="0">
                <a:solidFill>
                  <a:schemeClr val="accent1">
                    <a:lumMod val="50000"/>
                  </a:schemeClr>
                </a:solidFill>
              </a:rPr>
              <a:t>vírus ako vodný živel (</a:t>
            </a:r>
            <a:r>
              <a:rPr lang="sk-SK" sz="2200" b="1" i="1" dirty="0">
                <a:solidFill>
                  <a:schemeClr val="accent1">
                    <a:lumMod val="50000"/>
                  </a:schemeClr>
                </a:solidFill>
              </a:rPr>
              <a:t>potápa</a:t>
            </a:r>
            <a:r>
              <a:rPr lang="sk-SK" sz="2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31111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Ako sa v médiách pomenúva </a:t>
            </a:r>
            <a:r>
              <a:rPr lang="sk-SK" sz="3600" i="1" dirty="0" err="1"/>
              <a:t>koronavírus</a:t>
            </a:r>
            <a:r>
              <a:rPr lang="sk-SK" sz="3600" dirty="0"/>
              <a:t>?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sk-SK" sz="2000" dirty="0"/>
          </a:p>
          <a:p>
            <a:r>
              <a:rPr lang="sk-SK" sz="2000" dirty="0"/>
              <a:t>ak je cieľom autora podať obraz o situácii menej ťaživým spôsobom, riešenie problémov s </a:t>
            </a:r>
            <a:r>
              <a:rPr lang="sk-SK" sz="2000" dirty="0" err="1"/>
              <a:t>koronavírusom</a:t>
            </a:r>
            <a:r>
              <a:rPr lang="sk-SK" sz="2000" dirty="0"/>
              <a:t> sa podáva vo výrazoch súvisiacich </a:t>
            </a:r>
            <a:r>
              <a:rPr lang="sk-SK" sz="2000" b="1" dirty="0"/>
              <a:t>s varením</a:t>
            </a:r>
          </a:p>
          <a:p>
            <a:endParaRPr lang="sk-SK" sz="2000" dirty="0"/>
          </a:p>
          <a:p>
            <a:endParaRPr lang="sk-SK" sz="2000" dirty="0"/>
          </a:p>
          <a:p>
            <a:endParaRPr lang="sk-SK" sz="2000" dirty="0"/>
          </a:p>
          <a:p>
            <a:r>
              <a:rPr lang="sk-SK" sz="2000" b="1" dirty="0"/>
              <a:t>záver</a:t>
            </a:r>
          </a:p>
          <a:p>
            <a:r>
              <a:rPr lang="sk-SK" sz="2000" dirty="0"/>
              <a:t>všetky uvedené prostriedky slúžia na to, aby sa nový a neznámy jav priblížil adresátovi v termínoch, ktoré sú mu známe, s ktorými má nejakú skúsenosť, dokáže si ich predstaviť, má s nimi späté isté asociácie</a:t>
            </a:r>
          </a:p>
        </p:txBody>
      </p:sp>
      <p:pic>
        <p:nvPicPr>
          <p:cNvPr id="5" name="Zástupný objekt pre obsah 4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51" y="1966942"/>
            <a:ext cx="4854633" cy="274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634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2800" b="1" dirty="0">
                <a:solidFill>
                  <a:srgbClr val="C00000"/>
                </a:solidFill>
              </a:rPr>
              <a:t>4 Administratívna lexika </a:t>
            </a:r>
            <a:br>
              <a:rPr lang="sk-SK" sz="2800" b="1" dirty="0">
                <a:solidFill>
                  <a:srgbClr val="C00000"/>
                </a:solidFill>
              </a:rPr>
            </a:br>
            <a:r>
              <a:rPr lang="sk-SK" sz="2800" b="1" dirty="0">
                <a:solidFill>
                  <a:srgbClr val="C00000"/>
                </a:solidFill>
              </a:rPr>
              <a:t>(</a:t>
            </a:r>
            <a:r>
              <a:rPr lang="sk-SK" sz="2800" b="1" dirty="0" err="1">
                <a:solidFill>
                  <a:srgbClr val="C00000"/>
                </a:solidFill>
              </a:rPr>
              <a:t>administrativizmy</a:t>
            </a:r>
            <a:r>
              <a:rPr lang="sk-SK" sz="2800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856402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Administratívna lexika (</a:t>
            </a:r>
            <a:r>
              <a:rPr lang="sk-SK" sz="3600" dirty="0" err="1"/>
              <a:t>administrativizmy</a:t>
            </a:r>
            <a:r>
              <a:rPr lang="sk-SK" sz="3600" dirty="0"/>
              <a:t>)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za </a:t>
            </a:r>
            <a:r>
              <a:rPr lang="sk-SK" dirty="0" err="1"/>
              <a:t>administrativizmy</a:t>
            </a:r>
            <a:r>
              <a:rPr lang="sk-SK" dirty="0"/>
              <a:t> pokladáme dve skupiny slov</a:t>
            </a:r>
          </a:p>
          <a:p>
            <a:pPr lvl="1"/>
            <a:r>
              <a:rPr lang="sk-SK" b="1" dirty="0"/>
              <a:t>1 termíny z oblasti administratívy</a:t>
            </a:r>
          </a:p>
          <a:p>
            <a:pPr lvl="2"/>
            <a:r>
              <a:rPr lang="sk-SK" i="1" dirty="0"/>
              <a:t>inventarizácia</a:t>
            </a:r>
            <a:r>
              <a:rPr lang="sk-SK" dirty="0"/>
              <a:t>, </a:t>
            </a:r>
            <a:r>
              <a:rPr lang="sk-SK" i="1" dirty="0"/>
              <a:t>vestník</a:t>
            </a:r>
            <a:r>
              <a:rPr lang="sk-SK" dirty="0"/>
              <a:t>, </a:t>
            </a:r>
            <a:r>
              <a:rPr lang="sk-SK" i="1" dirty="0"/>
              <a:t>definitíva</a:t>
            </a:r>
            <a:r>
              <a:rPr lang="sk-SK" dirty="0"/>
              <a:t>, </a:t>
            </a:r>
            <a:r>
              <a:rPr lang="sk-SK" i="1" dirty="0"/>
              <a:t>skartácia</a:t>
            </a:r>
            <a:r>
              <a:rPr lang="sk-SK" dirty="0"/>
              <a:t>, </a:t>
            </a:r>
            <a:r>
              <a:rPr lang="sk-SK" i="1" dirty="0"/>
              <a:t>kataster</a:t>
            </a:r>
            <a:r>
              <a:rPr lang="sk-SK" dirty="0"/>
              <a:t>, </a:t>
            </a:r>
            <a:r>
              <a:rPr lang="sk-SK" i="1" dirty="0" err="1"/>
              <a:t>kvitancia</a:t>
            </a:r>
            <a:r>
              <a:rPr lang="sk-SK" dirty="0"/>
              <a:t>, </a:t>
            </a:r>
            <a:r>
              <a:rPr lang="sk-SK" i="1" dirty="0"/>
              <a:t>protokol</a:t>
            </a:r>
            <a:r>
              <a:rPr lang="sk-SK" dirty="0"/>
              <a:t>, názvy úradov ako </a:t>
            </a:r>
            <a:r>
              <a:rPr lang="sk-SK" i="1" dirty="0"/>
              <a:t>magistrát</a:t>
            </a:r>
            <a:r>
              <a:rPr lang="sk-SK" dirty="0"/>
              <a:t>, </a:t>
            </a:r>
            <a:r>
              <a:rPr lang="sk-SK" i="1" dirty="0"/>
              <a:t>ombudsman</a:t>
            </a:r>
            <a:r>
              <a:rPr lang="sk-SK" dirty="0"/>
              <a:t>, </a:t>
            </a:r>
            <a:r>
              <a:rPr lang="sk-SK" i="1" dirty="0"/>
              <a:t>notársky úrad</a:t>
            </a:r>
            <a:r>
              <a:rPr lang="sk-SK" dirty="0"/>
              <a:t>, </a:t>
            </a:r>
            <a:r>
              <a:rPr lang="sk-SK" i="1" dirty="0"/>
              <a:t>referent</a:t>
            </a:r>
          </a:p>
          <a:p>
            <a:pPr lvl="1"/>
            <a:r>
              <a:rPr lang="sk-SK" b="1" dirty="0"/>
              <a:t>2 výrazy, ktoré sa typicky (často, opakovane) používajú v administratívnej sfére</a:t>
            </a:r>
          </a:p>
          <a:p>
            <a:pPr lvl="2"/>
            <a:r>
              <a:rPr lang="sk-SK" i="1" dirty="0"/>
              <a:t>faktúra</a:t>
            </a:r>
            <a:r>
              <a:rPr lang="sk-SK" dirty="0"/>
              <a:t>, </a:t>
            </a:r>
            <a:r>
              <a:rPr lang="sk-SK" i="1" dirty="0"/>
              <a:t>sťažnosť</a:t>
            </a:r>
            <a:r>
              <a:rPr lang="sk-SK" dirty="0"/>
              <a:t>, </a:t>
            </a:r>
            <a:r>
              <a:rPr lang="sk-SK" i="1" dirty="0"/>
              <a:t>reklamácia</a:t>
            </a:r>
            <a:r>
              <a:rPr lang="sk-SK" dirty="0"/>
              <a:t>, </a:t>
            </a:r>
            <a:r>
              <a:rPr lang="sk-SK" i="1" dirty="0"/>
              <a:t>daňové priznanie</a:t>
            </a:r>
            <a:r>
              <a:rPr lang="sk-SK" dirty="0"/>
              <a:t>, </a:t>
            </a:r>
            <a:r>
              <a:rPr lang="sk-SK" i="1" dirty="0"/>
              <a:t>fyzická osoba</a:t>
            </a:r>
            <a:r>
              <a:rPr lang="sk-SK" dirty="0"/>
              <a:t>, </a:t>
            </a:r>
            <a:r>
              <a:rPr lang="sk-SK" i="1" dirty="0"/>
              <a:t>právnická osoba</a:t>
            </a:r>
          </a:p>
          <a:p>
            <a:pPr lvl="1"/>
            <a:endParaRPr lang="sk-SK" dirty="0"/>
          </a:p>
          <a:p>
            <a:pPr lvl="1"/>
            <a:r>
              <a:rPr lang="sk-SK" dirty="0"/>
              <a:t>k </a:t>
            </a:r>
            <a:r>
              <a:rPr lang="sk-SK" dirty="0" err="1"/>
              <a:t>administrativizmom</a:t>
            </a:r>
            <a:r>
              <a:rPr lang="sk-SK" dirty="0"/>
              <a:t> možno priradiť aj:</a:t>
            </a:r>
          </a:p>
          <a:p>
            <a:pPr lvl="2"/>
            <a:r>
              <a:rPr lang="sk-SK" dirty="0"/>
              <a:t>typické </a:t>
            </a:r>
            <a:r>
              <a:rPr lang="sk-SK" b="1" dirty="0"/>
              <a:t>sekundárne predložky a spojkové výrazy</a:t>
            </a:r>
          </a:p>
          <a:p>
            <a:pPr lvl="3"/>
            <a:r>
              <a:rPr lang="sk-SK" i="1" dirty="0"/>
              <a:t>vzhľadom na to, že</a:t>
            </a:r>
            <a:r>
              <a:rPr lang="sk-SK" dirty="0"/>
              <a:t>; </a:t>
            </a:r>
            <a:r>
              <a:rPr lang="sk-SK" i="1" dirty="0"/>
              <a:t>za účelom</a:t>
            </a:r>
            <a:r>
              <a:rPr lang="sk-SK" dirty="0"/>
              <a:t>, </a:t>
            </a:r>
            <a:r>
              <a:rPr lang="sk-SK" i="1" dirty="0"/>
              <a:t>v záujme</a:t>
            </a:r>
            <a:r>
              <a:rPr lang="sk-SK" dirty="0"/>
              <a:t>, </a:t>
            </a:r>
            <a:r>
              <a:rPr lang="sk-SK" i="1" dirty="0"/>
              <a:t>v súvislosti s</a:t>
            </a:r>
            <a:r>
              <a:rPr lang="sk-SK" dirty="0"/>
              <a:t>, </a:t>
            </a:r>
            <a:r>
              <a:rPr lang="sk-SK" i="1" dirty="0"/>
              <a:t>na základe</a:t>
            </a:r>
          </a:p>
          <a:p>
            <a:pPr lvl="2"/>
            <a:r>
              <a:rPr lang="sk-SK" b="1" dirty="0"/>
              <a:t>neologizmy</a:t>
            </a:r>
          </a:p>
          <a:p>
            <a:pPr lvl="3"/>
            <a:r>
              <a:rPr lang="sk-SK" dirty="0"/>
              <a:t>napr. s </a:t>
            </a:r>
            <a:r>
              <a:rPr lang="sk-SK" dirty="0" err="1"/>
              <a:t>prefixoidom</a:t>
            </a:r>
            <a:r>
              <a:rPr lang="sk-SK" dirty="0"/>
              <a:t> </a:t>
            </a:r>
            <a:r>
              <a:rPr lang="sk-SK" i="1" dirty="0"/>
              <a:t>euro</a:t>
            </a:r>
            <a:r>
              <a:rPr lang="sk-SK" dirty="0"/>
              <a:t>- </a:t>
            </a:r>
          </a:p>
          <a:p>
            <a:pPr lvl="3"/>
            <a:r>
              <a:rPr lang="sk-SK" i="1" dirty="0"/>
              <a:t>eurokomisár</a:t>
            </a:r>
            <a:r>
              <a:rPr lang="sk-SK" dirty="0"/>
              <a:t>, </a:t>
            </a:r>
            <a:r>
              <a:rPr lang="sk-SK" i="1" dirty="0" err="1"/>
              <a:t>euroagenda</a:t>
            </a:r>
            <a:r>
              <a:rPr lang="sk-SK" dirty="0"/>
              <a:t>, </a:t>
            </a:r>
            <a:r>
              <a:rPr lang="sk-SK" i="1" dirty="0" err="1"/>
              <a:t>euroadministratíva</a:t>
            </a:r>
            <a:r>
              <a:rPr lang="sk-SK" dirty="0"/>
              <a:t>, </a:t>
            </a:r>
            <a:r>
              <a:rPr lang="sk-SK" i="1" dirty="0"/>
              <a:t>eurokrat</a:t>
            </a:r>
          </a:p>
        </p:txBody>
      </p:sp>
    </p:spTree>
    <p:extLst>
      <p:ext uri="{BB962C8B-B14F-4D97-AF65-F5344CB8AC3E}">
        <p14:creationId xmlns:p14="http://schemas.microsoft.com/office/powerpoint/2010/main" val="12089141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Čím sa vyznačujú </a:t>
            </a:r>
            <a:r>
              <a:rPr lang="sk-SK" sz="3200" dirty="0" err="1"/>
              <a:t>administrativizmy</a:t>
            </a:r>
            <a:r>
              <a:rPr lang="sk-SK" sz="3200" dirty="0"/>
              <a:t> v súčasnosti?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err="1"/>
              <a:t>administrativizmy</a:t>
            </a:r>
            <a:r>
              <a:rPr lang="sk-SK" dirty="0"/>
              <a:t> majú tieto vlastnosti</a:t>
            </a:r>
          </a:p>
          <a:p>
            <a:pPr lvl="1"/>
            <a:r>
              <a:rPr lang="sk-SK" b="1" dirty="0"/>
              <a:t>verejnosť</a:t>
            </a:r>
          </a:p>
          <a:p>
            <a:pPr lvl="1"/>
            <a:endParaRPr lang="sk-SK" b="1" dirty="0"/>
          </a:p>
          <a:p>
            <a:pPr lvl="1"/>
            <a:r>
              <a:rPr lang="sk-SK" b="1" dirty="0" err="1"/>
              <a:t>písanosť</a:t>
            </a:r>
            <a:endParaRPr lang="sk-SK" b="1" dirty="0"/>
          </a:p>
          <a:p>
            <a:pPr lvl="1"/>
            <a:endParaRPr lang="sk-SK" b="1" dirty="0"/>
          </a:p>
          <a:p>
            <a:pPr lvl="1"/>
            <a:r>
              <a:rPr lang="sk-SK" b="1" dirty="0" err="1"/>
              <a:t>inštitucionalizovanosť</a:t>
            </a:r>
            <a:endParaRPr lang="sk-SK" b="1" dirty="0"/>
          </a:p>
          <a:p>
            <a:pPr lvl="2"/>
            <a:r>
              <a:rPr lang="sk-SK" dirty="0"/>
              <a:t>pravidlá komunikácie a vzťahy medzi komunikačnými partnermi si nevytvárajú </a:t>
            </a:r>
            <a:r>
              <a:rPr lang="sk-SK" dirty="0" err="1"/>
              <a:t>komunikanti</a:t>
            </a:r>
            <a:r>
              <a:rPr lang="sk-SK" dirty="0"/>
              <a:t> bezprostredne, ale sú už vopred dané inštitúciou</a:t>
            </a:r>
          </a:p>
          <a:p>
            <a:pPr lvl="1"/>
            <a:endParaRPr lang="sk-SK" b="1" dirty="0"/>
          </a:p>
          <a:p>
            <a:pPr lvl="1"/>
            <a:r>
              <a:rPr lang="sk-SK" b="1" dirty="0" err="1"/>
              <a:t>dištančnosť</a:t>
            </a:r>
            <a:endParaRPr lang="sk-SK" b="1" dirty="0"/>
          </a:p>
          <a:p>
            <a:pPr lvl="2"/>
            <a:r>
              <a:rPr lang="sk-SK" dirty="0"/>
              <a:t>medzi účastníkmi komunikácie je odstup, každý z nich reprezentuje istú rolu danú inštitúciou a z nej vyplývajú používané jazykové prostriedky </a:t>
            </a:r>
          </a:p>
        </p:txBody>
      </p:sp>
    </p:spTree>
    <p:extLst>
      <p:ext uri="{BB962C8B-B14F-4D97-AF65-F5344CB8AC3E}">
        <p14:creationId xmlns:p14="http://schemas.microsoft.com/office/powerpoint/2010/main" val="2124372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Historizmy a archaizmy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Céčka, LP-</a:t>
            </a:r>
            <a:r>
              <a:rPr lang="sk-SK" dirty="0" err="1"/>
              <a:t>čka</a:t>
            </a:r>
            <a:r>
              <a:rPr lang="sk-SK" dirty="0"/>
              <a:t>, Tuzex, </a:t>
            </a:r>
            <a:r>
              <a:rPr lang="sk-SK" dirty="0" err="1"/>
              <a:t>magič</a:t>
            </a:r>
            <a:r>
              <a:rPr lang="sk-SK"/>
              <a:t>, či trvalá.</a:t>
            </a:r>
          </a:p>
        </p:txBody>
      </p:sp>
    </p:spTree>
    <p:extLst>
      <p:ext uri="{BB962C8B-B14F-4D97-AF65-F5344CB8AC3E}">
        <p14:creationId xmlns:p14="http://schemas.microsoft.com/office/powerpoint/2010/main" val="22581830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Literatúra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ORGOŇOVÁ, O. </a:t>
            </a:r>
            <a:r>
              <a:rPr lang="sk-SK" sz="2400" b="1" dirty="0"/>
              <a:t>–</a:t>
            </a:r>
            <a:r>
              <a:rPr lang="sk-SK" sz="2400" dirty="0"/>
              <a:t> BOHUNICKÁ, A.: </a:t>
            </a:r>
            <a:r>
              <a:rPr lang="sk-SK" sz="2400" i="1" dirty="0"/>
              <a:t>Lexikológia slovenčiny. Učebné texty a cvičenia</a:t>
            </a:r>
            <a:r>
              <a:rPr lang="sk-SK" sz="2400" dirty="0"/>
              <a:t>. Bratislava: Univerzita Komenského 2011. </a:t>
            </a:r>
            <a:r>
              <a:rPr lang="sk-SK" sz="2400" dirty="0">
                <a:solidFill>
                  <a:srgbClr val="C00000"/>
                </a:solidFill>
              </a:rPr>
              <a:t>s. 164 – 183. </a:t>
            </a:r>
          </a:p>
          <a:p>
            <a:endParaRPr lang="sk-SK" sz="2400" dirty="0">
              <a:solidFill>
                <a:srgbClr val="C00000"/>
              </a:solidFill>
            </a:endParaRPr>
          </a:p>
          <a:p>
            <a:r>
              <a:rPr lang="sk-SK" sz="2400" dirty="0"/>
              <a:t>JAZYKOVEDNÝ ČASOPIS, JAZYKOVEDNÝ ÚSTAV ĽUDOVÍTA ŠTÚRA SLOVENSKEJ AKADÉMIE VIED. Číslo 3, ročník 69, 2018. </a:t>
            </a:r>
            <a:r>
              <a:rPr lang="sk-SK" sz="2400" i="1" dirty="0"/>
              <a:t>Pomenúvanie ako odraz komunikačných potrieb(slovotvorba, lexikológia a lexikografia, lexikálna a gramatická sémantika slov).</a:t>
            </a:r>
            <a:r>
              <a:rPr lang="sk-SK" sz="2400" dirty="0"/>
              <a:t>Tematické číslo </a:t>
            </a:r>
            <a:r>
              <a:rPr lang="sk-SK" sz="2400" i="1" dirty="0"/>
              <a:t>Jazykovedného časopisu </a:t>
            </a:r>
            <a:r>
              <a:rPr lang="sk-SK" sz="2400" dirty="0"/>
              <a:t>venované významnej slovenskej jazykovedkyni PhDr. Kláre BUZÁSSYOVEJ, CSc., pri príležitosti jej životného jubilea.</a:t>
            </a:r>
          </a:p>
          <a:p>
            <a:endParaRPr lang="sk-SK" dirty="0">
              <a:solidFill>
                <a:srgbClr val="C00000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5361114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1960</Words>
  <Application>Microsoft Office PowerPoint</Application>
  <PresentationFormat>Širokouhlá</PresentationFormat>
  <Paragraphs>307</Paragraphs>
  <Slides>38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Motív balíka Office</vt:lpstr>
      <vt:lpstr>Klasifikácia slovnej zásoby</vt:lpstr>
      <vt:lpstr>Štýly v interiéri</vt:lpstr>
      <vt:lpstr>Čo prezrádza kontextové okolie slova štýl?</vt:lpstr>
      <vt:lpstr>Zo štylistického hľadiska rozlišujeme lexikálne jednotky</vt:lpstr>
      <vt:lpstr>Jozef Mistrík: výberová koncepcia štýlu štýl chápe ako výber a zákonité usporiadanie výrazových prostriedkov</vt:lpstr>
      <vt:lpstr>Štýly a štylisticky príznaková lexika</vt:lpstr>
      <vt:lpstr>1 Hovorová lexika</vt:lpstr>
      <vt:lpstr>1 Hovorová lexika</vt:lpstr>
      <vt:lpstr>V hovorovej lexike rozlišujeme dva typy</vt:lpstr>
      <vt:lpstr>Čím sa vyznačujú hovorové slová (kolokvializmy) v súčasnosti?</vt:lpstr>
      <vt:lpstr>Čím sa vyznačujú hovorové slová (kolokvializmy) v súčasnosti?</vt:lpstr>
      <vt:lpstr>Čím sa vyznačujú hovorové slová (kolokvializmy) v súčasnosti?</vt:lpstr>
      <vt:lpstr>2 Poetizmy</vt:lpstr>
      <vt:lpstr>Poetizmy</vt:lpstr>
      <vt:lpstr>3 Knižná lexika</vt:lpstr>
      <vt:lpstr>2 Knižná lexika</vt:lpstr>
      <vt:lpstr>Vlastnosti knižnej lexiky</vt:lpstr>
      <vt:lpstr>Knižná lexika</vt:lpstr>
      <vt:lpstr>Prezentácia programu PowerPoint</vt:lpstr>
      <vt:lpstr>4 Odborná lexika</vt:lpstr>
      <vt:lpstr>Odborná lexika</vt:lpstr>
      <vt:lpstr>Odborná lexika</vt:lpstr>
      <vt:lpstr>Existujú dva druhy odbornej lexiky</vt:lpstr>
      <vt:lpstr>Termín a netermín</vt:lpstr>
      <vt:lpstr>Termín a netermín</vt:lpstr>
      <vt:lpstr>Aj pri termínoch môže dôjsť k prenášaniu významov, k vzniku metafory</vt:lpstr>
      <vt:lpstr>3 Publicistická lexika  (publicizmy, žurnalizmy)</vt:lpstr>
      <vt:lpstr>Publicistická lexika (publicizmy, žurnalizmy)</vt:lpstr>
      <vt:lpstr>Publicistická lexika (publicizmy, žurnalizmy)</vt:lpstr>
      <vt:lpstr>Čím sa vyznačujú publicizmy v súčasnosti?</vt:lpstr>
      <vt:lpstr>Čím sa vyznačujú publicizmy v súčasnosti?</vt:lpstr>
      <vt:lpstr>Ako sa v médiách pomenúva koronavírus?</vt:lpstr>
      <vt:lpstr>Ako sa v médiách pomenúva koronavírus?</vt:lpstr>
      <vt:lpstr>4 Administratívna lexika  (administrativizmy)</vt:lpstr>
      <vt:lpstr>Administratívna lexika (administrativizmy)</vt:lpstr>
      <vt:lpstr>Čím sa vyznačujú administrativizmy v súčasnosti?</vt:lpstr>
      <vt:lpstr>Historizmy a archaizmy</vt:lpstr>
      <vt:lpstr>Literatúra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Klasifikácia slovnej zásoby</dc:title>
  <dc:creator>Jana Kesselova</dc:creator>
  <cp:lastModifiedBy>Kesselová Jana</cp:lastModifiedBy>
  <cp:revision>55</cp:revision>
  <dcterms:created xsi:type="dcterms:W3CDTF">2020-05-12T09:12:11Z</dcterms:created>
  <dcterms:modified xsi:type="dcterms:W3CDTF">2024-05-12T16:55:03Z</dcterms:modified>
</cp:coreProperties>
</file>