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4" r:id="rId4"/>
    <p:sldId id="275" r:id="rId5"/>
    <p:sldId id="276" r:id="rId6"/>
    <p:sldId id="277" r:id="rId7"/>
    <p:sldId id="280" r:id="rId8"/>
    <p:sldId id="278" r:id="rId9"/>
    <p:sldId id="279" r:id="rId10"/>
    <p:sldId id="281" r:id="rId11"/>
    <p:sldId id="282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A37B1F-8945-6755-4255-1832A76A7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423F526-84CB-1314-D17C-00237E811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1F437AA-5B62-052C-5878-ACCB07A0C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D90A9FC-23C8-28C6-F223-E1A00F21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9336D41-E020-A383-4FF8-CE0782CB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7958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06997C-A503-387D-0A4A-87DE8A376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81AA8AF-6530-2992-3A96-EBA171475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6236C6D-2639-D82B-4110-E10E55E0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817FA24-8FD0-2878-81A7-FCD29F8CD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93C46A6-C80A-15E9-E894-7BD848C9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7657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1521B7-03F3-4358-CD48-421AA7732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52849A-F58B-C5D0-EE7D-E6647811C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23E5FF5-BE1C-6BC7-E370-1C82B371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F512BB0-9C73-A687-69DC-FED58A6A1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F8AD0E5-5F50-8358-F7AC-D98A08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203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92F6E4-C8B8-3C01-7C26-6AA6E08C7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C52E481-F79D-3625-6617-A973E36CA2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8D81197-4DC6-C5D9-5A13-5DF2CC65A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D95B332-78B2-9C8E-AE0F-FE71F66BE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C887CF9-6062-A63B-A340-C4D0F040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0B400AB-89FD-ED2D-249B-4F786BB1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738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3EE378-21C1-AB78-9CFD-265AC6A03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7B0AE1D-1759-4FFA-3148-378B686DB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45C162B-C609-4690-77C7-927522902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CB8E7F-16E4-1397-C992-4098BF778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347B03D-8806-2561-1C6F-508953E701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3AD298E0-72F7-055C-6EF4-CD50727E0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1321F31-DEE5-0426-E9A5-7EECC2882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06C8E843-8DAA-CAC3-95D2-4CB3D3709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5920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9D60DC-C83E-9C60-7E2C-913F9CD8D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DAFC0D02-92CE-1BA9-89B5-03C8E024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9902D7B-D009-7175-6E0C-0E9F0F6B8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A4A0685-0BAC-2A3A-B6EF-96078F516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965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39267A31-FB74-C371-534A-66052C487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C698FC89-3F57-D420-0B4E-FE461DFCC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7425B77E-6721-925B-A8D0-F67250FA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5888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4BA128-8D83-7372-1867-64F821ED0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CBB5652-4D27-1F76-2E2A-B1BAEA352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C8B8DE3-F909-D5CA-0A72-6AC05884B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E4489F9-6A8C-C285-041C-33678BF9A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454EB20-AB51-07B6-9200-4660A68B4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238B3AD-B34E-32AF-4D15-6AFC31783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83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4B3E68-50DB-F895-A454-9E529D451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4635EE5-A0B2-2889-9036-E2BB512CF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314A657-F045-8FC7-9CF0-96A0F7B190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7640637-A78A-DB8F-0660-4736F961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950E4D6-452E-5DC6-7912-00C73F8C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BC20C3C-568B-6342-1163-8F241CB3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3956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9E150C-517E-2136-D12D-A49DBE9F5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6E0CAB6F-1A6B-3462-01A7-1127FB82FC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DACFA63-CABC-2F12-5032-006F10F59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41F7228-B660-4E4E-F0B0-AB918E12C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6C0E620-BBC2-14D3-8F98-BB5B14F0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5280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86805677-81B5-32EB-50B8-F0BB16E015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C52092F4-CE30-4ECD-1DF3-28CA41F4B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3C08DC0-AEF0-8C83-7C6E-24AD2385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AE0EF67-A984-CB43-962B-1BFADA9A5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A0F60A6-1743-C2B1-CF74-4FEC77D4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255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13736F6-9EEB-C77D-4AAA-AB5A26201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F6D4B97-DCFD-C84D-23AF-041344AE1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288C100-6D31-1949-6900-68914C125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1C2FE-A8C7-4820-A94D-1332F0B4E5A4}" type="datetimeFigureOut">
              <a:rPr lang="sk-SK" smtClean="0"/>
              <a:t>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7E3ED8B-9BF1-67E0-E49E-13492CD5F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51EE8F2-95FB-FE4F-B552-78AF43771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82248-66DC-4A97-986E-D8142D61CB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27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lovnyk.ua/index.php?swrd=%D1%82%D0%B8%D1%88%D0%B0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D53CEA-180C-1CEA-DE5C-746626ECA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effectLst/>
                <a:latin typeface="Arial" panose="020B0604020202020204" pitchFamily="34" charset="0"/>
              </a:rPr>
              <a:t>Viacslovné pomenovania</a:t>
            </a:r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0B92804-2D71-9CB6-499D-0F24EF48ED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Združené pomenovania a frazémy</a:t>
            </a:r>
          </a:p>
        </p:txBody>
      </p:sp>
    </p:spTree>
    <p:extLst>
      <p:ext uri="{BB962C8B-B14F-4D97-AF65-F5344CB8AC3E}">
        <p14:creationId xmlns:p14="http://schemas.microsoft.com/office/powerpoint/2010/main" val="2229966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lexikológia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107189" cy="4351338"/>
          </a:xfrm>
        </p:spPr>
        <p:txBody>
          <a:bodyPr/>
          <a:lstStyle/>
          <a:p>
            <a:r>
              <a:rPr lang="sk-SK" dirty="0"/>
              <a:t>lingvistická disciplína, ktorá sa zaoberá výskumom pomenovaní</a:t>
            </a:r>
          </a:p>
          <a:p>
            <a:endParaRPr lang="sk-SK" dirty="0"/>
          </a:p>
          <a:p>
            <a:r>
              <a:rPr lang="sk-SK" i="1" dirty="0"/>
              <a:t>ruka</a:t>
            </a:r>
          </a:p>
          <a:p>
            <a:endParaRPr lang="sk-SK" i="1" dirty="0"/>
          </a:p>
          <a:p>
            <a:r>
              <a:rPr lang="sk-SK" i="1" dirty="0"/>
              <a:t>diplomová práca</a:t>
            </a:r>
          </a:p>
          <a:p>
            <a:r>
              <a:rPr lang="sk-SK" i="1" dirty="0"/>
              <a:t>psy brešú a karavána ide ďalej</a:t>
            </a:r>
          </a:p>
          <a:p>
            <a:endParaRPr lang="sk-SK" i="1" dirty="0"/>
          </a:p>
          <a:p>
            <a:r>
              <a:rPr lang="sk-SK" i="1" dirty="0"/>
              <a:t>EÚ, NATO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5521720" y="2845408"/>
            <a:ext cx="4159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jednoslovné pomenovania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5584411" y="3853824"/>
            <a:ext cx="670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viacslovné pomenovania, združené pomenovania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5659509" y="5285797"/>
            <a:ext cx="3196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err="1"/>
              <a:t>abreviatúry</a:t>
            </a:r>
            <a:r>
              <a:rPr lang="sk-SK" sz="2400" dirty="0"/>
              <a:t>, skratky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5584411" y="4361510"/>
            <a:ext cx="6189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viacslovné pomenovania, frazémy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7B46E652-BB21-BF42-30E1-55266AFE49DE}"/>
              </a:ext>
            </a:extLst>
          </p:cNvPr>
          <p:cNvSpPr/>
          <p:nvPr/>
        </p:nvSpPr>
        <p:spPr>
          <a:xfrm>
            <a:off x="5332374" y="3648364"/>
            <a:ext cx="6613013" cy="1403927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358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6B8B4CE6-A49C-48ED-8209-F5592AA6B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364605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sk-SK" altLang="sk-SK" sz="2800" b="1" dirty="0">
                <a:solidFill>
                  <a:srgbClr val="C00000"/>
                </a:solidFill>
              </a:rPr>
              <a:t>združené pomenovania</a:t>
            </a:r>
          </a:p>
        </p:txBody>
      </p:sp>
      <p:sp>
        <p:nvSpPr>
          <p:cNvPr id="12291" name="Rectangle 5">
            <a:extLst>
              <a:ext uri="{FF2B5EF4-FFF2-40B4-BE49-F238E27FC236}">
                <a16:creationId xmlns:a16="http://schemas.microsoft.com/office/drawing/2014/main" id="{E0A4AFAD-D767-555D-B125-E6D5EC5B22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813359"/>
            <a:ext cx="5181600" cy="3028084"/>
          </a:xfrm>
        </p:spPr>
        <p:txBody>
          <a:bodyPr/>
          <a:lstStyle/>
          <a:p>
            <a:pPr eaLnBrk="1" hangingPunct="1"/>
            <a:r>
              <a:rPr lang="cs-CZ" altLang="sk-SK" sz="1800" b="1" dirty="0">
                <a:solidFill>
                  <a:srgbClr val="C00000"/>
                </a:solidFill>
              </a:rPr>
              <a:t>hus divá</a:t>
            </a:r>
          </a:p>
          <a:p>
            <a:pPr eaLnBrk="1" hangingPunct="1"/>
            <a:r>
              <a:rPr lang="cs-CZ" altLang="sk-SK" sz="1800" b="1" dirty="0">
                <a:solidFill>
                  <a:srgbClr val="C00000"/>
                </a:solidFill>
              </a:rPr>
              <a:t>dekanské </a:t>
            </a:r>
            <a:r>
              <a:rPr lang="cs-CZ" altLang="sk-SK" sz="1800" b="1" dirty="0" err="1">
                <a:solidFill>
                  <a:srgbClr val="C00000"/>
                </a:solidFill>
              </a:rPr>
              <a:t>voľno</a:t>
            </a:r>
            <a:endParaRPr lang="cs-CZ" altLang="sk-SK" sz="1800" b="1" dirty="0">
              <a:solidFill>
                <a:srgbClr val="C00000"/>
              </a:solidFill>
            </a:endParaRPr>
          </a:p>
          <a:p>
            <a:pPr eaLnBrk="1" hangingPunct="1"/>
            <a:r>
              <a:rPr lang="cs-CZ" altLang="sk-SK" sz="1800" b="1" dirty="0" err="1">
                <a:solidFill>
                  <a:srgbClr val="C00000"/>
                </a:solidFill>
              </a:rPr>
              <a:t>cestovná</a:t>
            </a:r>
            <a:r>
              <a:rPr lang="cs-CZ" altLang="sk-SK" sz="1800" b="1" dirty="0">
                <a:solidFill>
                  <a:srgbClr val="C00000"/>
                </a:solidFill>
              </a:rPr>
              <a:t> </a:t>
            </a:r>
            <a:r>
              <a:rPr lang="cs-CZ" altLang="sk-SK" sz="1800" b="1" dirty="0" err="1">
                <a:solidFill>
                  <a:srgbClr val="C00000"/>
                </a:solidFill>
              </a:rPr>
              <a:t>kancelária</a:t>
            </a:r>
            <a:endParaRPr lang="cs-CZ" altLang="sk-SK" sz="1800" b="1" dirty="0">
              <a:solidFill>
                <a:srgbClr val="C00000"/>
              </a:solidFill>
            </a:endParaRPr>
          </a:p>
          <a:p>
            <a:pPr eaLnBrk="1" hangingPunct="1"/>
            <a:r>
              <a:rPr lang="cs-CZ" altLang="sk-SK" sz="1800" b="1" dirty="0" err="1">
                <a:solidFill>
                  <a:srgbClr val="C00000"/>
                </a:solidFill>
              </a:rPr>
              <a:t>zimný</a:t>
            </a:r>
            <a:r>
              <a:rPr lang="cs-CZ" altLang="sk-SK" sz="1800" b="1" dirty="0">
                <a:solidFill>
                  <a:srgbClr val="C00000"/>
                </a:solidFill>
              </a:rPr>
              <a:t> </a:t>
            </a:r>
            <a:r>
              <a:rPr lang="cs-CZ" altLang="sk-SK" sz="1800" b="1" dirty="0" err="1">
                <a:solidFill>
                  <a:srgbClr val="C00000"/>
                </a:solidFill>
              </a:rPr>
              <a:t>štadión</a:t>
            </a:r>
            <a:endParaRPr lang="cs-CZ" altLang="sk-SK" sz="1800" b="1" dirty="0">
              <a:solidFill>
                <a:srgbClr val="C00000"/>
              </a:solidFill>
            </a:endParaRPr>
          </a:p>
          <a:p>
            <a:pPr eaLnBrk="1" hangingPunct="1"/>
            <a:r>
              <a:rPr lang="cs-CZ" altLang="sk-SK" sz="1800" b="1" dirty="0">
                <a:solidFill>
                  <a:srgbClr val="C00000"/>
                </a:solidFill>
              </a:rPr>
              <a:t>dvojkariérová žena</a:t>
            </a:r>
          </a:p>
          <a:p>
            <a:pPr eaLnBrk="1" hangingPunct="1"/>
            <a:r>
              <a:rPr lang="cs-CZ" altLang="sk-SK" sz="1800" b="1" dirty="0" err="1">
                <a:solidFill>
                  <a:srgbClr val="C00000"/>
                </a:solidFill>
              </a:rPr>
              <a:t>detský</a:t>
            </a:r>
            <a:r>
              <a:rPr lang="cs-CZ" altLang="sk-SK" sz="1800" b="1" dirty="0">
                <a:solidFill>
                  <a:srgbClr val="C00000"/>
                </a:solidFill>
              </a:rPr>
              <a:t> domov</a:t>
            </a:r>
          </a:p>
          <a:p>
            <a:pPr eaLnBrk="1" hangingPunct="1"/>
            <a:r>
              <a:rPr lang="cs-CZ" altLang="sk-SK" sz="1800" b="1" dirty="0">
                <a:solidFill>
                  <a:srgbClr val="C00000"/>
                </a:solidFill>
              </a:rPr>
              <a:t>diplomová </a:t>
            </a:r>
            <a:r>
              <a:rPr lang="cs-CZ" altLang="sk-SK" sz="1800" b="1" dirty="0" err="1">
                <a:solidFill>
                  <a:srgbClr val="C00000"/>
                </a:solidFill>
              </a:rPr>
              <a:t>práca</a:t>
            </a:r>
            <a:endParaRPr lang="cs-CZ" altLang="sk-SK" sz="1800" b="1" dirty="0">
              <a:solidFill>
                <a:srgbClr val="C00000"/>
              </a:solidFill>
            </a:endParaRPr>
          </a:p>
          <a:p>
            <a:r>
              <a:rPr lang="sk-SK" sz="1800" b="1" dirty="0">
                <a:solidFill>
                  <a:srgbClr val="C00000"/>
                </a:solidFill>
              </a:rPr>
              <a:t>verejný ochranca práv</a:t>
            </a:r>
          </a:p>
          <a:p>
            <a:pPr eaLnBrk="1" hangingPunct="1"/>
            <a:endParaRPr lang="cs-CZ" altLang="sk-SK" dirty="0"/>
          </a:p>
          <a:p>
            <a:pPr eaLnBrk="1" hangingPunct="1"/>
            <a:endParaRPr lang="sk-SK" altLang="sk-SK" sz="3600" dirty="0"/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705871D9-90F2-D918-3176-004B7F62A31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232236" y="1959552"/>
            <a:ext cx="5181600" cy="3115830"/>
          </a:xfrm>
        </p:spPr>
        <p:txBody>
          <a:bodyPr/>
          <a:lstStyle/>
          <a:p>
            <a:pPr eaLnBrk="1" hangingPunct="1"/>
            <a:r>
              <a:rPr lang="cs-CZ" altLang="sk-SK" sz="1800" b="1" dirty="0">
                <a:solidFill>
                  <a:srgbClr val="00B050"/>
                </a:solidFill>
              </a:rPr>
              <a:t>Pyrrhovo </a:t>
            </a:r>
            <a:r>
              <a:rPr lang="cs-CZ" altLang="sk-SK" sz="1800" b="1" dirty="0" err="1">
                <a:solidFill>
                  <a:srgbClr val="00B050"/>
                </a:solidFill>
              </a:rPr>
              <a:t>víťazstvo</a:t>
            </a:r>
            <a:endParaRPr lang="cs-CZ" altLang="sk-SK" sz="1800" b="1" dirty="0">
              <a:solidFill>
                <a:srgbClr val="00B050"/>
              </a:solidFill>
            </a:endParaRPr>
          </a:p>
          <a:p>
            <a:pPr eaLnBrk="1" hangingPunct="1"/>
            <a:r>
              <a:rPr lang="cs-CZ" altLang="sk-SK" sz="1800" b="1" dirty="0" err="1">
                <a:solidFill>
                  <a:srgbClr val="00B050"/>
                </a:solidFill>
              </a:rPr>
              <a:t>sizyfovská</a:t>
            </a:r>
            <a:r>
              <a:rPr lang="cs-CZ" altLang="sk-SK" sz="1800" b="1" dirty="0">
                <a:solidFill>
                  <a:srgbClr val="00B050"/>
                </a:solidFill>
              </a:rPr>
              <a:t> </a:t>
            </a:r>
            <a:r>
              <a:rPr lang="cs-CZ" altLang="sk-SK" sz="1800" b="1" dirty="0" err="1">
                <a:solidFill>
                  <a:srgbClr val="00B050"/>
                </a:solidFill>
              </a:rPr>
              <a:t>práca</a:t>
            </a:r>
            <a:endParaRPr lang="cs-CZ" altLang="sk-SK" sz="1800" b="1" dirty="0">
              <a:solidFill>
                <a:srgbClr val="00B050"/>
              </a:solidFill>
            </a:endParaRPr>
          </a:p>
          <a:p>
            <a:r>
              <a:rPr lang="sk-SK" sz="1800" b="1" dirty="0">
                <a:solidFill>
                  <a:srgbClr val="00B050"/>
                </a:solidFill>
              </a:rPr>
              <a:t>mať maslo na hlave</a:t>
            </a:r>
          </a:p>
          <a:p>
            <a:r>
              <a:rPr lang="sk-SK" sz="1800" b="1" dirty="0">
                <a:solidFill>
                  <a:srgbClr val="00B050"/>
                </a:solidFill>
              </a:rPr>
              <a:t>občas aj motyka vystrelí</a:t>
            </a:r>
          </a:p>
          <a:p>
            <a:r>
              <a:rPr lang="pl-PL" sz="1800" b="1" dirty="0">
                <a:solidFill>
                  <a:srgbClr val="00B050"/>
                </a:solidFill>
              </a:rPr>
              <a:t>pozerať sa na dno pohárika</a:t>
            </a:r>
          </a:p>
          <a:p>
            <a:r>
              <a:rPr lang="pl-PL" sz="1800" b="1" dirty="0">
                <a:solidFill>
                  <a:srgbClr val="00B050"/>
                </a:solidFill>
              </a:rPr>
              <a:t>byť sto rokov za opicami</a:t>
            </a:r>
          </a:p>
          <a:p>
            <a:r>
              <a:rPr lang="sk-SK" sz="1800" b="1" dirty="0">
                <a:solidFill>
                  <a:srgbClr val="00B050"/>
                </a:solidFill>
              </a:rPr>
              <a:t>robiť z komára somára</a:t>
            </a:r>
          </a:p>
          <a:p>
            <a:r>
              <a:rPr lang="cs-CZ" altLang="sk-SK" sz="1800" b="1" dirty="0">
                <a:solidFill>
                  <a:srgbClr val="00B050"/>
                </a:solidFill>
              </a:rPr>
              <a:t>mať </a:t>
            </a:r>
            <a:r>
              <a:rPr lang="cs-CZ" altLang="sk-SK" sz="1800" b="1" dirty="0" err="1">
                <a:solidFill>
                  <a:srgbClr val="00B050"/>
                </a:solidFill>
              </a:rPr>
              <a:t>zajačie</a:t>
            </a:r>
            <a:r>
              <a:rPr lang="cs-CZ" altLang="sk-SK" sz="1800" b="1" dirty="0">
                <a:solidFill>
                  <a:srgbClr val="00B050"/>
                </a:solidFill>
              </a:rPr>
              <a:t> úmysly</a:t>
            </a:r>
          </a:p>
          <a:p>
            <a:pPr eaLnBrk="1" hangingPunct="1"/>
            <a:endParaRPr lang="sk-SK" altLang="sk-SK" sz="2000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2AAB424-8FE4-8D30-B429-E5BF9382E6D2}"/>
              </a:ext>
            </a:extLst>
          </p:cNvPr>
          <p:cNvSpPr txBox="1">
            <a:spLocks noChangeArrowheads="1"/>
          </p:cNvSpPr>
          <p:nvPr/>
        </p:nvSpPr>
        <p:spPr>
          <a:xfrm>
            <a:off x="6279330" y="426023"/>
            <a:ext cx="36460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altLang="sk-SK" sz="2800" b="1" dirty="0">
                <a:solidFill>
                  <a:srgbClr val="00B050"/>
                </a:solidFill>
              </a:rPr>
              <a:t>frazeologizmy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94E423-8897-F5E7-C2FA-5DA411F2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z="4400" b="1" dirty="0">
                <a:solidFill>
                  <a:srgbClr val="C00000"/>
                </a:solidFill>
              </a:rPr>
              <a:t>Združené pomenovania a frazeologizmy </a:t>
            </a:r>
            <a:endParaRPr lang="sk-SK" dirty="0"/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DADDEDDD-94D1-EAA8-C4DD-3C6D3683714C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838200" y="1825625"/>
            <a:ext cx="5181600" cy="4620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Čo majú obidve skupiny spoločné?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b="1" dirty="0" err="1"/>
              <a:t>viacslovnosť</a:t>
            </a:r>
            <a:endParaRPr lang="sk-SK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b="1" dirty="0"/>
              <a:t>ustálenosť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2000" i="1" dirty="0"/>
              <a:t>detský domov – </a:t>
            </a:r>
            <a:r>
              <a:rPr lang="sk-SK" sz="2000" i="1" strike="sngStrike" dirty="0"/>
              <a:t>detský dom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2000" i="1" dirty="0"/>
              <a:t>piate koleso na voze - </a:t>
            </a:r>
            <a:r>
              <a:rPr lang="sk-SK" sz="2000" i="1" strike="sngStrike" dirty="0"/>
              <a:t>piate koleso na vozidle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2000" i="1" dirty="0"/>
              <a:t>tvrdý oriešok – </a:t>
            </a:r>
            <a:r>
              <a:rPr lang="sk-SK" sz="2000" i="1" strike="sngStrike" dirty="0"/>
              <a:t>oriešok tvrdý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b="1" dirty="0" err="1"/>
              <a:t>dispozičnosť</a:t>
            </a:r>
            <a:endParaRPr lang="sk-SK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2000" dirty="0">
                <a:effectLst/>
              </a:rPr>
              <a:t>viacslovné pomenovanie je </a:t>
            </a:r>
            <a:r>
              <a:rPr lang="sk-SK" sz="2000" b="1" dirty="0">
                <a:effectLst/>
              </a:rPr>
              <a:t>k dispozícii </a:t>
            </a:r>
            <a:r>
              <a:rPr lang="sk-SK" sz="2000" dirty="0">
                <a:effectLst/>
              </a:rPr>
              <a:t>ako ktorékoľvek jednoslovné </a:t>
            </a:r>
            <a:r>
              <a:rPr lang="sk-SK" sz="2000" dirty="0" smtClean="0">
                <a:effectLst/>
              </a:rPr>
              <a:t>pomenovanie</a:t>
            </a:r>
          </a:p>
          <a:p>
            <a:pPr marL="1200150" lvl="2" indent="-285750"/>
            <a:r>
              <a:rPr lang="sk-SK" sz="1600" b="1" i="1" dirty="0" smtClean="0"/>
              <a:t>dispozícia</a:t>
            </a:r>
            <a:r>
              <a:rPr lang="sk-SK" sz="1600" dirty="0" smtClean="0"/>
              <a:t> = mať možnosť použiť ako hotový jazykový prostriedok</a:t>
            </a:r>
            <a:endParaRPr lang="sk-SK" sz="1600" dirty="0"/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4AE2E0C-9CDC-F876-20E4-374EB465951B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172200" y="1825625"/>
            <a:ext cx="5876636" cy="456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Čo majú dve skupiny rozdielne?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rgbClr val="C00000"/>
                </a:solidFill>
              </a:rPr>
              <a:t>Združené pomenovania</a:t>
            </a:r>
          </a:p>
          <a:p>
            <a:pPr marL="742950" lvl="1" indent="-285750"/>
            <a:r>
              <a:rPr lang="sk-SK" sz="2000" dirty="0">
                <a:solidFill>
                  <a:srgbClr val="C00000"/>
                </a:solidFill>
              </a:rPr>
              <a:t>priame pomenovania, nocionálne, neutrálne</a:t>
            </a:r>
          </a:p>
          <a:p>
            <a:pPr marL="742950" lvl="1" indent="-285750"/>
            <a:r>
              <a:rPr lang="sk-SK" sz="2000" dirty="0">
                <a:solidFill>
                  <a:srgbClr val="C00000"/>
                </a:solidFill>
              </a:rPr>
              <a:t>možnosť transformácie na jednoslovné pomenovanie, avšak so zmenou štylistického kvalifikátora, so stratou spisovnosti</a:t>
            </a:r>
            <a:endParaRPr lang="sk-S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b="1" dirty="0">
                <a:solidFill>
                  <a:srgbClr val="00B050"/>
                </a:solidFill>
              </a:rPr>
              <a:t>Frazeologizmy</a:t>
            </a:r>
          </a:p>
          <a:p>
            <a:pPr marL="742950" lvl="1" indent="-285750"/>
            <a:r>
              <a:rPr lang="sk-SK" sz="2000" b="1" dirty="0">
                <a:solidFill>
                  <a:srgbClr val="00B050"/>
                </a:solidFill>
              </a:rPr>
              <a:t>nepriame pomenovania</a:t>
            </a:r>
            <a:r>
              <a:rPr lang="sk-SK" sz="2000" dirty="0">
                <a:solidFill>
                  <a:srgbClr val="00B050"/>
                </a:solidFill>
              </a:rPr>
              <a:t>, obraznosť, </a:t>
            </a:r>
            <a:r>
              <a:rPr lang="sk-SK" sz="2000" dirty="0" err="1">
                <a:solidFill>
                  <a:srgbClr val="00B050"/>
                </a:solidFill>
              </a:rPr>
              <a:t>nedoslovnosť</a:t>
            </a:r>
            <a:r>
              <a:rPr lang="sk-SK" sz="2000" dirty="0">
                <a:solidFill>
                  <a:srgbClr val="00B050"/>
                </a:solidFill>
              </a:rPr>
              <a:t>, </a:t>
            </a:r>
          </a:p>
          <a:p>
            <a:pPr marL="742950" lvl="1" indent="-285750"/>
            <a:r>
              <a:rPr lang="sk-SK" sz="2000" dirty="0">
                <a:solidFill>
                  <a:srgbClr val="00B050"/>
                </a:solidFill>
              </a:rPr>
              <a:t>expresívnosť, </a:t>
            </a:r>
          </a:p>
          <a:p>
            <a:pPr marL="742950" lvl="1" indent="-285750"/>
            <a:r>
              <a:rPr lang="sk-SK" sz="2000" dirty="0">
                <a:solidFill>
                  <a:srgbClr val="00B050"/>
                </a:solidFill>
              </a:rPr>
              <a:t>významová celistvosť, </a:t>
            </a:r>
          </a:p>
          <a:p>
            <a:pPr marL="742950" lvl="1" indent="-285750"/>
            <a:r>
              <a:rPr lang="sk-SK" sz="2000" dirty="0">
                <a:solidFill>
                  <a:srgbClr val="00B050"/>
                </a:solidFill>
              </a:rPr>
              <a:t>nepravidelnosť (</a:t>
            </a:r>
            <a:r>
              <a:rPr lang="sk-SK" sz="2000" dirty="0" err="1">
                <a:solidFill>
                  <a:srgbClr val="00B050"/>
                </a:solidFill>
              </a:rPr>
              <a:t>anomálnosť</a:t>
            </a:r>
            <a:r>
              <a:rPr lang="sk-SK" sz="2000" dirty="0">
                <a:solidFill>
                  <a:srgbClr val="00B050"/>
                </a:solidFill>
              </a:rPr>
              <a:t>) </a:t>
            </a:r>
          </a:p>
          <a:p>
            <a:pPr marL="1200150" lvl="2" indent="-285750"/>
            <a:r>
              <a:rPr lang="sk-SK" sz="1600" dirty="0">
                <a:solidFill>
                  <a:srgbClr val="00B050"/>
                </a:solidFill>
              </a:rPr>
              <a:t>zhorieť do </a:t>
            </a:r>
            <a:r>
              <a:rPr lang="sk-SK" sz="1600" b="1" dirty="0">
                <a:solidFill>
                  <a:srgbClr val="00B050"/>
                </a:solidFill>
              </a:rPr>
              <a:t>tla</a:t>
            </a:r>
          </a:p>
        </p:txBody>
      </p:sp>
      <p:cxnSp>
        <p:nvCxnSpPr>
          <p:cNvPr id="10" name="Spojnica: zakrivená 9">
            <a:extLst>
              <a:ext uri="{FF2B5EF4-FFF2-40B4-BE49-F238E27FC236}">
                <a16:creationId xmlns:a16="http://schemas.microsoft.com/office/drawing/2014/main" id="{0D25F68F-9940-BDCE-FD4E-644CEC6CCBE0}"/>
              </a:ext>
            </a:extLst>
          </p:cNvPr>
          <p:cNvCxnSpPr/>
          <p:nvPr/>
        </p:nvCxnSpPr>
        <p:spPr>
          <a:xfrm>
            <a:off x="9285281" y="5482476"/>
            <a:ext cx="2562674" cy="784892"/>
          </a:xfrm>
          <a:prstGeom prst="curvedConnector3">
            <a:avLst/>
          </a:prstGeom>
          <a:ln w="349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01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948FCD-5012-73C7-3589-4B95BEA53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3007" cy="1325563"/>
          </a:xfrm>
        </p:spPr>
        <p:txBody>
          <a:bodyPr>
            <a:normAutofit/>
          </a:bodyPr>
          <a:lstStyle/>
          <a:p>
            <a:r>
              <a:rPr lang="sk-SK" sz="2800" b="1" dirty="0"/>
              <a:t>Aký je vzťah medzi významom frazémy a významom jednotlivých zložiek frazémy?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595C43-C5B8-A31A-417B-A14BD61CA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29727" cy="4351338"/>
          </a:xfrm>
        </p:spPr>
        <p:txBody>
          <a:bodyPr/>
          <a:lstStyle/>
          <a:p>
            <a:r>
              <a:rPr lang="sk-SK" i="1" dirty="0"/>
              <a:t>mucha mu sadla na nos</a:t>
            </a:r>
          </a:p>
          <a:p>
            <a:pPr lvl="1"/>
            <a:r>
              <a:rPr lang="sk-SK" dirty="0"/>
              <a:t>nahneval sa</a:t>
            </a:r>
          </a:p>
          <a:p>
            <a:r>
              <a:rPr lang="sk-SK" i="1" dirty="0"/>
              <a:t>streliť capa </a:t>
            </a:r>
          </a:p>
          <a:p>
            <a:pPr lvl="1"/>
            <a:r>
              <a:rPr lang="sk-SK" dirty="0"/>
              <a:t>urobiť alebo povedať hlúposť</a:t>
            </a:r>
          </a:p>
          <a:p>
            <a:r>
              <a:rPr lang="sk-SK" i="1" dirty="0"/>
              <a:t>hádzať hrach na stenu</a:t>
            </a:r>
          </a:p>
          <a:p>
            <a:pPr lvl="1"/>
            <a:r>
              <a:rPr lang="sk-SK" dirty="0"/>
              <a:t>zbytočne hovoriť</a:t>
            </a:r>
          </a:p>
          <a:p>
            <a:r>
              <a:rPr lang="sk-SK" i="1" dirty="0"/>
              <a:t>padla kosa na kameň</a:t>
            </a:r>
          </a:p>
          <a:p>
            <a:pPr lvl="1"/>
            <a:r>
              <a:rPr lang="sk-SK" dirty="0"/>
              <a:t>stretli sa dvaja neústupčiví</a:t>
            </a:r>
          </a:p>
          <a:p>
            <a:endParaRPr lang="sk-SK" dirty="0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5E2128D6-1B13-BE42-3A1D-1B11086D3F3D}"/>
              </a:ext>
            </a:extLst>
          </p:cNvPr>
          <p:cNvSpPr txBox="1">
            <a:spLocks/>
          </p:cNvSpPr>
          <p:nvPr/>
        </p:nvSpPr>
        <p:spPr>
          <a:xfrm>
            <a:off x="5779655" y="1877868"/>
            <a:ext cx="58212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i="1" dirty="0"/>
              <a:t>kúpiť mačku vo vreci</a:t>
            </a:r>
          </a:p>
          <a:p>
            <a:pPr lvl="1"/>
            <a:r>
              <a:rPr lang="sk-SK" dirty="0"/>
              <a:t>nechať sa oklamať pri kúpe</a:t>
            </a:r>
          </a:p>
          <a:p>
            <a:r>
              <a:rPr lang="sk-SK" i="1" dirty="0"/>
              <a:t>držať jazyk za zubami </a:t>
            </a:r>
          </a:p>
          <a:p>
            <a:pPr lvl="1"/>
            <a:r>
              <a:rPr lang="sk-SK" dirty="0"/>
              <a:t>mlčať aj neprezradiť</a:t>
            </a:r>
          </a:p>
          <a:p>
            <a:r>
              <a:rPr lang="sk-SK" i="1" dirty="0">
                <a:effectLst/>
              </a:rPr>
              <a:t>vajce chce byť múdrejšie ako sliepka</a:t>
            </a:r>
          </a:p>
          <a:p>
            <a:pPr lvl="1"/>
            <a:r>
              <a:rPr lang="sk-SK" dirty="0"/>
              <a:t>mladší poúča staršieho</a:t>
            </a:r>
          </a:p>
          <a:p>
            <a:r>
              <a:rPr lang="sk-SK" i="1" dirty="0"/>
              <a:t>lepiť sa niekomu na päty</a:t>
            </a:r>
          </a:p>
          <a:p>
            <a:pPr lvl="1"/>
            <a:r>
              <a:rPr lang="sk-SK" dirty="0"/>
              <a:t>neustále niekoho sledovať</a:t>
            </a:r>
          </a:p>
          <a:p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DCC62DBC-09C1-8259-29CC-099E407C15FA}"/>
              </a:ext>
            </a:extLst>
          </p:cNvPr>
          <p:cNvSpPr txBox="1"/>
          <p:nvPr/>
        </p:nvSpPr>
        <p:spPr>
          <a:xfrm>
            <a:off x="1288473" y="5665569"/>
            <a:ext cx="30757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C00000"/>
                </a:solidFill>
              </a:rPr>
              <a:t>význam frazémy nevyplýva </a:t>
            </a:r>
          </a:p>
          <a:p>
            <a:r>
              <a:rPr lang="sk-SK" dirty="0">
                <a:solidFill>
                  <a:srgbClr val="C00000"/>
                </a:solidFill>
              </a:rPr>
              <a:t>z významov komponentov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240B0B8A-3540-B8A5-DD6E-78B48194CF6E}"/>
              </a:ext>
            </a:extLst>
          </p:cNvPr>
          <p:cNvSpPr txBox="1"/>
          <p:nvPr/>
        </p:nvSpPr>
        <p:spPr>
          <a:xfrm>
            <a:off x="6494988" y="5605082"/>
            <a:ext cx="4408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0070C0"/>
                </a:solidFill>
              </a:rPr>
              <a:t>význam frazémy súvisí </a:t>
            </a:r>
          </a:p>
          <a:p>
            <a:r>
              <a:rPr lang="sk-SK" dirty="0">
                <a:solidFill>
                  <a:srgbClr val="0070C0"/>
                </a:solidFill>
              </a:rPr>
              <a:t>s významom niektorého komponentu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9473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5D605-87FA-58B5-A051-8B581818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Aký je vzťah medzi významom frazémy a významom jednotlivých zložiek frazémy?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2964AA8-39F0-FD5D-4216-EB1C3326C5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C00000"/>
                </a:solidFill>
              </a:rPr>
              <a:t>frazeologický zrast</a:t>
            </a:r>
          </a:p>
          <a:p>
            <a:pPr lvl="1"/>
            <a:r>
              <a:rPr lang="sk-SK" dirty="0">
                <a:solidFill>
                  <a:srgbClr val="C00000"/>
                </a:solidFill>
              </a:rPr>
              <a:t>taký typ frazém, pri ktorom význam frazémy nijako nevyplýva z významov komponentov, nijako nie je nimi motivovaný.</a:t>
            </a:r>
          </a:p>
          <a:p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F99DB17-0E3C-0EFF-0C0B-912F042C29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0070C0"/>
                </a:solidFill>
              </a:rPr>
              <a:t>frazeologický celok</a:t>
            </a:r>
          </a:p>
          <a:p>
            <a:pPr lvl="1"/>
            <a:r>
              <a:rPr lang="sk-SK" dirty="0">
                <a:solidFill>
                  <a:srgbClr val="0070C0"/>
                </a:solidFill>
              </a:rPr>
              <a:t>na rozdiel od zrastov je vo frazeologických celkoch je vždy nejaký komponent, ktorý má priamy vzťah k významu celej frazémy</a:t>
            </a:r>
          </a:p>
        </p:txBody>
      </p:sp>
    </p:spTree>
    <p:extLst>
      <p:ext uri="{BB962C8B-B14F-4D97-AF65-F5344CB8AC3E}">
        <p14:creationId xmlns:p14="http://schemas.microsoft.com/office/powerpoint/2010/main" val="2020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18D6B1-8E6B-0810-8032-B4743619C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/>
              <a:t>Minimálne frazémy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E46EC14-205A-961D-3BEE-FCE6801D4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i="1" dirty="0"/>
              <a:t>do nohy</a:t>
            </a:r>
          </a:p>
          <a:p>
            <a:pPr algn="just"/>
            <a:r>
              <a:rPr lang="sk-SK" i="1" dirty="0"/>
              <a:t>bez debaty</a:t>
            </a:r>
          </a:p>
          <a:p>
            <a:pPr algn="just"/>
            <a:r>
              <a:rPr lang="sk-SK" i="1" dirty="0"/>
              <a:t>za horúca</a:t>
            </a:r>
          </a:p>
          <a:p>
            <a:pPr algn="just"/>
            <a:r>
              <a:rPr lang="sk-SK" i="1" dirty="0"/>
              <a:t>ani za svet</a:t>
            </a:r>
          </a:p>
          <a:p>
            <a:pPr algn="just"/>
            <a:r>
              <a:rPr lang="sk-SK" i="1" dirty="0"/>
              <a:t>len tak tak</a:t>
            </a:r>
          </a:p>
          <a:p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D55AB01-03A6-4F96-4D08-FA8F8B06023D}"/>
              </a:ext>
            </a:extLst>
          </p:cNvPr>
          <p:cNvSpPr txBox="1"/>
          <p:nvPr/>
        </p:nvSpPr>
        <p:spPr>
          <a:xfrm>
            <a:off x="4738256" y="1890279"/>
            <a:ext cx="591127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/>
              <a:t>frazémy, ktorých súčasťou nie je viac ako jeden </a:t>
            </a:r>
            <a:r>
              <a:rPr lang="sk-SK" sz="2400" dirty="0" err="1"/>
              <a:t>autosémantický</a:t>
            </a:r>
            <a:r>
              <a:rPr lang="sk-SK" sz="2400" dirty="0"/>
              <a:t> komponent,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/>
              <a:t>počet </a:t>
            </a:r>
            <a:r>
              <a:rPr lang="sk-SK" sz="2400" dirty="0" err="1"/>
              <a:t>synsémantických</a:t>
            </a:r>
            <a:r>
              <a:rPr lang="sk-SK" sz="2400" dirty="0"/>
              <a:t> komponentov nie je rozhodujúci, za predpokladu, že si slovné spojenia ako celok zachováva charakter frazeologickej jednotky</a:t>
            </a:r>
          </a:p>
          <a:p>
            <a:endParaRPr lang="sk-SK" sz="2000" dirty="0"/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77194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B770B7-E79C-E28A-038D-E4DB59A11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/>
              <a:t>Ustálené prirovnanie</a:t>
            </a:r>
            <a:endParaRPr lang="sk-SK" sz="32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D613CDE-22B0-95B2-EFAF-196D59C42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svojou povahou je blízke metafore </a:t>
            </a:r>
          </a:p>
          <a:p>
            <a:r>
              <a:rPr lang="sk-SK" dirty="0"/>
              <a:t>ustáleným prirovnaním sa reálne neprirovnáva, význam je tu </a:t>
            </a:r>
            <a:r>
              <a:rPr lang="sk-SK" b="1" dirty="0"/>
              <a:t>intenzifikačný</a:t>
            </a:r>
          </a:p>
          <a:p>
            <a:r>
              <a:rPr lang="sk-SK" dirty="0"/>
              <a:t>pre túto okolnosť viaceré ustálené prirovnania strácajú aj prirovnávaciu formu a menia sa na nekomparatívne frazeologické jednotky: </a:t>
            </a:r>
          </a:p>
          <a:p>
            <a:pPr lvl="1"/>
            <a:r>
              <a:rPr lang="sk-SK" i="1" dirty="0"/>
              <a:t>jesť ako za dvoch → jesť za dvoch </a:t>
            </a:r>
          </a:p>
          <a:p>
            <a:pPr lvl="1"/>
            <a:r>
              <a:rPr lang="sk-SK" i="1" dirty="0"/>
              <a:t>meniť farby ako chameleón → meniť farby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4843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27438B-1247-2A98-7BF3-398B2EF2F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Ticho ako ....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46CD267D-0419-0A7A-DF1E-8D231DE6ED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578" y="864615"/>
            <a:ext cx="4064203" cy="5993385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A5C4088B-831E-6329-DE3F-21C1D300DA79}"/>
              </a:ext>
            </a:extLst>
          </p:cNvPr>
          <p:cNvSpPr txBox="1"/>
          <p:nvPr/>
        </p:nvSpPr>
        <p:spPr>
          <a:xfrm>
            <a:off x="7545904" y="4016894"/>
            <a:ext cx="41425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Usilovn.* ako</a:t>
            </a:r>
          </a:p>
          <a:p>
            <a:r>
              <a:rPr lang="sk-SK" dirty="0"/>
              <a:t>Lenivý.* </a:t>
            </a:r>
            <a:r>
              <a:rPr lang="sk-SK" dirty="0" smtClean="0"/>
              <a:t>ako</a:t>
            </a:r>
          </a:p>
          <a:p>
            <a:r>
              <a:rPr lang="uk-UA" b="1" dirty="0"/>
              <a:t>тиша</a:t>
            </a:r>
          </a:p>
          <a:p>
            <a:r>
              <a:rPr lang="sk-SK" sz="1200" dirty="0">
                <a:hlinkClick r:id="rId3"/>
              </a:rPr>
              <a:t>https://slovnyk.ua/index.php?swrd=%D1%82%D0%B8%D1%88%D0%B0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170847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C228ED-97CA-521D-2E3A-387F37EF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 čom vypovedajú frazémy?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65E2289-07D6-BBD6-87FF-372F12E42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Frazeológia stručne a výstižne vyjadruje charakteristické životné situácie, ľudské vzťahy, správanie, duševné stavy a pod. </a:t>
            </a:r>
          </a:p>
          <a:p>
            <a:r>
              <a:rPr lang="sk-SK" dirty="0"/>
              <a:t>Je prejavom spoločenskej zhody v názoroch na hodnotení človeka a spoločnosti.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65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82F80F-AFE2-F31A-E2A2-B7AD3ABF3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400" b="1" dirty="0">
                <a:effectLst/>
              </a:rPr>
              <a:t>Antropocentrizmus</a:t>
            </a:r>
            <a:r>
              <a:rPr lang="sk-SK" sz="4400" dirty="0">
                <a:effectLst/>
              </a:rPr>
              <a:t> frazeológie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9593F25-5EA9-611A-DD6D-7C54001AC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2400" dirty="0">
                <a:effectLst/>
              </a:rPr>
              <a:t>Je dôkazom, že človek je bytosť emocionálna, hodnotiaca, s bohatou fantáziou, schopná jazykovo vidieť neviditeľné, spojiť nespojiteľné, bytosť</a:t>
            </a:r>
            <a:r>
              <a:rPr lang="sk-SK" sz="2400" dirty="0"/>
              <a:t/>
            </a:r>
            <a:br>
              <a:rPr lang="sk-SK" sz="2400" dirty="0"/>
            </a:br>
            <a:r>
              <a:rPr lang="sk-SK" sz="2400" dirty="0">
                <a:effectLst/>
              </a:rPr>
              <a:t>schopná byť neobyčajne nežná, ale aj drsná. </a:t>
            </a:r>
          </a:p>
          <a:p>
            <a:endParaRPr lang="sk-SK" sz="2400" dirty="0">
              <a:effectLst/>
            </a:endParaRPr>
          </a:p>
          <a:p>
            <a:r>
              <a:rPr lang="sk-SK" sz="2400" dirty="0">
                <a:effectLst/>
              </a:rPr>
              <a:t>Frazeológia sa rodila ako reč problémových situácií a vo svojom hodnotiacom aspekte predstavuje predovšetkým kritický vzťah ku konaniu ľudí </a:t>
            </a:r>
          </a:p>
          <a:p>
            <a:endParaRPr lang="sk-SK" sz="2400" dirty="0">
              <a:effectLst/>
            </a:endParaRPr>
          </a:p>
          <a:p>
            <a:r>
              <a:rPr lang="sk-SK" sz="2400" dirty="0">
                <a:effectLst/>
              </a:rPr>
              <a:t>Vo frazeológii sa odráža aj spôsob ľudského konania, myslenia, cítenia, jeho postoje, morálno-hodnotiace kritériá.</a:t>
            </a:r>
          </a:p>
          <a:p>
            <a:endParaRPr lang="sk-SK" sz="2400" dirty="0">
              <a:effectLst/>
            </a:endParaRPr>
          </a:p>
          <a:p>
            <a:r>
              <a:rPr lang="sk-SK" sz="2400" dirty="0">
                <a:effectLst/>
              </a:rPr>
              <a:t>Z toho vyplýva zrejmý </a:t>
            </a:r>
            <a:r>
              <a:rPr lang="sk-SK" sz="2400" b="1" dirty="0">
                <a:solidFill>
                  <a:srgbClr val="0070C0"/>
                </a:solidFill>
                <a:effectLst/>
              </a:rPr>
              <a:t>antropocentrizmus</a:t>
            </a:r>
            <a:r>
              <a:rPr lang="sk-SK" sz="2400" dirty="0">
                <a:effectLst/>
              </a:rPr>
              <a:t> frazeológie, </a:t>
            </a:r>
            <a:r>
              <a:rPr lang="sk-SK" sz="2400">
                <a:effectLst/>
              </a:rPr>
              <a:t>ktorá </a:t>
            </a:r>
            <a:r>
              <a:rPr lang="sk-SK" sz="2400" smtClean="0">
                <a:effectLst/>
              </a:rPr>
              <a:t>pomenúva </a:t>
            </a:r>
            <a:r>
              <a:rPr lang="sk-SK" sz="2400" dirty="0">
                <a:effectLst/>
              </a:rPr>
              <a:t>predovšetkým</a:t>
            </a:r>
            <a:r>
              <a:rPr lang="sk-SK" sz="2400" dirty="0"/>
              <a:t/>
            </a:r>
            <a:br>
              <a:rPr lang="sk-SK" sz="2400" dirty="0"/>
            </a:br>
            <a:r>
              <a:rPr lang="sk-SK" sz="2400" dirty="0" smtClean="0">
                <a:effectLst/>
              </a:rPr>
              <a:t>javy </a:t>
            </a:r>
            <a:r>
              <a:rPr lang="sk-SK" sz="2400" dirty="0">
                <a:effectLst/>
              </a:rPr>
              <a:t>bezprostredne sa spájajúce so životom človeka </a:t>
            </a:r>
          </a:p>
          <a:p>
            <a:pPr lvl="1"/>
            <a:r>
              <a:rPr lang="sk-SK" sz="1200" dirty="0">
                <a:effectLst/>
                <a:latin typeface="Arial" panose="020B0604020202020204" pitchFamily="34" charset="0"/>
              </a:rPr>
              <a:t>MIKO, František a kol.: Frazeológia v škole. Bratislava: SPN 1989. 232 s.</a:t>
            </a:r>
            <a:endParaRPr lang="sk-SK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824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504</Words>
  <Application>Microsoft Office PowerPoint</Application>
  <PresentationFormat>Širokouhlá</PresentationFormat>
  <Paragraphs>111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Office</vt:lpstr>
      <vt:lpstr>Viacslovné pomenovania</vt:lpstr>
      <vt:lpstr>lexikológia</vt:lpstr>
      <vt:lpstr>združené pomenovania</vt:lpstr>
      <vt:lpstr>Združené pomenovania a frazeologizmy </vt:lpstr>
      <vt:lpstr>Aký je vzťah medzi významom frazémy a významom jednotlivých zložiek frazémy?</vt:lpstr>
      <vt:lpstr>Aký je vzťah medzi významom frazémy a významom jednotlivých zložiek frazémy?</vt:lpstr>
      <vt:lpstr>Minimálne frazémy</vt:lpstr>
      <vt:lpstr>Ustálené prirovnanie</vt:lpstr>
      <vt:lpstr>Ticho ako ....</vt:lpstr>
      <vt:lpstr>O čom vypovedajú frazémy?</vt:lpstr>
      <vt:lpstr>Antropocentrizmus frazeológie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Viacslovné pomenovania</dc:title>
  <dc:creator>Jana Kesselova</dc:creator>
  <cp:lastModifiedBy>Kesselová Jana</cp:lastModifiedBy>
  <cp:revision>9</cp:revision>
  <dcterms:created xsi:type="dcterms:W3CDTF">2022-05-03T15:41:00Z</dcterms:created>
  <dcterms:modified xsi:type="dcterms:W3CDTF">2024-03-03T17:54:21Z</dcterms:modified>
</cp:coreProperties>
</file>