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2" r:id="rId5"/>
    <p:sldId id="263" r:id="rId6"/>
    <p:sldId id="261" r:id="rId7"/>
    <p:sldId id="258" r:id="rId8"/>
    <p:sldId id="265" r:id="rId9"/>
    <p:sldId id="266" r:id="rId10"/>
    <p:sldId id="259" r:id="rId11"/>
    <p:sldId id="264" r:id="rId12"/>
    <p:sldId id="268" r:id="rId13"/>
    <p:sldId id="267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830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549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352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50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645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9656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1667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315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751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422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728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B55C5-A6B3-4005-99B3-9077233BFD9A}" type="datetimeFigureOut">
              <a:rPr lang="sk-SK" smtClean="0"/>
              <a:t>3. 4. 2025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DF6A3-9EA4-48EB-897D-A1F20D59206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126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Parameter čas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Neologizmy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9067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Lexika z hľadiska parametra času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400" y="1942003"/>
            <a:ext cx="12039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 smtClean="0"/>
              <a:t>najnovšie – menej nové – </a:t>
            </a:r>
            <a:r>
              <a:rPr lang="sk-SK" sz="2400" b="1" dirty="0" smtClean="0"/>
              <a:t>neutrálne</a:t>
            </a:r>
            <a:r>
              <a:rPr lang="sk-SK" sz="2400" dirty="0" smtClean="0"/>
              <a:t> – menej zastarané – viac zastarané – archaické – historické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9644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Neologizmy/</a:t>
            </a:r>
            <a:r>
              <a:rPr lang="sk-SK" sz="3600" b="1" dirty="0" err="1" smtClean="0"/>
              <a:t>neosémantizmy</a:t>
            </a:r>
            <a:r>
              <a:rPr lang="sk-SK" sz="3600" b="1" dirty="0" smtClean="0"/>
              <a:t/>
            </a:r>
            <a:br>
              <a:rPr lang="sk-SK" sz="3600" b="1" dirty="0" smtClean="0"/>
            </a:br>
            <a:r>
              <a:rPr lang="sk-SK" sz="3600" b="1" dirty="0" err="1" smtClean="0"/>
              <a:t>okazionalizmy</a:t>
            </a:r>
            <a:endParaRPr lang="sk-SK" sz="36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neologizmy sú </a:t>
            </a:r>
            <a:r>
              <a:rPr lang="sk-SK" b="1" dirty="0" smtClean="0"/>
              <a:t>inovačné prvky </a:t>
            </a:r>
            <a:r>
              <a:rPr lang="sk-SK" dirty="0" smtClean="0"/>
              <a:t>v lexikálnej zásobe jazyka</a:t>
            </a:r>
          </a:p>
          <a:p>
            <a:r>
              <a:rPr lang="sk-SK" dirty="0" smtClean="0"/>
              <a:t>slovo je znak, ktorý formu aj obsah</a:t>
            </a:r>
          </a:p>
          <a:p>
            <a:r>
              <a:rPr lang="sk-SK" dirty="0" smtClean="0"/>
              <a:t>inovácia sa môže týkať oboch stránok, aj formy, aj obsahu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6247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Neologizmus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Novosť sa týka významu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2000" b="1" dirty="0" smtClean="0"/>
              <a:t>ikona</a:t>
            </a:r>
            <a:r>
              <a:rPr lang="sk-SK" sz="2000" dirty="0" smtClean="0"/>
              <a:t> ⟨</a:t>
            </a:r>
            <a:r>
              <a:rPr lang="sk-SK" sz="2000" dirty="0" err="1" smtClean="0"/>
              <a:t>gr</a:t>
            </a:r>
            <a:r>
              <a:rPr lang="sk-SK" sz="2000" dirty="0" smtClean="0"/>
              <a:t>.⟩ </a:t>
            </a:r>
            <a:r>
              <a:rPr lang="sk-SK" sz="2000" b="1" dirty="0" smtClean="0"/>
              <a:t>1.</a:t>
            </a:r>
            <a:r>
              <a:rPr lang="sk-SK" sz="2000" dirty="0" smtClean="0"/>
              <a:t> ▶ kultový obraz pravoslávnej al. gréckokatolíckej cirkvi spravidla na drevenom al. kovovom podklade znázorňujúci Krista, Pannu Máriu a svätcov</a:t>
            </a:r>
          </a:p>
          <a:p>
            <a:r>
              <a:rPr lang="sk-SK" sz="2000" b="1" dirty="0" smtClean="0"/>
              <a:t>2.</a:t>
            </a:r>
            <a:r>
              <a:rPr lang="sk-SK" sz="2000" dirty="0" smtClean="0"/>
              <a:t> ▶ obrázok predstavujúci akciu al. súbor; symbol na obrazovke počítača</a:t>
            </a:r>
          </a:p>
          <a:p>
            <a:r>
              <a:rPr lang="sk-SK" sz="2000" b="1" i="1" dirty="0" smtClean="0"/>
              <a:t>„</a:t>
            </a:r>
            <a:r>
              <a:rPr lang="sk-SK" sz="2000" b="1" i="1" dirty="0" smtClean="0">
                <a:solidFill>
                  <a:srgbClr val="0070C0"/>
                </a:solidFill>
              </a:rPr>
              <a:t>Kráľovná Maxima je povestná módna ikona, čo sa týka obliekania. Spolu so španielskou kráľovnou </a:t>
            </a:r>
            <a:r>
              <a:rPr lang="sk-SK" sz="2000" b="1" i="1" dirty="0" err="1" smtClean="0">
                <a:solidFill>
                  <a:srgbClr val="0070C0"/>
                </a:solidFill>
              </a:rPr>
              <a:t>Letiziou</a:t>
            </a:r>
            <a:r>
              <a:rPr lang="sk-SK" sz="2000" b="1" i="1" dirty="0" smtClean="0">
                <a:solidFill>
                  <a:srgbClr val="0070C0"/>
                </a:solidFill>
              </a:rPr>
              <a:t> a s princeznou z Walesu sa zaraďujú k najlepšie oblečeným aristokratkám v Európe.</a:t>
            </a:r>
          </a:p>
          <a:p>
            <a:r>
              <a:rPr lang="sk-SK" sz="2000" b="1" dirty="0" smtClean="0">
                <a:solidFill>
                  <a:srgbClr val="0070C0"/>
                </a:solidFill>
              </a:rPr>
              <a:t>3.</a:t>
            </a:r>
            <a:r>
              <a:rPr lang="sk-SK" sz="2000" dirty="0" smtClean="0">
                <a:solidFill>
                  <a:srgbClr val="0070C0"/>
                </a:solidFill>
              </a:rPr>
              <a:t> </a:t>
            </a:r>
            <a:r>
              <a:rPr lang="sk-SK" sz="2000" dirty="0" err="1" smtClean="0">
                <a:solidFill>
                  <a:srgbClr val="0070C0"/>
                </a:solidFill>
              </a:rPr>
              <a:t>publ</a:t>
            </a:r>
            <a:r>
              <a:rPr lang="sk-SK" sz="2000" dirty="0" smtClean="0">
                <a:solidFill>
                  <a:srgbClr val="0070C0"/>
                </a:solidFill>
              </a:rPr>
              <a:t>. ▶ v určitom období obdivovaná </a:t>
            </a:r>
            <a:r>
              <a:rPr lang="sk-SK" sz="2000" dirty="0" err="1" smtClean="0">
                <a:solidFill>
                  <a:srgbClr val="0070C0"/>
                </a:solidFill>
              </a:rPr>
              <a:t>imidžová</a:t>
            </a:r>
            <a:r>
              <a:rPr lang="sk-SK" sz="2000" dirty="0" smtClean="0">
                <a:solidFill>
                  <a:srgbClr val="0070C0"/>
                </a:solidFill>
              </a:rPr>
              <a:t>, vplyvná osoba</a:t>
            </a:r>
            <a:endParaRPr lang="sk-SK" sz="2000" dirty="0">
              <a:solidFill>
                <a:srgbClr val="0070C0"/>
              </a:solidFill>
            </a:endParaRP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7715665" y="5589040"/>
            <a:ext cx="1916084" cy="823912"/>
          </a:xfrm>
        </p:spPr>
        <p:txBody>
          <a:bodyPr/>
          <a:lstStyle/>
          <a:p>
            <a:r>
              <a:rPr lang="sk-SK" dirty="0" smtClean="0"/>
              <a:t>módna ikona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607" y="2815533"/>
            <a:ext cx="2016201" cy="2773507"/>
          </a:xfrm>
        </p:spPr>
      </p:pic>
    </p:spTree>
    <p:extLst>
      <p:ext uri="{BB962C8B-B14F-4D97-AF65-F5344CB8AC3E}">
        <p14:creationId xmlns:p14="http://schemas.microsoft.com/office/powerpoint/2010/main" val="265006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Neologizmus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Novosť sa týka významu a formy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000" b="1" i="1" dirty="0" err="1" smtClean="0"/>
              <a:t>Headhunter</a:t>
            </a:r>
            <a:endParaRPr lang="sk-SK" sz="2000" b="1" i="1" dirty="0" smtClean="0"/>
          </a:p>
          <a:p>
            <a:r>
              <a:rPr lang="sk-SK" sz="2000" dirty="0" smtClean="0"/>
              <a:t>Špičkoví ľudia si totiž často prácu cez inzerát nehľadajú. Ale firmy si ich cez </a:t>
            </a:r>
            <a:r>
              <a:rPr lang="sk-SK" sz="2000" i="1" dirty="0" err="1" smtClean="0"/>
              <a:t>headhunterov</a:t>
            </a:r>
            <a:r>
              <a:rPr lang="sk-SK" sz="2000" dirty="0" smtClean="0"/>
              <a:t> nájdu samy. Ide o aktívne oslovenie kandidátov, ktorí si vôbec nehľadajú prácu, ale agentúra, na základe svojho know-how, prípadne odporúčaní, vie, že majú žiadané skúsenosti, osloví ich priamo.</a:t>
            </a:r>
            <a:endParaRPr lang="sk-SK" sz="2000" b="1" i="1" dirty="0">
              <a:solidFill>
                <a:srgbClr val="0070C0"/>
              </a:solidFill>
            </a:endParaRPr>
          </a:p>
        </p:txBody>
      </p:sp>
      <p:pic>
        <p:nvPicPr>
          <p:cNvPr id="9" name="Zástupný objekt pre obsah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969160"/>
            <a:ext cx="5183188" cy="2756417"/>
          </a:xfrm>
        </p:spPr>
      </p:pic>
      <p:sp>
        <p:nvSpPr>
          <p:cNvPr id="8" name="Zástupný objekt pre tex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i="1" dirty="0" err="1" smtClean="0"/>
              <a:t>Headhunter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55854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Neologizmus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Neologizmus je lexikálna jednotka, ktorá:</a:t>
            </a:r>
          </a:p>
          <a:p>
            <a:pPr lvl="1"/>
            <a:r>
              <a:rPr lang="sk-SK" dirty="0" smtClean="0"/>
              <a:t>vzniká v jazykovom spoločenstve v istej etape vývinu jazyka </a:t>
            </a:r>
          </a:p>
          <a:p>
            <a:pPr lvl="1"/>
            <a:r>
              <a:rPr lang="sk-SK" dirty="0" smtClean="0"/>
              <a:t>rozšíri sa </a:t>
            </a:r>
          </a:p>
          <a:p>
            <a:pPr lvl="1"/>
            <a:r>
              <a:rPr lang="sk-SK" dirty="0" smtClean="0"/>
              <a:t>je všeobecne akceptovaná ako jazyková norma a </a:t>
            </a:r>
          </a:p>
          <a:p>
            <a:pPr lvl="1"/>
            <a:r>
              <a:rPr lang="sk-SK" dirty="0" smtClean="0"/>
              <a:t>väčšina používateľov ho istý čas vníma ako nový</a:t>
            </a:r>
          </a:p>
          <a:p>
            <a:r>
              <a:rPr lang="sk-SK" dirty="0" smtClean="0"/>
              <a:t>problémom je subjektívnosť vo vnímaní novosti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439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Frekvenčná distribúcia slova </a:t>
            </a:r>
            <a:r>
              <a:rPr lang="sk-SK" i="1" dirty="0" smtClean="0"/>
              <a:t>ošetrovné </a:t>
            </a:r>
            <a:r>
              <a:rPr lang="sk-SK" dirty="0" smtClean="0"/>
              <a:t>a</a:t>
            </a:r>
            <a:r>
              <a:rPr lang="sk-SK" i="1" dirty="0" smtClean="0"/>
              <a:t> </a:t>
            </a:r>
            <a:r>
              <a:rPr lang="sk-SK" i="1" dirty="0" err="1" smtClean="0"/>
              <a:t>covid</a:t>
            </a:r>
            <a:endParaRPr lang="sk-SK" i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87" y="2904347"/>
            <a:ext cx="5356813" cy="2781559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902" y="2845636"/>
            <a:ext cx="4633931" cy="261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4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Pomenovacie postupy, ktoré vedú k neologizmom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Neologizmy vznikajú: </a:t>
            </a:r>
          </a:p>
          <a:p>
            <a:pPr lvl="1"/>
            <a:r>
              <a:rPr lang="sk-SK" b="1" dirty="0" smtClean="0"/>
              <a:t>preberaním slov z iných jazykov</a:t>
            </a:r>
          </a:p>
          <a:p>
            <a:pPr lvl="2"/>
            <a:r>
              <a:rPr lang="sk-SK" i="1" dirty="0" err="1" smtClean="0"/>
              <a:t>catering</a:t>
            </a:r>
            <a:r>
              <a:rPr lang="sk-SK" dirty="0" smtClean="0"/>
              <a:t>, </a:t>
            </a:r>
            <a:r>
              <a:rPr lang="sk-SK" i="1" dirty="0" err="1" smtClean="0"/>
              <a:t>dred</a:t>
            </a:r>
            <a:r>
              <a:rPr lang="sk-SK" i="1" dirty="0" smtClean="0"/>
              <a:t>(y</a:t>
            </a:r>
            <a:r>
              <a:rPr lang="sk-SK" dirty="0" smtClean="0"/>
              <a:t>), </a:t>
            </a:r>
            <a:r>
              <a:rPr lang="sk-SK" i="1" dirty="0" err="1" smtClean="0"/>
              <a:t>fastfood</a:t>
            </a:r>
            <a:r>
              <a:rPr lang="sk-SK" dirty="0" smtClean="0"/>
              <a:t>, </a:t>
            </a:r>
            <a:r>
              <a:rPr lang="sk-SK" i="1" dirty="0" smtClean="0"/>
              <a:t>feedback</a:t>
            </a:r>
            <a:r>
              <a:rPr lang="sk-SK" dirty="0" smtClean="0"/>
              <a:t>, </a:t>
            </a:r>
            <a:r>
              <a:rPr lang="sk-SK" i="1" dirty="0" smtClean="0"/>
              <a:t>hacker</a:t>
            </a:r>
            <a:r>
              <a:rPr lang="sk-SK" dirty="0" smtClean="0"/>
              <a:t>, </a:t>
            </a:r>
            <a:r>
              <a:rPr lang="sk-SK" i="1" dirty="0" err="1" smtClean="0"/>
              <a:t>headhunter</a:t>
            </a:r>
            <a:r>
              <a:rPr lang="sk-SK" dirty="0" smtClean="0"/>
              <a:t>, </a:t>
            </a:r>
            <a:r>
              <a:rPr lang="sk-SK" i="1" dirty="0" err="1" smtClean="0"/>
              <a:t>muffin</a:t>
            </a:r>
            <a:r>
              <a:rPr lang="sk-SK" dirty="0" smtClean="0"/>
              <a:t>, </a:t>
            </a:r>
            <a:r>
              <a:rPr lang="sk-SK" i="1" dirty="0" err="1" smtClean="0"/>
              <a:t>outfit</a:t>
            </a:r>
            <a:r>
              <a:rPr lang="sk-SK" dirty="0" smtClean="0"/>
              <a:t>, </a:t>
            </a:r>
            <a:r>
              <a:rPr lang="sk-SK" i="1" dirty="0" err="1" smtClean="0"/>
              <a:t>skipas</a:t>
            </a:r>
            <a:r>
              <a:rPr lang="sk-SK" dirty="0" smtClean="0"/>
              <a:t>, </a:t>
            </a:r>
            <a:r>
              <a:rPr lang="sk-SK" i="1" dirty="0" err="1" smtClean="0"/>
              <a:t>trailer</a:t>
            </a:r>
            <a:r>
              <a:rPr lang="sk-SK" dirty="0" smtClean="0"/>
              <a:t>, </a:t>
            </a:r>
            <a:r>
              <a:rPr lang="sk-SK" i="1" dirty="0" smtClean="0"/>
              <a:t>wellness</a:t>
            </a:r>
            <a:r>
              <a:rPr lang="sk-SK" dirty="0" smtClean="0"/>
              <a:t> </a:t>
            </a:r>
          </a:p>
          <a:p>
            <a:pPr lvl="1"/>
            <a:r>
              <a:rPr lang="sk-SK" b="1" dirty="0" smtClean="0"/>
              <a:t>kalkovaním</a:t>
            </a:r>
          </a:p>
          <a:p>
            <a:pPr lvl="2"/>
            <a:r>
              <a:rPr lang="sk-SK" dirty="0" err="1" smtClean="0"/>
              <a:t>white</a:t>
            </a:r>
            <a:r>
              <a:rPr lang="sk-SK" dirty="0" smtClean="0"/>
              <a:t> </a:t>
            </a:r>
            <a:r>
              <a:rPr lang="sk-SK" dirty="0" err="1"/>
              <a:t>collar</a:t>
            </a:r>
            <a:r>
              <a:rPr lang="sk-SK" dirty="0"/>
              <a:t> </a:t>
            </a:r>
            <a:r>
              <a:rPr lang="sk-SK" dirty="0" err="1" smtClean="0"/>
              <a:t>workers</a:t>
            </a:r>
            <a:r>
              <a:rPr lang="sk-SK" dirty="0" smtClean="0"/>
              <a:t> → biele goliere,  </a:t>
            </a:r>
            <a:r>
              <a:rPr lang="sk-SK" i="1" dirty="0" err="1" smtClean="0"/>
              <a:t>bodyguard</a:t>
            </a:r>
            <a:r>
              <a:rPr lang="sk-SK" dirty="0" smtClean="0"/>
              <a:t> → </a:t>
            </a:r>
            <a:r>
              <a:rPr lang="sk-SK" i="1" dirty="0" smtClean="0"/>
              <a:t>telesný strážca</a:t>
            </a:r>
            <a:r>
              <a:rPr lang="sk-SK" dirty="0" smtClean="0"/>
              <a:t>; </a:t>
            </a:r>
            <a:r>
              <a:rPr lang="sk-SK" i="1" dirty="0" err="1" smtClean="0"/>
              <a:t>golden</a:t>
            </a:r>
            <a:r>
              <a:rPr lang="sk-SK" i="1" dirty="0" smtClean="0"/>
              <a:t> </a:t>
            </a:r>
            <a:r>
              <a:rPr lang="sk-SK" i="1" dirty="0" err="1" smtClean="0"/>
              <a:t>parachute</a:t>
            </a:r>
            <a:r>
              <a:rPr lang="sk-SK" i="1" dirty="0" smtClean="0"/>
              <a:t> </a:t>
            </a:r>
            <a:r>
              <a:rPr lang="sk-SK" dirty="0" smtClean="0"/>
              <a:t>→ </a:t>
            </a:r>
            <a:r>
              <a:rPr lang="sk-SK" i="1" dirty="0" smtClean="0"/>
              <a:t>zlatý padák, </a:t>
            </a:r>
            <a:r>
              <a:rPr lang="sk-SK" i="1" dirty="0" err="1"/>
              <a:t>money</a:t>
            </a:r>
            <a:r>
              <a:rPr lang="sk-SK" i="1" dirty="0"/>
              <a:t> </a:t>
            </a:r>
            <a:r>
              <a:rPr lang="sk-SK" i="1" dirty="0" err="1" smtClean="0"/>
              <a:t>laudering</a:t>
            </a:r>
            <a:r>
              <a:rPr lang="sk-SK" i="1" dirty="0" smtClean="0"/>
              <a:t> </a:t>
            </a:r>
            <a:r>
              <a:rPr lang="sk-SK" dirty="0" smtClean="0"/>
              <a:t>→ </a:t>
            </a:r>
            <a:r>
              <a:rPr lang="sk-SK" i="1" dirty="0" smtClean="0"/>
              <a:t>pranie špinavých peňazí</a:t>
            </a:r>
          </a:p>
          <a:p>
            <a:pPr lvl="1"/>
            <a:r>
              <a:rPr lang="sk-SK" b="1" dirty="0" smtClean="0"/>
              <a:t>tvorením viacslovných/združených pomenovaní </a:t>
            </a:r>
          </a:p>
          <a:p>
            <a:pPr lvl="2"/>
            <a:r>
              <a:rPr lang="sk-SK" i="1" dirty="0" smtClean="0"/>
              <a:t>hlasová schránka</a:t>
            </a:r>
            <a:r>
              <a:rPr lang="sk-SK" dirty="0" smtClean="0"/>
              <a:t>, </a:t>
            </a:r>
            <a:r>
              <a:rPr lang="sk-SK" i="1" dirty="0" smtClean="0"/>
              <a:t>organizovaný zločin</a:t>
            </a:r>
          </a:p>
          <a:p>
            <a:pPr lvl="1"/>
            <a:r>
              <a:rPr lang="sk-SK" b="1" dirty="0" smtClean="0"/>
              <a:t>odvodzovaním</a:t>
            </a:r>
            <a:r>
              <a:rPr lang="sk-SK" dirty="0" smtClean="0"/>
              <a:t> </a:t>
            </a:r>
          </a:p>
          <a:p>
            <a:pPr lvl="2"/>
            <a:r>
              <a:rPr lang="sk-SK" i="1" dirty="0" err="1" smtClean="0"/>
              <a:t>hladovkár</a:t>
            </a:r>
            <a:r>
              <a:rPr lang="sk-SK" dirty="0" smtClean="0"/>
              <a:t>, </a:t>
            </a:r>
            <a:r>
              <a:rPr lang="sk-SK" i="1" dirty="0" smtClean="0"/>
              <a:t>spomaľovač</a:t>
            </a:r>
          </a:p>
          <a:p>
            <a:pPr lvl="1"/>
            <a:r>
              <a:rPr lang="sk-SK" b="1" dirty="0" smtClean="0"/>
              <a:t>skladaním</a:t>
            </a:r>
          </a:p>
          <a:p>
            <a:pPr lvl="2"/>
            <a:r>
              <a:rPr lang="sk-SK" i="1" dirty="0" smtClean="0"/>
              <a:t>europoslanec</a:t>
            </a:r>
            <a:r>
              <a:rPr lang="sk-SK" dirty="0" smtClean="0"/>
              <a:t>, </a:t>
            </a:r>
            <a:r>
              <a:rPr lang="sk-SK" i="1" dirty="0" err="1" smtClean="0"/>
              <a:t>kriminoviny</a:t>
            </a:r>
            <a:r>
              <a:rPr lang="sk-SK" i="1" dirty="0" smtClean="0"/>
              <a:t>, </a:t>
            </a:r>
            <a:r>
              <a:rPr lang="sk-SK" i="1" dirty="0" err="1" smtClean="0"/>
              <a:t>etnodomy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428506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Sémantické obohacovanie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Neologizmy vznikajú aj </a:t>
            </a:r>
            <a:r>
              <a:rPr lang="sk-SK" b="1" dirty="0" smtClean="0"/>
              <a:t>sémantickým obohacovaním </a:t>
            </a:r>
          </a:p>
          <a:p>
            <a:r>
              <a:rPr lang="sk-SK" dirty="0" smtClean="0"/>
              <a:t>už existujúce staré formy slov získavajú nové významy</a:t>
            </a:r>
          </a:p>
          <a:p>
            <a:pPr lvl="1"/>
            <a:r>
              <a:rPr lang="sk-SK" b="1" i="1" dirty="0" smtClean="0"/>
              <a:t>animátor</a:t>
            </a:r>
          </a:p>
          <a:p>
            <a:pPr lvl="2"/>
            <a:r>
              <a:rPr lang="sk-SK" dirty="0" smtClean="0"/>
              <a:t>pracovník zaoberajúci sa animáciou, tvorca animovaného diela</a:t>
            </a:r>
          </a:p>
          <a:p>
            <a:pPr lvl="2"/>
            <a:r>
              <a:rPr lang="sk-SK" dirty="0" smtClean="0"/>
              <a:t>pracovník rekreačného zariadenia al. cestovnej kancelárie starajúci sa o vyplnenie voľného času rekreantov</a:t>
            </a:r>
          </a:p>
          <a:p>
            <a:pPr lvl="1"/>
            <a:r>
              <a:rPr lang="sk-SK" b="1" dirty="0" smtClean="0"/>
              <a:t>pomarančová koža</a:t>
            </a:r>
          </a:p>
          <a:p>
            <a:pPr lvl="2"/>
            <a:r>
              <a:rPr lang="sk-SK" dirty="0" smtClean="0"/>
              <a:t>koža z pomaranča</a:t>
            </a:r>
          </a:p>
          <a:p>
            <a:pPr lvl="2"/>
            <a:r>
              <a:rPr lang="sk-SK" dirty="0" smtClean="0"/>
              <a:t>celulitída</a:t>
            </a:r>
          </a:p>
          <a:p>
            <a:pPr lvl="1"/>
            <a:r>
              <a:rPr lang="sk-SK" b="1" dirty="0" smtClean="0"/>
              <a:t>nemusieť (niečo, niekoho)</a:t>
            </a:r>
          </a:p>
          <a:p>
            <a:pPr lvl="2"/>
            <a:r>
              <a:rPr lang="sk-SK" dirty="0" smtClean="0"/>
              <a:t>nebyť povinný, nemať povinnosť</a:t>
            </a:r>
          </a:p>
          <a:p>
            <a:pPr lvl="2"/>
            <a:r>
              <a:rPr lang="sk-SK" i="1" dirty="0" smtClean="0"/>
              <a:t>Karla Gotta nemusím</a:t>
            </a:r>
            <a:r>
              <a:rPr lang="sk-SK" dirty="0" smtClean="0"/>
              <a:t>: nemať niekoho rád, zaobísť sa bez neho, </a:t>
            </a:r>
            <a:r>
              <a:rPr lang="sk-SK" i="1" dirty="0" smtClean="0"/>
              <a:t>toho ja nemusím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209567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i="1" dirty="0" smtClean="0"/>
              <a:t>Revitalizácia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osobitná situácia nastáva v prípade, ak sa dávnejšie pomenovania (napr. historické názvy zaniknutých reálií) znovu dostanú do „života“ </a:t>
            </a:r>
          </a:p>
          <a:p>
            <a:r>
              <a:rPr lang="sk-SK" dirty="0" smtClean="0"/>
              <a:t>taký proces nazývame </a:t>
            </a:r>
            <a:r>
              <a:rPr lang="sk-SK" i="1" dirty="0" smtClean="0"/>
              <a:t>revitalizácia</a:t>
            </a:r>
          </a:p>
          <a:p>
            <a:endParaRPr lang="sk-SK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67" y="3223634"/>
            <a:ext cx="4914086" cy="239577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1953490" y="5605453"/>
            <a:ext cx="343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revitalizácia slova </a:t>
            </a:r>
            <a:r>
              <a:rPr lang="sk-SK" b="1" i="1" dirty="0" smtClean="0"/>
              <a:t>mýto</a:t>
            </a:r>
            <a:endParaRPr lang="sk-SK" b="1" i="1" dirty="0"/>
          </a:p>
        </p:txBody>
      </p:sp>
      <p:sp>
        <p:nvSpPr>
          <p:cNvPr id="6" name="BlokTextu 5"/>
          <p:cNvSpPr txBox="1"/>
          <p:nvPr/>
        </p:nvSpPr>
        <p:spPr>
          <a:xfrm>
            <a:off x="1315660" y="5985322"/>
            <a:ext cx="398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smtClean="0"/>
              <a:t>poplatok za používanie ciest a mostov</a:t>
            </a:r>
            <a:endParaRPr lang="sk-SK" i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07" y="3116744"/>
            <a:ext cx="4941845" cy="2626389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7392784" y="5693404"/>
            <a:ext cx="343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revitalizácia slova </a:t>
            </a:r>
            <a:r>
              <a:rPr lang="sk-SK" b="1" i="1" dirty="0" smtClean="0"/>
              <a:t>obstarávateľ</a:t>
            </a:r>
            <a:endParaRPr lang="sk-SK" b="1" i="1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784" y="6093314"/>
            <a:ext cx="3613645" cy="4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9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Rozdiel medzi neologizmami a okazionalizmami</a:t>
            </a:r>
            <a:endParaRPr lang="sk-SK" sz="32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Okazionalizmy</a:t>
            </a:r>
            <a:r>
              <a:rPr lang="sk-SK" dirty="0" smtClean="0"/>
              <a:t> sú príležitostné pomenovania v reči, teda neprenikajú do jazyka (ako neologizmy). </a:t>
            </a:r>
          </a:p>
          <a:p>
            <a:r>
              <a:rPr lang="sk-SK" dirty="0" smtClean="0"/>
              <a:t>ako „efemérne“ jednotky nemôžu zastarávať, lebo skôr, než by sa ustálili v norme a zneutralizoval by sa ich príznak novosti, zaniknú</a:t>
            </a:r>
          </a:p>
          <a:p>
            <a:r>
              <a:rPr lang="sk-SK" dirty="0" smtClean="0"/>
              <a:t>vznikajú príležitostne v momente reči, v jedinečnom kontexte ako produkty individuálneho použitia</a:t>
            </a:r>
          </a:p>
          <a:p>
            <a:pPr lvl="1"/>
            <a:r>
              <a:rPr lang="sk-SK" b="1" dirty="0" err="1" smtClean="0"/>
              <a:t>hocičník</a:t>
            </a:r>
            <a:r>
              <a:rPr lang="sk-SK" dirty="0" smtClean="0"/>
              <a:t> = zápisník na hocičo</a:t>
            </a:r>
          </a:p>
          <a:p>
            <a:pPr lvl="1"/>
            <a:r>
              <a:rPr lang="sk-SK" b="1" dirty="0" err="1" smtClean="0"/>
              <a:t>vajačník</a:t>
            </a:r>
            <a:r>
              <a:rPr lang="sk-SK" dirty="0" smtClean="0"/>
              <a:t> = obal na vajcia (ako peračník – obal na perá)</a:t>
            </a:r>
          </a:p>
          <a:p>
            <a:pPr lvl="1"/>
            <a:r>
              <a:rPr lang="sk-SK" b="1" dirty="0" err="1" smtClean="0"/>
              <a:t>receptáreň</a:t>
            </a:r>
            <a:r>
              <a:rPr lang="sk-SK" dirty="0" smtClean="0"/>
              <a:t> = lekáreň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4104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Autorské </a:t>
            </a:r>
            <a:r>
              <a:rPr lang="sk-SK" dirty="0" err="1" smtClean="0"/>
              <a:t>okazionalizmy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čučoriedka </a:t>
            </a:r>
          </a:p>
          <a:p>
            <a:pPr lvl="1"/>
            <a:r>
              <a:rPr lang="sk-SK" dirty="0" smtClean="0"/>
              <a:t>dievča vo veku 15 – 25 rokov</a:t>
            </a:r>
          </a:p>
          <a:p>
            <a:r>
              <a:rPr lang="sk-SK" dirty="0" smtClean="0"/>
              <a:t>medúza </a:t>
            </a:r>
          </a:p>
          <a:p>
            <a:pPr lvl="1"/>
            <a:r>
              <a:rPr lang="sk-SK" dirty="0" smtClean="0"/>
              <a:t>žena v strednom a vyššom veku </a:t>
            </a:r>
          </a:p>
          <a:p>
            <a:r>
              <a:rPr lang="sk-SK" dirty="0" smtClean="0"/>
              <a:t>staré praženice </a:t>
            </a:r>
          </a:p>
          <a:p>
            <a:pPr lvl="1"/>
            <a:r>
              <a:rPr lang="sk-SK" dirty="0" smtClean="0"/>
              <a:t>dámy nad 80 rokov </a:t>
            </a:r>
          </a:p>
          <a:p>
            <a:pPr lvl="1"/>
            <a:endParaRPr lang="sk-SK" dirty="0"/>
          </a:p>
          <a:p>
            <a:pPr lvl="1"/>
            <a:r>
              <a:rPr lang="sk-SK" i="1" dirty="0" smtClean="0"/>
              <a:t>Úvod do </a:t>
            </a:r>
            <a:r>
              <a:rPr lang="sk-SK" i="1" dirty="0" err="1" smtClean="0"/>
              <a:t>čučoriedkarne</a:t>
            </a:r>
            <a:r>
              <a:rPr lang="sk-SK" dirty="0" smtClean="0"/>
              <a:t>. (Július </a:t>
            </a:r>
            <a:r>
              <a:rPr lang="sk-SK" dirty="0" err="1" smtClean="0"/>
              <a:t>Satinský</a:t>
            </a:r>
            <a:r>
              <a:rPr lang="sk-SK" dirty="0" smtClean="0"/>
              <a:t>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6337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Jazyk a kultúra číslo 10/2012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H</a:t>
            </a:r>
            <a:r>
              <a:rPr lang="sk-SK" dirty="0"/>
              <a:t>. </a:t>
            </a:r>
            <a:r>
              <a:rPr lang="sk-SK" dirty="0" err="1"/>
              <a:t>Kožaríková</a:t>
            </a:r>
            <a:r>
              <a:rPr lang="sk-SK" dirty="0"/>
              <a:t>: Symbolika a význam farieb vo finančnej </a:t>
            </a:r>
            <a:r>
              <a:rPr lang="sk-SK" dirty="0" smtClean="0"/>
              <a:t>terminológii</a:t>
            </a:r>
            <a:br>
              <a:rPr lang="sk-SK" dirty="0" smtClean="0"/>
            </a:br>
            <a:r>
              <a:rPr lang="sk-SK" dirty="0" smtClean="0"/>
              <a:t>prevzatej </a:t>
            </a:r>
            <a:r>
              <a:rPr lang="sk-SK" dirty="0"/>
              <a:t>z angličtiny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https://www.ff.unipo.sk/jak/10_2012/kozarikova.pdf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230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562</Words>
  <Application>Microsoft Office PowerPoint</Application>
  <PresentationFormat>Širokouhlá</PresentationFormat>
  <Paragraphs>75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Parameter čas</vt:lpstr>
      <vt:lpstr>Lexika z hľadiska parametra času</vt:lpstr>
      <vt:lpstr>Neologizmy/neosémantizmy okazionalizmy</vt:lpstr>
      <vt:lpstr>Neologizmus</vt:lpstr>
      <vt:lpstr>Neologizmus</vt:lpstr>
      <vt:lpstr>Neologizmus</vt:lpstr>
      <vt:lpstr>Frekvenčná distribúcia slova ošetrovné a covid</vt:lpstr>
      <vt:lpstr>Pomenovacie postupy, ktoré vedú k neologizmom</vt:lpstr>
      <vt:lpstr>Sémantické obohacovanie</vt:lpstr>
      <vt:lpstr>Revitalizácia</vt:lpstr>
      <vt:lpstr>Rozdiel medzi neologizmami a okazionalizmami</vt:lpstr>
      <vt:lpstr>Autorské okazionalizmy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Kesselová Jana</dc:creator>
  <cp:lastModifiedBy>Kesselová Jana</cp:lastModifiedBy>
  <cp:revision>14</cp:revision>
  <dcterms:created xsi:type="dcterms:W3CDTF">2023-03-14T17:50:00Z</dcterms:created>
  <dcterms:modified xsi:type="dcterms:W3CDTF">2025-04-03T14:57:36Z</dcterms:modified>
</cp:coreProperties>
</file>