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7779-F7D5-4D6F-B080-0609C25C9ACA}" type="datetimeFigureOut">
              <a:rPr lang="sk-SK" smtClean="0"/>
              <a:t>1. 5. 2025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F565C-AC2B-44A0-A7BB-6EC5E5A1D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80534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7779-F7D5-4D6F-B080-0609C25C9ACA}" type="datetimeFigureOut">
              <a:rPr lang="sk-SK" smtClean="0"/>
              <a:t>1. 5. 2025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F565C-AC2B-44A0-A7BB-6EC5E5A1D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6707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7779-F7D5-4D6F-B080-0609C25C9ACA}" type="datetimeFigureOut">
              <a:rPr lang="sk-SK" smtClean="0"/>
              <a:t>1. 5. 2025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F565C-AC2B-44A0-A7BB-6EC5E5A1D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80791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7779-F7D5-4D6F-B080-0609C25C9ACA}" type="datetimeFigureOut">
              <a:rPr lang="sk-SK" smtClean="0"/>
              <a:t>1. 5. 2025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F565C-AC2B-44A0-A7BB-6EC5E5A1D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52057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7779-F7D5-4D6F-B080-0609C25C9ACA}" type="datetimeFigureOut">
              <a:rPr lang="sk-SK" smtClean="0"/>
              <a:t>1. 5. 2025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F565C-AC2B-44A0-A7BB-6EC5E5A1D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08907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7779-F7D5-4D6F-B080-0609C25C9ACA}" type="datetimeFigureOut">
              <a:rPr lang="sk-SK" smtClean="0"/>
              <a:t>1. 5. 2025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F565C-AC2B-44A0-A7BB-6EC5E5A1D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49022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7779-F7D5-4D6F-B080-0609C25C9ACA}" type="datetimeFigureOut">
              <a:rPr lang="sk-SK" smtClean="0"/>
              <a:t>1. 5. 2025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F565C-AC2B-44A0-A7BB-6EC5E5A1D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4610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7779-F7D5-4D6F-B080-0609C25C9ACA}" type="datetimeFigureOut">
              <a:rPr lang="sk-SK" smtClean="0"/>
              <a:t>1. 5. 2025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F565C-AC2B-44A0-A7BB-6EC5E5A1D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57464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7779-F7D5-4D6F-B080-0609C25C9ACA}" type="datetimeFigureOut">
              <a:rPr lang="sk-SK" smtClean="0"/>
              <a:t>1. 5. 2025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F565C-AC2B-44A0-A7BB-6EC5E5A1D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5678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7779-F7D5-4D6F-B080-0609C25C9ACA}" type="datetimeFigureOut">
              <a:rPr lang="sk-SK" smtClean="0"/>
              <a:t>1. 5. 2025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F565C-AC2B-44A0-A7BB-6EC5E5A1D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95013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7779-F7D5-4D6F-B080-0609C25C9ACA}" type="datetimeFigureOut">
              <a:rPr lang="sk-SK" smtClean="0"/>
              <a:t>1. 5. 2025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F565C-AC2B-44A0-A7BB-6EC5E5A1D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03751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B7779-F7D5-4D6F-B080-0609C25C9ACA}" type="datetimeFigureOut">
              <a:rPr lang="sk-SK" smtClean="0"/>
              <a:t>1. 5. 2025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F565C-AC2B-44A0-A7BB-6EC5E5A1D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75784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Parameter pôvod v lexike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0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73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Domáca lexika a lexika cudzieho pôvodu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Vzhľadom na pôvod sa v lexikálnej zásobe národného jazyka rozlišuje</a:t>
            </a:r>
          </a:p>
          <a:p>
            <a:pPr lvl="1"/>
            <a:r>
              <a:rPr lang="sk-SK" b="1" dirty="0" smtClean="0"/>
              <a:t>domáca lexika </a:t>
            </a:r>
            <a:r>
              <a:rPr lang="sk-SK" dirty="0" smtClean="0"/>
              <a:t>(domáce slová)</a:t>
            </a:r>
          </a:p>
          <a:p>
            <a:pPr lvl="1"/>
            <a:r>
              <a:rPr lang="sk-SK" b="1" dirty="0" smtClean="0"/>
              <a:t>lexika cudzieho pôvodu </a:t>
            </a:r>
            <a:r>
              <a:rPr lang="sk-SK" dirty="0" smtClean="0"/>
              <a:t>(cudzie a prevzaté slová). </a:t>
            </a:r>
          </a:p>
          <a:p>
            <a:r>
              <a:rPr lang="sk-SK" dirty="0" smtClean="0"/>
              <a:t>Lexika cudzieho pôvodu pritom migruje z </a:t>
            </a:r>
            <a:r>
              <a:rPr lang="sk-SK" b="1" dirty="0" smtClean="0"/>
              <a:t>východiskového jazyka </a:t>
            </a:r>
            <a:r>
              <a:rPr lang="sk-SK" dirty="0" smtClean="0"/>
              <a:t>(zo zdroja preberania pomenovaní) </a:t>
            </a:r>
            <a:r>
              <a:rPr lang="sk-SK" b="1" dirty="0" smtClean="0"/>
              <a:t>do cieľového </a:t>
            </a:r>
            <a:r>
              <a:rPr lang="sk-SK" dirty="0" smtClean="0"/>
              <a:t>(preberajúceho) </a:t>
            </a:r>
            <a:r>
              <a:rPr lang="sk-SK" b="1" dirty="0" smtClean="0"/>
              <a:t>jazyka</a:t>
            </a:r>
            <a:r>
              <a:rPr lang="sk-SK" dirty="0" smtClean="0"/>
              <a:t>. </a:t>
            </a:r>
          </a:p>
          <a:p>
            <a:r>
              <a:rPr lang="sk-SK" dirty="0" smtClean="0"/>
              <a:t>Proces prechodu pomenovaní z východiskového jazyka do cieľového sa nazýva </a:t>
            </a:r>
            <a:r>
              <a:rPr lang="sk-SK" b="1" dirty="0" smtClean="0"/>
              <a:t>preberanie</a:t>
            </a:r>
            <a:r>
              <a:rPr lang="sk-SK" dirty="0" smtClean="0"/>
              <a:t> a jeho produkty sú </a:t>
            </a:r>
            <a:r>
              <a:rPr lang="sk-SK" b="1" dirty="0" smtClean="0"/>
              <a:t>prevzatia (jazykové výpožičky)</a:t>
            </a:r>
            <a:r>
              <a:rPr lang="sk-SK" dirty="0" smtClean="0"/>
              <a:t> </a:t>
            </a:r>
            <a:endParaRPr lang="sk-SK" dirty="0" smtClean="0"/>
          </a:p>
          <a:p>
            <a:pPr lvl="1"/>
            <a:r>
              <a:rPr lang="sk-SK" dirty="0" smtClean="0"/>
              <a:t>Prevzatia prenikajú nielen do spisovného jazyka, ale aj do ďalších variet národného jazyka, napríklad do slangu </a:t>
            </a:r>
          </a:p>
          <a:p>
            <a:pPr lvl="2"/>
            <a:r>
              <a:rPr lang="sk-SK" dirty="0" smtClean="0"/>
              <a:t>výrazy ako </a:t>
            </a:r>
            <a:r>
              <a:rPr lang="sk-SK" i="1" dirty="0" err="1" smtClean="0"/>
              <a:t>meetnuť</a:t>
            </a:r>
            <a:r>
              <a:rPr lang="sk-SK" i="1" dirty="0" smtClean="0"/>
              <a:t> sa</a:t>
            </a:r>
            <a:r>
              <a:rPr lang="sk-SK" dirty="0" smtClean="0"/>
              <a:t>, </a:t>
            </a:r>
            <a:r>
              <a:rPr lang="sk-SK" i="1" dirty="0" err="1" smtClean="0"/>
              <a:t>čeknúť</a:t>
            </a:r>
            <a:r>
              <a:rPr lang="sk-SK" i="1" dirty="0" smtClean="0"/>
              <a:t> niekoho</a:t>
            </a:r>
            <a:r>
              <a:rPr lang="sk-SK" dirty="0" smtClean="0"/>
              <a:t>, </a:t>
            </a:r>
            <a:r>
              <a:rPr lang="sk-SK" i="1" dirty="0" err="1" smtClean="0"/>
              <a:t>kompiť</a:t>
            </a:r>
            <a:endParaRPr lang="sk-SK" i="1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0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8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Ekvivalenty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V prípade, že k jednotkám cudzieho pôvodu jestvujú v cieľovom jazyku domáce lexikálne náprotivky, označujú sa ako </a:t>
            </a:r>
            <a:r>
              <a:rPr lang="sk-SK" b="1" dirty="0" smtClean="0"/>
              <a:t>ekvivalenty</a:t>
            </a:r>
            <a:r>
              <a:rPr lang="sk-SK" dirty="0" smtClean="0"/>
              <a:t>. </a:t>
            </a:r>
          </a:p>
          <a:p>
            <a:pPr lvl="1"/>
            <a:r>
              <a:rPr lang="sk-SK" dirty="0" smtClean="0"/>
              <a:t>k slovu </a:t>
            </a:r>
            <a:r>
              <a:rPr lang="sk-SK" i="1" dirty="0" smtClean="0"/>
              <a:t>interview</a:t>
            </a:r>
            <a:r>
              <a:rPr lang="sk-SK" dirty="0" smtClean="0"/>
              <a:t> je </a:t>
            </a:r>
            <a:r>
              <a:rPr lang="sk-SK" i="1" dirty="0" smtClean="0"/>
              <a:t>rozhovor</a:t>
            </a:r>
            <a:r>
              <a:rPr lang="sk-SK" dirty="0" smtClean="0"/>
              <a:t> </a:t>
            </a:r>
          </a:p>
          <a:p>
            <a:pPr lvl="1"/>
            <a:r>
              <a:rPr lang="sk-SK" dirty="0" smtClean="0"/>
              <a:t>k slovu </a:t>
            </a:r>
            <a:r>
              <a:rPr lang="sk-SK" i="1" dirty="0" err="1" smtClean="0"/>
              <a:t>budžet</a:t>
            </a:r>
            <a:r>
              <a:rPr lang="sk-SK" dirty="0" smtClean="0"/>
              <a:t> je </a:t>
            </a:r>
            <a:r>
              <a:rPr lang="sk-SK" i="1" dirty="0" smtClean="0"/>
              <a:t>rozpočet</a:t>
            </a:r>
            <a:r>
              <a:rPr lang="sk-SK" dirty="0" smtClean="0"/>
              <a:t> </a:t>
            </a:r>
          </a:p>
          <a:p>
            <a:pPr lvl="1"/>
            <a:r>
              <a:rPr lang="sk-SK" dirty="0" smtClean="0"/>
              <a:t>k výrazu </a:t>
            </a:r>
            <a:r>
              <a:rPr lang="sk-SK" i="1" dirty="0" smtClean="0"/>
              <a:t>hotdog</a:t>
            </a:r>
            <a:r>
              <a:rPr lang="sk-SK" dirty="0" smtClean="0"/>
              <a:t> je ekvivalentné spojenie </a:t>
            </a:r>
            <a:r>
              <a:rPr lang="sk-SK" i="1" dirty="0" smtClean="0"/>
              <a:t>párok v rožku</a:t>
            </a:r>
            <a:r>
              <a:rPr lang="sk-SK" dirty="0" smtClean="0"/>
              <a:t> </a:t>
            </a:r>
          </a:p>
          <a:p>
            <a:r>
              <a:rPr lang="sk-SK" dirty="0" smtClean="0"/>
              <a:t>K niektorým výrazom cudzieho pôvodu má slovenčina len viacslovné opisné ekvivalenty, napríklad: </a:t>
            </a:r>
          </a:p>
          <a:p>
            <a:pPr lvl="1"/>
            <a:r>
              <a:rPr lang="sk-SK" i="1" dirty="0" err="1" smtClean="0"/>
              <a:t>billboard</a:t>
            </a:r>
            <a:r>
              <a:rPr lang="sk-SK" i="1" dirty="0" smtClean="0"/>
              <a:t>/</a:t>
            </a:r>
            <a:r>
              <a:rPr lang="sk-SK" i="1" dirty="0" err="1" smtClean="0"/>
              <a:t>bilbord</a:t>
            </a:r>
            <a:r>
              <a:rPr lang="sk-SK" dirty="0" smtClean="0"/>
              <a:t> = </a:t>
            </a:r>
            <a:r>
              <a:rPr lang="sk-SK" i="1" dirty="0" smtClean="0"/>
              <a:t>veľkoplošná reklamná tabuľa</a:t>
            </a:r>
            <a:r>
              <a:rPr lang="sk-SK" dirty="0" smtClean="0"/>
              <a:t> </a:t>
            </a:r>
          </a:p>
          <a:p>
            <a:pPr lvl="1"/>
            <a:r>
              <a:rPr lang="sk-SK" i="1" dirty="0" smtClean="0"/>
              <a:t>celebrita</a:t>
            </a:r>
            <a:r>
              <a:rPr lang="sk-SK" dirty="0" smtClean="0"/>
              <a:t> = </a:t>
            </a:r>
            <a:r>
              <a:rPr lang="sk-SK" i="1" dirty="0" smtClean="0"/>
              <a:t>mediálne známa osobnosť (zo sveta </a:t>
            </a:r>
            <a:r>
              <a:rPr lang="sk-SK" i="1" dirty="0" err="1" smtClean="0"/>
              <a:t>showbiznisu</a:t>
            </a:r>
            <a:r>
              <a:rPr lang="sk-SK" i="1" dirty="0" smtClean="0"/>
              <a:t>) </a:t>
            </a:r>
          </a:p>
          <a:p>
            <a:pPr lvl="1"/>
            <a:r>
              <a:rPr lang="sk-SK" i="1" dirty="0" smtClean="0"/>
              <a:t>by-</a:t>
            </a:r>
            <a:r>
              <a:rPr lang="sk-SK" i="1" dirty="0" err="1" smtClean="0"/>
              <a:t>pass</a:t>
            </a:r>
            <a:r>
              <a:rPr lang="sk-SK" i="1" dirty="0" smtClean="0"/>
              <a:t>/</a:t>
            </a:r>
            <a:r>
              <a:rPr lang="sk-SK" i="1" dirty="0" err="1" smtClean="0"/>
              <a:t>bajpas</a:t>
            </a:r>
            <a:r>
              <a:rPr lang="sk-SK" dirty="0" smtClean="0"/>
              <a:t> (srdca) = </a:t>
            </a:r>
            <a:r>
              <a:rPr lang="sk-SK" i="1" dirty="0" err="1" smtClean="0"/>
              <a:t>aortokoronárne</a:t>
            </a:r>
            <a:r>
              <a:rPr lang="sk-SK" i="1" dirty="0" smtClean="0"/>
              <a:t> premostenie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0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55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Bezekvivalentná</a:t>
            </a:r>
            <a:r>
              <a:rPr lang="sk-SK" b="1" dirty="0" smtClean="0"/>
              <a:t> lexika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Časť výrazov cudzej proveniencie je „nepreložiteľná“</a:t>
            </a:r>
          </a:p>
          <a:p>
            <a:pPr lvl="1"/>
            <a:r>
              <a:rPr lang="sk-SK" dirty="0" smtClean="0"/>
              <a:t>ide o jednotky pomenúvajúce jedinečné, svojrázne kultúrne ukotvené entity, tzv. </a:t>
            </a:r>
            <a:r>
              <a:rPr lang="sk-SK" dirty="0" err="1" smtClean="0"/>
              <a:t>idioetnicizmy</a:t>
            </a:r>
            <a:r>
              <a:rPr lang="sk-SK" dirty="0" smtClean="0"/>
              <a:t> </a:t>
            </a:r>
          </a:p>
          <a:p>
            <a:pPr lvl="2"/>
            <a:r>
              <a:rPr lang="sk-SK" dirty="0" smtClean="0"/>
              <a:t>používa sa aj termín </a:t>
            </a:r>
            <a:r>
              <a:rPr lang="sk-SK" i="1" dirty="0" err="1" smtClean="0"/>
              <a:t>exotizmus</a:t>
            </a:r>
            <a:endParaRPr lang="sk-SK" i="1" dirty="0" smtClean="0"/>
          </a:p>
          <a:p>
            <a:pPr lvl="2"/>
            <a:r>
              <a:rPr lang="sk-SK" dirty="0" smtClean="0"/>
              <a:t>v starších prácach sa používal aj termín </a:t>
            </a:r>
            <a:r>
              <a:rPr lang="sk-SK" i="1" dirty="0" smtClean="0"/>
              <a:t>barbarizmus</a:t>
            </a:r>
            <a:r>
              <a:rPr lang="sk-SK" dirty="0" smtClean="0"/>
              <a:t>, ktorý má však negatívnu </a:t>
            </a:r>
            <a:r>
              <a:rPr lang="sk-SK" dirty="0" err="1" smtClean="0"/>
              <a:t>konotáciu</a:t>
            </a:r>
            <a:r>
              <a:rPr lang="sk-SK" dirty="0" smtClean="0"/>
              <a:t> </a:t>
            </a:r>
          </a:p>
          <a:p>
            <a:pPr lvl="3"/>
            <a:r>
              <a:rPr lang="sk-SK" dirty="0" smtClean="0"/>
              <a:t>Pôvodný význam </a:t>
            </a:r>
            <a:r>
              <a:rPr lang="sk-SK" dirty="0"/>
              <a:t>slova barbar v starovekom Grécku a v starovekom </a:t>
            </a:r>
            <a:r>
              <a:rPr lang="sk-SK" dirty="0" smtClean="0"/>
              <a:t>Ríme bol </a:t>
            </a:r>
            <a:r>
              <a:rPr lang="sk-SK" dirty="0"/>
              <a:t>príslušník národov žijúcich mimo hraníc antického </a:t>
            </a:r>
            <a:r>
              <a:rPr lang="sk-SK" dirty="0" smtClean="0"/>
              <a:t>sveta</a:t>
            </a:r>
          </a:p>
          <a:p>
            <a:pPr lvl="3"/>
            <a:r>
              <a:rPr lang="sk-SK" dirty="0" smtClean="0"/>
              <a:t>Ale novší je pejoratívny </a:t>
            </a:r>
            <a:r>
              <a:rPr lang="sk-SK" dirty="0"/>
              <a:t>▶ nekultúrny, </a:t>
            </a:r>
            <a:r>
              <a:rPr lang="sk-SK" dirty="0" smtClean="0"/>
              <a:t>nevzdelaný</a:t>
            </a:r>
            <a:r>
              <a:rPr lang="sk-SK" dirty="0"/>
              <a:t>, hrubý, surový </a:t>
            </a:r>
            <a:r>
              <a:rPr lang="sk-SK" dirty="0" smtClean="0"/>
              <a:t>človek</a:t>
            </a:r>
            <a:endParaRPr lang="sk-SK" dirty="0"/>
          </a:p>
          <a:p>
            <a:pPr lvl="1"/>
            <a:endParaRPr lang="sk-SK" dirty="0" smtClean="0"/>
          </a:p>
          <a:p>
            <a:pPr lvl="1"/>
            <a:r>
              <a:rPr lang="sk-SK" dirty="0" smtClean="0"/>
              <a:t>novšie sa možno stretnúť aj s termínom </a:t>
            </a:r>
            <a:r>
              <a:rPr lang="sk-SK" b="1" dirty="0" err="1" smtClean="0"/>
              <a:t>bezekvivalentná</a:t>
            </a:r>
            <a:r>
              <a:rPr lang="sk-SK" b="1" dirty="0" smtClean="0"/>
              <a:t> lexika</a:t>
            </a:r>
            <a:r>
              <a:rPr lang="sk-SK" dirty="0" smtClean="0"/>
              <a:t> </a:t>
            </a:r>
          </a:p>
          <a:p>
            <a:pPr lvl="2"/>
            <a:r>
              <a:rPr lang="sk-SK" dirty="0" smtClean="0"/>
              <a:t>k </a:t>
            </a:r>
            <a:r>
              <a:rPr lang="sk-SK" dirty="0" err="1" smtClean="0"/>
              <a:t>idioetnickej</a:t>
            </a:r>
            <a:r>
              <a:rPr lang="sk-SK" dirty="0" smtClean="0"/>
              <a:t> lexike patria napríklad nasledovné cudzie výrazy v slovenčine: </a:t>
            </a:r>
          </a:p>
          <a:p>
            <a:pPr lvl="3"/>
            <a:r>
              <a:rPr lang="sk-SK" i="1" dirty="0" smtClean="0"/>
              <a:t>pizza</a:t>
            </a:r>
            <a:r>
              <a:rPr lang="sk-SK" dirty="0" smtClean="0"/>
              <a:t>, </a:t>
            </a:r>
            <a:r>
              <a:rPr lang="sk-SK" i="1" dirty="0" err="1" smtClean="0"/>
              <a:t>sangria</a:t>
            </a:r>
            <a:r>
              <a:rPr lang="sk-SK" dirty="0" smtClean="0"/>
              <a:t>, </a:t>
            </a:r>
            <a:r>
              <a:rPr lang="sk-SK" i="1" dirty="0" smtClean="0"/>
              <a:t>tiramisu</a:t>
            </a:r>
            <a:r>
              <a:rPr lang="sk-SK" dirty="0" smtClean="0"/>
              <a:t>, </a:t>
            </a:r>
            <a:r>
              <a:rPr lang="sk-SK" i="1" dirty="0" smtClean="0"/>
              <a:t>boršč</a:t>
            </a:r>
            <a:r>
              <a:rPr lang="sk-SK" dirty="0" smtClean="0"/>
              <a:t>, </a:t>
            </a:r>
            <a:r>
              <a:rPr lang="sk-SK" i="1" dirty="0" smtClean="0"/>
              <a:t>cár</a:t>
            </a:r>
            <a:r>
              <a:rPr lang="sk-SK" dirty="0" smtClean="0"/>
              <a:t>, </a:t>
            </a:r>
            <a:r>
              <a:rPr lang="sk-SK" i="1" dirty="0" err="1" smtClean="0"/>
              <a:t>saké</a:t>
            </a:r>
            <a:r>
              <a:rPr lang="sk-SK" dirty="0" smtClean="0"/>
              <a:t>, </a:t>
            </a:r>
            <a:r>
              <a:rPr lang="sk-SK" i="1" dirty="0" smtClean="0"/>
              <a:t>džudo</a:t>
            </a:r>
            <a:r>
              <a:rPr lang="sk-SK" dirty="0" smtClean="0"/>
              <a:t>, </a:t>
            </a:r>
            <a:r>
              <a:rPr lang="sk-SK" i="1" dirty="0" err="1" smtClean="0"/>
              <a:t>gyros</a:t>
            </a:r>
            <a:r>
              <a:rPr lang="sk-SK" dirty="0" smtClean="0"/>
              <a:t>, </a:t>
            </a:r>
            <a:r>
              <a:rPr lang="sk-SK" i="1" dirty="0" err="1" smtClean="0"/>
              <a:t>tortila</a:t>
            </a:r>
            <a:r>
              <a:rPr lang="sk-SK" dirty="0" smtClean="0"/>
              <a:t>, </a:t>
            </a:r>
            <a:r>
              <a:rPr lang="sk-SK" i="1" dirty="0" err="1" smtClean="0"/>
              <a:t>toreádor</a:t>
            </a:r>
            <a:endParaRPr lang="sk-SK" i="1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0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95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Miera cudzosti prevzatí (výpožičiek)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Miera cudzosti prevzatí je odstupňovaná na škále </a:t>
            </a:r>
          </a:p>
          <a:p>
            <a:pPr lvl="1"/>
            <a:endParaRPr lang="sk-SK" dirty="0" smtClean="0"/>
          </a:p>
          <a:p>
            <a:pPr lvl="1"/>
            <a:r>
              <a:rPr lang="sk-SK" dirty="0" smtClean="0"/>
              <a:t>od tzv. </a:t>
            </a:r>
            <a:r>
              <a:rPr lang="sk-SK" b="1" dirty="0" smtClean="0"/>
              <a:t>citátových pomenovaní</a:t>
            </a:r>
            <a:r>
              <a:rPr lang="sk-SK" dirty="0" smtClean="0"/>
              <a:t> (neadaptovaných jednotiek, </a:t>
            </a:r>
            <a:r>
              <a:rPr lang="sk-SK" i="1" dirty="0" smtClean="0"/>
              <a:t>chargé d´affaires</a:t>
            </a:r>
            <a:r>
              <a:rPr lang="sk-SK" dirty="0" smtClean="0"/>
              <a:t>, </a:t>
            </a:r>
            <a:r>
              <a:rPr lang="sk-SK" i="1" dirty="0" err="1" smtClean="0"/>
              <a:t>résumé</a:t>
            </a:r>
            <a:r>
              <a:rPr lang="sk-SK" dirty="0" smtClean="0"/>
              <a:t>, </a:t>
            </a:r>
            <a:r>
              <a:rPr lang="sk-SK" i="1" dirty="0" smtClean="0"/>
              <a:t>deus ex machina</a:t>
            </a:r>
            <a:r>
              <a:rPr lang="sk-SK" dirty="0" smtClean="0"/>
              <a:t>, </a:t>
            </a:r>
            <a:r>
              <a:rPr lang="sk-SK" i="1" dirty="0" smtClean="0"/>
              <a:t>know-how</a:t>
            </a:r>
            <a:r>
              <a:rPr lang="sk-SK" dirty="0" smtClean="0"/>
              <a:t>, </a:t>
            </a:r>
            <a:r>
              <a:rPr lang="sk-SK" i="1" dirty="0" smtClean="0"/>
              <a:t>happy </a:t>
            </a:r>
            <a:r>
              <a:rPr lang="sk-SK" i="1" dirty="0" err="1" smtClean="0"/>
              <a:t>hour</a:t>
            </a:r>
            <a:r>
              <a:rPr lang="sk-SK" dirty="0" smtClean="0"/>
              <a:t>,...) </a:t>
            </a:r>
          </a:p>
          <a:p>
            <a:pPr lvl="1"/>
            <a:endParaRPr lang="sk-SK" dirty="0" smtClean="0"/>
          </a:p>
          <a:p>
            <a:pPr lvl="1"/>
            <a:r>
              <a:rPr lang="sk-SK" dirty="0" smtClean="0"/>
              <a:t>po </a:t>
            </a:r>
            <a:r>
              <a:rPr lang="sk-SK" b="1" dirty="0" smtClean="0"/>
              <a:t>zdomácnené jednotky </a:t>
            </a:r>
            <a:r>
              <a:rPr lang="sk-SK" dirty="0" smtClean="0"/>
              <a:t>(úplne adaptované prevzatia, teda výrazy integrované, včlenené do preberajúceho systému jazyka). </a:t>
            </a:r>
          </a:p>
          <a:p>
            <a:pPr lvl="1"/>
            <a:r>
              <a:rPr lang="sk-SK" dirty="0" smtClean="0"/>
              <a:t>Pri nich si domáci používatelia cudzí pôvod už ani neuvedomujú (</a:t>
            </a:r>
            <a:r>
              <a:rPr lang="sk-SK" dirty="0" err="1" smtClean="0"/>
              <a:t>porov</a:t>
            </a:r>
            <a:r>
              <a:rPr lang="sk-SK" dirty="0" smtClean="0"/>
              <a:t>. výrazy ako </a:t>
            </a:r>
            <a:r>
              <a:rPr lang="sk-SK" i="1" dirty="0" smtClean="0"/>
              <a:t>matematika</a:t>
            </a:r>
            <a:r>
              <a:rPr lang="sk-SK" dirty="0" smtClean="0"/>
              <a:t>, </a:t>
            </a:r>
            <a:r>
              <a:rPr lang="sk-SK" i="1" dirty="0" smtClean="0"/>
              <a:t>filozofia</a:t>
            </a:r>
            <a:r>
              <a:rPr lang="sk-SK" dirty="0" smtClean="0"/>
              <a:t>, </a:t>
            </a:r>
            <a:r>
              <a:rPr lang="sk-SK" i="1" dirty="0" smtClean="0"/>
              <a:t>cirkus</a:t>
            </a:r>
            <a:r>
              <a:rPr lang="sk-SK" dirty="0" smtClean="0"/>
              <a:t>, </a:t>
            </a:r>
            <a:r>
              <a:rPr lang="sk-SK" i="1" dirty="0" smtClean="0"/>
              <a:t>akrobat</a:t>
            </a:r>
            <a:r>
              <a:rPr lang="sk-SK" dirty="0" smtClean="0"/>
              <a:t>, </a:t>
            </a:r>
            <a:r>
              <a:rPr lang="sk-SK" i="1" dirty="0" smtClean="0"/>
              <a:t>televízor</a:t>
            </a:r>
            <a:r>
              <a:rPr lang="sk-SK" dirty="0" smtClean="0"/>
              <a:t>, </a:t>
            </a:r>
            <a:r>
              <a:rPr lang="sk-SK" i="1" dirty="0" smtClean="0"/>
              <a:t>džem</a:t>
            </a:r>
            <a:r>
              <a:rPr lang="sk-SK" dirty="0" smtClean="0"/>
              <a:t>, </a:t>
            </a:r>
            <a:r>
              <a:rPr lang="sk-SK" i="1" dirty="0" smtClean="0"/>
              <a:t>bicykel, bufet</a:t>
            </a:r>
            <a:r>
              <a:rPr lang="sk-SK" dirty="0" smtClean="0"/>
              <a:t>...).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0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7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Proces adaptácie výpožičiek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b="1" dirty="0" smtClean="0"/>
              <a:t>Adaptácia výpožičiek </a:t>
            </a:r>
            <a:r>
              <a:rPr lang="sk-SK" dirty="0" smtClean="0"/>
              <a:t>znamená proces prispôsobovania sa výpožičky domácemu (cieľovému) jazyku</a:t>
            </a:r>
          </a:p>
          <a:p>
            <a:r>
              <a:rPr lang="sk-SK" dirty="0" smtClean="0"/>
              <a:t>Adaptácia prebieha na rôznych úrovniach a nemá záväznú postupnosť ani rýchlosť</a:t>
            </a:r>
          </a:p>
          <a:p>
            <a:pPr lvl="1"/>
            <a:r>
              <a:rPr lang="sk-SK" dirty="0" smtClean="0"/>
              <a:t>niektoré výrazy sa adaptujú rýchlejšie a vo väčšom rozsahu než iné </a:t>
            </a:r>
          </a:p>
          <a:p>
            <a:r>
              <a:rPr lang="sk-SK" dirty="0" smtClean="0"/>
              <a:t>Typy adaptácie</a:t>
            </a:r>
          </a:p>
          <a:p>
            <a:pPr lvl="1"/>
            <a:r>
              <a:rPr lang="sk-SK" dirty="0" smtClean="0"/>
              <a:t>ortografická adaptácia</a:t>
            </a:r>
          </a:p>
          <a:p>
            <a:pPr lvl="1"/>
            <a:r>
              <a:rPr lang="sk-SK" dirty="0" smtClean="0"/>
              <a:t>ortoepická adaptácia </a:t>
            </a:r>
          </a:p>
          <a:p>
            <a:pPr lvl="1"/>
            <a:r>
              <a:rPr lang="sk-SK" dirty="0" smtClean="0"/>
              <a:t>morfologická adaptácia</a:t>
            </a:r>
          </a:p>
          <a:p>
            <a:pPr lvl="1"/>
            <a:r>
              <a:rPr lang="sk-SK" dirty="0" smtClean="0"/>
              <a:t>slovotvorná adaptácia</a:t>
            </a:r>
          </a:p>
          <a:p>
            <a:pPr lvl="1"/>
            <a:r>
              <a:rPr lang="sk-SK" dirty="0" smtClean="0"/>
              <a:t>sémantická adaptácia</a:t>
            </a:r>
          </a:p>
          <a:p>
            <a:pPr lvl="1"/>
            <a:r>
              <a:rPr lang="sk-SK" dirty="0" smtClean="0"/>
              <a:t>štylistická adaptácia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0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77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Slovo </a:t>
            </a:r>
            <a:r>
              <a:rPr lang="sk-SK" i="1" dirty="0" smtClean="0"/>
              <a:t>rap</a:t>
            </a:r>
            <a:r>
              <a:rPr lang="sk-SK" dirty="0" smtClean="0"/>
              <a:t>/</a:t>
            </a:r>
            <a:r>
              <a:rPr lang="sk-SK" i="1" dirty="0" err="1" smtClean="0"/>
              <a:t>rep</a:t>
            </a:r>
            <a:endParaRPr lang="sk-SK" i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i="1" dirty="0" smtClean="0">
                <a:solidFill>
                  <a:srgbClr val="0070C0"/>
                </a:solidFill>
              </a:rPr>
              <a:t>rap</a:t>
            </a:r>
            <a:r>
              <a:rPr lang="sk-SK" dirty="0" smtClean="0">
                <a:solidFill>
                  <a:srgbClr val="0070C0"/>
                </a:solidFill>
              </a:rPr>
              <a:t>/</a:t>
            </a:r>
            <a:r>
              <a:rPr lang="sk-SK" i="1" dirty="0" err="1" smtClean="0">
                <a:solidFill>
                  <a:srgbClr val="0070C0"/>
                </a:solidFill>
              </a:rPr>
              <a:t>rep</a:t>
            </a:r>
            <a:r>
              <a:rPr lang="sk-SK" i="1" dirty="0" smtClean="0"/>
              <a:t> </a:t>
            </a:r>
            <a:r>
              <a:rPr lang="sk-SK" dirty="0" smtClean="0"/>
              <a:t>‘v rocku ostro rytmizovaná recitácia nahrádzajúca spev’</a:t>
            </a:r>
          </a:p>
          <a:p>
            <a:r>
              <a:rPr lang="sk-SK" dirty="0" smtClean="0"/>
              <a:t>výraz má variantný </a:t>
            </a:r>
            <a:r>
              <a:rPr lang="sk-SK" b="1" dirty="0" smtClean="0"/>
              <a:t>pravopis</a:t>
            </a:r>
            <a:r>
              <a:rPr lang="sk-SK" dirty="0" smtClean="0"/>
              <a:t>, čiže sčasti sa používa neadaptovaný pravopis </a:t>
            </a:r>
            <a:r>
              <a:rPr lang="sk-SK" i="1" dirty="0" smtClean="0"/>
              <a:t>rap</a:t>
            </a:r>
            <a:r>
              <a:rPr lang="sk-SK" dirty="0" smtClean="0"/>
              <a:t> a súčasne variantne je adaptovaný ortograficky do podoby </a:t>
            </a:r>
            <a:r>
              <a:rPr lang="sk-SK" i="1" dirty="0" err="1" smtClean="0"/>
              <a:t>rep</a:t>
            </a:r>
            <a:r>
              <a:rPr lang="sk-SK" dirty="0" smtClean="0"/>
              <a:t> </a:t>
            </a:r>
          </a:p>
          <a:p>
            <a:r>
              <a:rPr lang="sk-SK" dirty="0" smtClean="0"/>
              <a:t>vo </a:t>
            </a:r>
            <a:r>
              <a:rPr lang="sk-SK" b="1" dirty="0" smtClean="0"/>
              <a:t>výslovnosti</a:t>
            </a:r>
            <a:r>
              <a:rPr lang="sk-SK" dirty="0" smtClean="0"/>
              <a:t> prevzatého slova sa realizuje slovenské „r“ a zachováva sa anglická výslovnosť samohlásky </a:t>
            </a:r>
            <a:r>
              <a:rPr lang="sk-SK" i="1" dirty="0" smtClean="0"/>
              <a:t>a</a:t>
            </a:r>
            <a:r>
              <a:rPr lang="sk-SK" dirty="0" smtClean="0"/>
              <a:t> ako [</a:t>
            </a:r>
            <a:r>
              <a:rPr lang="sk-SK" i="1" dirty="0" smtClean="0"/>
              <a:t>e</a:t>
            </a:r>
            <a:r>
              <a:rPr lang="sk-SK" dirty="0" smtClean="0"/>
              <a:t>] → [</a:t>
            </a:r>
            <a:r>
              <a:rPr lang="sk-SK" i="1" dirty="0" err="1" smtClean="0"/>
              <a:t>rep</a:t>
            </a:r>
            <a:r>
              <a:rPr lang="sk-SK" dirty="0" smtClean="0"/>
              <a:t>], čiže došlo k čiastočnej ortoepickej adaptácii </a:t>
            </a:r>
          </a:p>
          <a:p>
            <a:r>
              <a:rPr lang="sk-SK" dirty="0" smtClean="0"/>
              <a:t>vzhľadom na spoluhláskové zakončenie sa plynule včlenil do </a:t>
            </a:r>
            <a:r>
              <a:rPr lang="sk-SK" dirty="0" err="1" smtClean="0"/>
              <a:t>skloňovacej</a:t>
            </a:r>
            <a:r>
              <a:rPr lang="sk-SK" dirty="0" smtClean="0"/>
              <a:t> </a:t>
            </a:r>
            <a:r>
              <a:rPr lang="sk-SK" dirty="0" err="1" smtClean="0"/>
              <a:t>pardigmy</a:t>
            </a:r>
            <a:r>
              <a:rPr lang="sk-SK" dirty="0" smtClean="0"/>
              <a:t> </a:t>
            </a:r>
            <a:r>
              <a:rPr lang="sk-SK" b="1" dirty="0" smtClean="0"/>
              <a:t>neživotných maskulín s tvrdým zakončením</a:t>
            </a:r>
            <a:r>
              <a:rPr lang="sk-SK" dirty="0" smtClean="0"/>
              <a:t> </a:t>
            </a:r>
          </a:p>
          <a:p>
            <a:r>
              <a:rPr lang="sk-SK" dirty="0" smtClean="0"/>
              <a:t>ide o </a:t>
            </a:r>
            <a:r>
              <a:rPr lang="sk-SK" dirty="0" err="1" smtClean="0"/>
              <a:t>monosémickú</a:t>
            </a:r>
            <a:r>
              <a:rPr lang="sk-SK" dirty="0" smtClean="0"/>
              <a:t> jednotku, ktorá sa ďalej v slovenčine sémanticky neadaptovala a zachováva si aj svoj pôvodný štylistický profil výrazu z oblasti hudby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0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9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Kalky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 smtClean="0"/>
              <a:t>Kalky</a:t>
            </a:r>
            <a:r>
              <a:rPr lang="sk-SK" dirty="0" smtClean="0"/>
              <a:t> sú výsledkom osobitného spôsobu preberania lexikálnych prostriedkov (</a:t>
            </a:r>
            <a:r>
              <a:rPr lang="sk-SK" b="1" dirty="0" smtClean="0"/>
              <a:t>kalkovania</a:t>
            </a:r>
            <a:r>
              <a:rPr lang="sk-SK" dirty="0" smtClean="0"/>
              <a:t>), pri ktorom sa nepreberajú formy cudzích výrazov, ale ich </a:t>
            </a:r>
            <a:r>
              <a:rPr lang="sk-SK" dirty="0" smtClean="0">
                <a:solidFill>
                  <a:srgbClr val="0070C0"/>
                </a:solidFill>
              </a:rPr>
              <a:t>motivácia</a:t>
            </a:r>
            <a:r>
              <a:rPr lang="sk-SK" dirty="0" smtClean="0"/>
              <a:t>. </a:t>
            </a:r>
          </a:p>
          <a:p>
            <a:r>
              <a:rPr lang="sk-SK" dirty="0" smtClean="0"/>
              <a:t>Sú to teda výrazy vyjadrené prostriedkami domáceho (cieľového) jazyka. </a:t>
            </a:r>
          </a:p>
          <a:p>
            <a:r>
              <a:rPr lang="sk-SK" dirty="0" smtClean="0"/>
              <a:t>Podľa toho, či sa preberá slovotvorná motivácia (štruktúra formy slova), alebo sémantická motivácia (štruktúra významov </a:t>
            </a:r>
            <a:r>
              <a:rPr lang="sk-SK" dirty="0" err="1" smtClean="0"/>
              <a:t>polysémantu</a:t>
            </a:r>
            <a:r>
              <a:rPr lang="sk-SK" dirty="0" smtClean="0"/>
              <a:t>), rozlišujeme dva druhy kalkov</a:t>
            </a:r>
          </a:p>
          <a:p>
            <a:pPr lvl="1"/>
            <a:r>
              <a:rPr lang="sk-SK" b="1" dirty="0" smtClean="0"/>
              <a:t>slovotvorné kalky</a:t>
            </a:r>
          </a:p>
          <a:p>
            <a:pPr lvl="1"/>
            <a:r>
              <a:rPr lang="sk-SK" b="1" dirty="0" smtClean="0"/>
              <a:t>sémantické kalky</a:t>
            </a:r>
            <a:endParaRPr lang="sk-SK" b="1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0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62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Dva druhy kalkov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>
              <a:spcBef>
                <a:spcPts val="1000"/>
              </a:spcBef>
            </a:pPr>
            <a:r>
              <a:rPr lang="sk-SK" dirty="0"/>
              <a:t>slovotvorné </a:t>
            </a:r>
            <a:r>
              <a:rPr lang="sk-SK" dirty="0" smtClean="0"/>
              <a:t>kalky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sú </a:t>
            </a:r>
            <a:r>
              <a:rPr lang="sk-SK" b="1" dirty="0" smtClean="0"/>
              <a:t>doslovne preložené formálne štruktúry slov</a:t>
            </a:r>
          </a:p>
          <a:p>
            <a:r>
              <a:rPr lang="sk-SK" dirty="0" smtClean="0"/>
              <a:t>známy je príklad slova </a:t>
            </a:r>
            <a:r>
              <a:rPr lang="sk-SK" i="1" dirty="0" smtClean="0">
                <a:solidFill>
                  <a:srgbClr val="0070C0"/>
                </a:solidFill>
              </a:rPr>
              <a:t>mrakodrap</a:t>
            </a:r>
            <a:r>
              <a:rPr lang="sk-SK" dirty="0" smtClean="0"/>
              <a:t>, ktorý je prekladom štruktúry anglického slova </a:t>
            </a:r>
            <a:r>
              <a:rPr lang="sk-SK" i="1" dirty="0" err="1" smtClean="0"/>
              <a:t>skyscraper</a:t>
            </a:r>
            <a:r>
              <a:rPr lang="sk-SK" dirty="0" smtClean="0"/>
              <a:t> </a:t>
            </a:r>
          </a:p>
          <a:p>
            <a:pPr lvl="1"/>
            <a:r>
              <a:rPr lang="sk-SK" dirty="0" smtClean="0"/>
              <a:t>biografia → životopis </a:t>
            </a:r>
          </a:p>
          <a:p>
            <a:pPr lvl="1"/>
            <a:r>
              <a:rPr lang="sk-SK" dirty="0" err="1" smtClean="0"/>
              <a:t>computer</a:t>
            </a:r>
            <a:r>
              <a:rPr lang="sk-SK" dirty="0" smtClean="0"/>
              <a:t> </a:t>
            </a:r>
            <a:r>
              <a:rPr lang="sk-SK" dirty="0" err="1" smtClean="0"/>
              <a:t>network</a:t>
            </a:r>
            <a:r>
              <a:rPr lang="sk-SK" dirty="0" smtClean="0"/>
              <a:t> → počítačová sieť </a:t>
            </a:r>
          </a:p>
          <a:p>
            <a:pPr lvl="1"/>
            <a:r>
              <a:rPr lang="sk-SK" dirty="0" err="1" smtClean="0"/>
              <a:t>self-service</a:t>
            </a:r>
            <a:r>
              <a:rPr lang="sk-SK" dirty="0" smtClean="0"/>
              <a:t> → samoobsluha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lvl="1">
              <a:spcBef>
                <a:spcPts val="1000"/>
              </a:spcBef>
            </a:pPr>
            <a:r>
              <a:rPr lang="sk-SK" dirty="0"/>
              <a:t>sémantické </a:t>
            </a:r>
            <a:r>
              <a:rPr lang="sk-SK" dirty="0" smtClean="0"/>
              <a:t>kalky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kopírujú </a:t>
            </a:r>
            <a:r>
              <a:rPr lang="sk-SK" b="1" dirty="0" smtClean="0"/>
              <a:t>sémantickú štruktúru modelového cudzieho slova</a:t>
            </a:r>
          </a:p>
          <a:p>
            <a:pPr lvl="1"/>
            <a:r>
              <a:rPr lang="sk-SK" dirty="0" smtClean="0"/>
              <a:t>(počítačová) myš ← </a:t>
            </a:r>
            <a:r>
              <a:rPr lang="sk-SK" dirty="0" err="1" smtClean="0"/>
              <a:t>mouse</a:t>
            </a:r>
            <a:endParaRPr lang="sk-SK" dirty="0" smtClean="0"/>
          </a:p>
          <a:p>
            <a:pPr lvl="1"/>
            <a:r>
              <a:rPr lang="sk-SK" dirty="0" smtClean="0"/>
              <a:t>pamäť (počítača) ← </a:t>
            </a:r>
            <a:r>
              <a:rPr lang="sk-SK" dirty="0" err="1" smtClean="0"/>
              <a:t>memory</a:t>
            </a:r>
            <a:endParaRPr lang="sk-SK" b="1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0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1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Internacionalizmy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Tradične sa za internacionalizmy považujú také výrazy cudzieho pôvodu, ktoré sú rozšírené v mnohých jazykoch, a to geneticky príbuzných aj nepríbuzných. </a:t>
            </a:r>
          </a:p>
          <a:p>
            <a:pPr lvl="1"/>
            <a:r>
              <a:rPr lang="sk-SK" dirty="0" smtClean="0"/>
              <a:t>v minulosti išlo vo veľkom rozsahu o pomenovania s gréckym či latinským základom </a:t>
            </a:r>
          </a:p>
          <a:p>
            <a:pPr lvl="1"/>
            <a:r>
              <a:rPr lang="sk-SK" dirty="0" smtClean="0"/>
              <a:t>dnes veľká časť internacionálnych pomenovaní pochádza z angličtiny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52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00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Opakované internacionalizmy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 smtClean="0"/>
              <a:t>slová latinského </a:t>
            </a:r>
            <a:r>
              <a:rPr lang="sk-SK" dirty="0" smtClean="0"/>
              <a:t>alebo</a:t>
            </a:r>
            <a:r>
              <a:rPr lang="sk-SK" b="1" dirty="0" smtClean="0"/>
              <a:t> gréckeho pôvodu</a:t>
            </a:r>
            <a:r>
              <a:rPr lang="sk-SK" dirty="0" smtClean="0"/>
              <a:t>, ktoré v danom jazyku fungovali v istom období, prestali sa používať a po uplynutí istého času znovu začali fungovať v tomto jazyku ako nové prevzatie sprostredkované spravidla cez iný jazyk, dnes </a:t>
            </a:r>
            <a:r>
              <a:rPr lang="sk-SK" b="1" dirty="0" smtClean="0"/>
              <a:t>najčastejšie cez angličtinu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0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67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Opakované internacionalizmy: príklad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adjektívum </a:t>
            </a:r>
            <a:r>
              <a:rPr lang="sk-SK" i="1" dirty="0" smtClean="0">
                <a:solidFill>
                  <a:srgbClr val="0070C0"/>
                </a:solidFill>
              </a:rPr>
              <a:t>humanitný</a:t>
            </a:r>
            <a:r>
              <a:rPr lang="sk-SK" dirty="0" smtClean="0"/>
              <a:t> pochádza z latinčiny</a:t>
            </a:r>
          </a:p>
          <a:p>
            <a:endParaRPr lang="sk-SK" dirty="0" smtClean="0"/>
          </a:p>
          <a:p>
            <a:r>
              <a:rPr lang="sk-SK" dirty="0" smtClean="0"/>
              <a:t>spájalo sa s významami </a:t>
            </a:r>
          </a:p>
          <a:p>
            <a:pPr lvl="1"/>
            <a:r>
              <a:rPr lang="sk-SK" dirty="0" smtClean="0"/>
              <a:t>1. týkajúci sa ľudskej spoločnosti</a:t>
            </a:r>
          </a:p>
          <a:p>
            <a:pPr lvl="2"/>
            <a:r>
              <a:rPr lang="sk-SK" i="1" dirty="0" smtClean="0"/>
              <a:t>humanitné ideály</a:t>
            </a:r>
            <a:r>
              <a:rPr lang="sk-SK" dirty="0" smtClean="0"/>
              <a:t> </a:t>
            </a:r>
          </a:p>
          <a:p>
            <a:pPr lvl="1"/>
            <a:r>
              <a:rPr lang="sk-SK" dirty="0" smtClean="0"/>
              <a:t>2. týkajúci sa spoločenských vied</a:t>
            </a:r>
          </a:p>
          <a:p>
            <a:pPr lvl="2"/>
            <a:r>
              <a:rPr lang="sk-SK" i="1" dirty="0" smtClean="0"/>
              <a:t>humanitné odbory</a:t>
            </a:r>
            <a:endParaRPr lang="sk-SK" b="1" dirty="0" smtClean="0"/>
          </a:p>
          <a:p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Novšie sa používa </a:t>
            </a:r>
            <a:r>
              <a:rPr lang="sk-SK" dirty="0" err="1" smtClean="0"/>
              <a:t>adjekvítum</a:t>
            </a:r>
            <a:r>
              <a:rPr lang="sk-SK" dirty="0" smtClean="0"/>
              <a:t> </a:t>
            </a:r>
            <a:r>
              <a:rPr lang="sk-SK" i="1" dirty="0" smtClean="0">
                <a:solidFill>
                  <a:srgbClr val="0070C0"/>
                </a:solidFill>
              </a:rPr>
              <a:t>humanitárny</a:t>
            </a:r>
            <a:r>
              <a:rPr lang="sk-SK" dirty="0" smtClean="0"/>
              <a:t> s významom</a:t>
            </a:r>
          </a:p>
          <a:p>
            <a:pPr lvl="1"/>
            <a:r>
              <a:rPr lang="sk-SK" dirty="0" smtClean="0"/>
              <a:t>3. týkajúci sa humanity, ľudskosti </a:t>
            </a:r>
          </a:p>
          <a:p>
            <a:pPr lvl="1"/>
            <a:r>
              <a:rPr lang="sk-SK" dirty="0" smtClean="0"/>
              <a:t>4. týkajúci sa ľudských práv</a:t>
            </a:r>
          </a:p>
          <a:p>
            <a:pPr lvl="2"/>
            <a:r>
              <a:rPr lang="sk-SK" i="1" dirty="0" smtClean="0"/>
              <a:t>humanitárna pomoc</a:t>
            </a:r>
          </a:p>
          <a:p>
            <a:pPr lvl="2"/>
            <a:r>
              <a:rPr lang="sk-SK" i="1" dirty="0" smtClean="0"/>
              <a:t>humanitárna spolupráca</a:t>
            </a:r>
            <a:r>
              <a:rPr lang="sk-SK" dirty="0" smtClean="0"/>
              <a:t> </a:t>
            </a:r>
          </a:p>
          <a:p>
            <a:pPr lvl="3"/>
            <a:r>
              <a:rPr lang="uk-UA" dirty="0"/>
              <a:t>гуманітарна допомога, гуманітарна </a:t>
            </a:r>
            <a:r>
              <a:rPr lang="uk-UA" dirty="0" smtClean="0"/>
              <a:t>співпраця</a:t>
            </a:r>
            <a:r>
              <a:rPr lang="sk-SK" dirty="0" smtClean="0"/>
              <a:t>?</a:t>
            </a:r>
          </a:p>
          <a:p>
            <a:endParaRPr lang="sk-SK" dirty="0" smtClean="0"/>
          </a:p>
          <a:p>
            <a:r>
              <a:rPr lang="sk-SK" dirty="0" smtClean="0"/>
              <a:t>Tieto významy s upravenou formou prešli do slovenčiny sprostredkovane cez angličtinu</a:t>
            </a:r>
          </a:p>
          <a:p>
            <a:pPr lvl="1"/>
            <a:r>
              <a:rPr lang="sk-SK" dirty="0" err="1" smtClean="0"/>
              <a:t>porov</a:t>
            </a:r>
            <a:r>
              <a:rPr lang="sk-SK" dirty="0" smtClean="0"/>
              <a:t>. výrazy </a:t>
            </a:r>
            <a:r>
              <a:rPr lang="sk-SK" i="1" dirty="0" err="1" smtClean="0"/>
              <a:t>humanitarian</a:t>
            </a:r>
            <a:r>
              <a:rPr lang="sk-SK" i="1" dirty="0" smtClean="0"/>
              <a:t> </a:t>
            </a:r>
            <a:r>
              <a:rPr lang="sk-SK" i="1" dirty="0" err="1" smtClean="0"/>
              <a:t>help</a:t>
            </a:r>
            <a:r>
              <a:rPr lang="sk-SK" dirty="0" smtClean="0"/>
              <a:t>, </a:t>
            </a:r>
            <a:r>
              <a:rPr lang="sk-SK" i="1" dirty="0" err="1" smtClean="0"/>
              <a:t>humanitarian</a:t>
            </a:r>
            <a:r>
              <a:rPr lang="sk-SK" i="1" dirty="0" smtClean="0"/>
              <a:t> </a:t>
            </a:r>
            <a:r>
              <a:rPr lang="sk-SK" i="1" dirty="0" err="1" smtClean="0"/>
              <a:t>cooperation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0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05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Konfrontačná lexikológia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Porovnávaním významu slov v rôznych jazykoch </a:t>
            </a:r>
            <a:r>
              <a:rPr lang="sk-SK" dirty="0"/>
              <a:t>sa zaoberá </a:t>
            </a:r>
            <a:r>
              <a:rPr lang="sk-SK" b="1" dirty="0" smtClean="0">
                <a:solidFill>
                  <a:srgbClr val="0070C0"/>
                </a:solidFill>
              </a:rPr>
              <a:t>konfrontačná lexikológia</a:t>
            </a:r>
          </a:p>
          <a:p>
            <a:endParaRPr lang="sk-SK" dirty="0" smtClean="0"/>
          </a:p>
          <a:p>
            <a:r>
              <a:rPr lang="sk-SK" dirty="0" smtClean="0"/>
              <a:t>uplatňujú </a:t>
            </a:r>
            <a:r>
              <a:rPr lang="sk-SK" dirty="0"/>
              <a:t>dva možné postupy: </a:t>
            </a:r>
            <a:endParaRPr lang="sk-SK" dirty="0" smtClean="0"/>
          </a:p>
          <a:p>
            <a:r>
              <a:rPr lang="sk-SK" dirty="0" smtClean="0"/>
              <a:t>od </a:t>
            </a:r>
            <a:r>
              <a:rPr lang="sk-SK" dirty="0"/>
              <a:t>formy k obsahu porovnávaných lexikálnych jednotiek </a:t>
            </a:r>
            <a:endParaRPr lang="sk-SK" dirty="0" smtClean="0"/>
          </a:p>
          <a:p>
            <a:pPr lvl="1"/>
            <a:r>
              <a:rPr lang="sk-SK" dirty="0" smtClean="0">
                <a:solidFill>
                  <a:srgbClr val="0070C0"/>
                </a:solidFill>
              </a:rPr>
              <a:t>konfrontačná semaziológia</a:t>
            </a:r>
          </a:p>
          <a:p>
            <a:endParaRPr lang="sk-SK" dirty="0" smtClean="0"/>
          </a:p>
          <a:p>
            <a:r>
              <a:rPr lang="sk-SK" dirty="0" smtClean="0"/>
              <a:t>od </a:t>
            </a:r>
            <a:r>
              <a:rPr lang="sk-SK" dirty="0"/>
              <a:t>obsahu k forme </a:t>
            </a:r>
            <a:endParaRPr lang="sk-SK" dirty="0" smtClean="0"/>
          </a:p>
          <a:p>
            <a:pPr lvl="1"/>
            <a:r>
              <a:rPr lang="sk-SK" dirty="0" smtClean="0">
                <a:solidFill>
                  <a:srgbClr val="0070C0"/>
                </a:solidFill>
              </a:rPr>
              <a:t>konfrontačná </a:t>
            </a:r>
            <a:r>
              <a:rPr lang="sk-SK" dirty="0" err="1" smtClean="0">
                <a:solidFill>
                  <a:srgbClr val="0070C0"/>
                </a:solidFill>
              </a:rPr>
              <a:t>onomaziológia</a:t>
            </a:r>
            <a:endParaRPr lang="sk-SK" b="1" dirty="0">
              <a:solidFill>
                <a:srgbClr val="0070C0"/>
              </a:solidFill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0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28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853</Words>
  <Application>Microsoft Office PowerPoint</Application>
  <PresentationFormat>Širokouhlá</PresentationFormat>
  <Paragraphs>102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Motív balíka Office</vt:lpstr>
      <vt:lpstr>Parameter pôvod v lexike</vt:lpstr>
      <vt:lpstr>Domáca lexika a lexika cudzieho pôvodu</vt:lpstr>
      <vt:lpstr>Ekvivalenty</vt:lpstr>
      <vt:lpstr>Bezekvivalentná lexika</vt:lpstr>
      <vt:lpstr>Miera cudzosti prevzatí (výpožičiek)</vt:lpstr>
      <vt:lpstr>Proces adaptácie výpožičiek</vt:lpstr>
      <vt:lpstr>Slovo rap/rep</vt:lpstr>
      <vt:lpstr>Kalky</vt:lpstr>
      <vt:lpstr>Dva druhy kalkov</vt:lpstr>
      <vt:lpstr>Internacionalizmy</vt:lpstr>
      <vt:lpstr>Opakované internacionalizmy</vt:lpstr>
      <vt:lpstr>Opakované internacionalizmy: príklad</vt:lpstr>
      <vt:lpstr>Konfrontačná lexikológia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Parameter pôvod v lexike</dc:title>
  <dc:creator>Kesselová Jana</dc:creator>
  <cp:lastModifiedBy>Kesselová Jana</cp:lastModifiedBy>
  <cp:revision>12</cp:revision>
  <dcterms:created xsi:type="dcterms:W3CDTF">2025-04-30T16:40:19Z</dcterms:created>
  <dcterms:modified xsi:type="dcterms:W3CDTF">2025-05-01T16:20:38Z</dcterms:modified>
</cp:coreProperties>
</file>