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9" r:id="rId4"/>
    <p:sldId id="257" r:id="rId5"/>
    <p:sldId id="258" r:id="rId6"/>
    <p:sldId id="260" r:id="rId7"/>
    <p:sldId id="261" r:id="rId8"/>
    <p:sldId id="262" r:id="rId9"/>
    <p:sldId id="284" r:id="rId10"/>
    <p:sldId id="263" r:id="rId11"/>
    <p:sldId id="264" r:id="rId12"/>
    <p:sldId id="265" r:id="rId13"/>
    <p:sldId id="266" r:id="rId14"/>
    <p:sldId id="267" r:id="rId15"/>
    <p:sldId id="269" r:id="rId16"/>
    <p:sldId id="268" r:id="rId17"/>
    <p:sldId id="279" r:id="rId18"/>
    <p:sldId id="281" r:id="rId19"/>
    <p:sldId id="286" r:id="rId20"/>
    <p:sldId id="270" r:id="rId21"/>
    <p:sldId id="272" r:id="rId22"/>
    <p:sldId id="273" r:id="rId23"/>
    <p:sldId id="274" r:id="rId24"/>
    <p:sldId id="275" r:id="rId25"/>
    <p:sldId id="277" r:id="rId26"/>
    <p:sldId id="276" r:id="rId27"/>
    <p:sldId id="280" r:id="rId28"/>
    <p:sldId id="282" r:id="rId29"/>
    <p:sldId id="283" r:id="rId3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D9F1A2-9D33-4EA4-8F8F-F82D6722AABD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75D4D9F9-364C-4083-82B1-74DF93119942}">
      <dgm:prSet phldrT="[Text]"/>
      <dgm:spPr/>
      <dgm:t>
        <a:bodyPr/>
        <a:lstStyle/>
        <a:p>
          <a:r>
            <a:rPr lang="sk-SK" dirty="0" smtClean="0"/>
            <a:t>pravda</a:t>
          </a:r>
          <a:endParaRPr lang="sk-SK" dirty="0"/>
        </a:p>
      </dgm:t>
    </dgm:pt>
    <dgm:pt modelId="{B87EA6D0-B92F-4966-934A-008AE6B9A06D}" type="parTrans" cxnId="{E6957B06-99BC-4F75-8997-2B15BEA27D9C}">
      <dgm:prSet/>
      <dgm:spPr/>
      <dgm:t>
        <a:bodyPr/>
        <a:lstStyle/>
        <a:p>
          <a:endParaRPr lang="sk-SK"/>
        </a:p>
      </dgm:t>
    </dgm:pt>
    <dgm:pt modelId="{93CB5F54-70AF-4EB2-A2B2-EA8E2B9B8660}" type="sibTrans" cxnId="{E6957B06-99BC-4F75-8997-2B15BEA27D9C}">
      <dgm:prSet/>
      <dgm:spPr/>
      <dgm:t>
        <a:bodyPr/>
        <a:lstStyle/>
        <a:p>
          <a:endParaRPr lang="sk-SK"/>
        </a:p>
      </dgm:t>
    </dgm:pt>
    <dgm:pt modelId="{48F6D040-580D-498B-974B-63D817055C64}">
      <dgm:prSet phldrT="[Text]"/>
      <dgm:spPr/>
      <dgm:t>
        <a:bodyPr/>
        <a:lstStyle/>
        <a:p>
          <a:r>
            <a:rPr lang="sk-SK" dirty="0" smtClean="0"/>
            <a:t>nepravda</a:t>
          </a:r>
          <a:endParaRPr lang="sk-SK" dirty="0"/>
        </a:p>
      </dgm:t>
    </dgm:pt>
    <dgm:pt modelId="{164C903C-067B-41B1-AD95-4503F430B9E4}" type="parTrans" cxnId="{466B4134-37D5-4AFF-BDDD-02AEC4E80DE4}">
      <dgm:prSet/>
      <dgm:spPr/>
      <dgm:t>
        <a:bodyPr/>
        <a:lstStyle/>
        <a:p>
          <a:endParaRPr lang="sk-SK"/>
        </a:p>
      </dgm:t>
    </dgm:pt>
    <dgm:pt modelId="{11D0CF18-4455-4983-B6BD-85A329848073}" type="sibTrans" cxnId="{466B4134-37D5-4AFF-BDDD-02AEC4E80DE4}">
      <dgm:prSet/>
      <dgm:spPr/>
      <dgm:t>
        <a:bodyPr/>
        <a:lstStyle/>
        <a:p>
          <a:endParaRPr lang="sk-SK"/>
        </a:p>
      </dgm:t>
    </dgm:pt>
    <dgm:pt modelId="{00098B63-8F30-416B-A92C-F76AAA95EE04}" type="pres">
      <dgm:prSet presAssocID="{CDD9F1A2-9D33-4EA4-8F8F-F82D6722AAB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6E402BA7-341A-4692-AAA3-4D148C4BC703}" type="pres">
      <dgm:prSet presAssocID="{CDD9F1A2-9D33-4EA4-8F8F-F82D6722AABD}" presName="ribbon" presStyleLbl="node1" presStyleIdx="0" presStyleCnt="1"/>
      <dgm:spPr>
        <a:solidFill>
          <a:srgbClr val="002060"/>
        </a:solidFill>
      </dgm:spPr>
    </dgm:pt>
    <dgm:pt modelId="{8DF0B816-F484-463C-A252-F94427869236}" type="pres">
      <dgm:prSet presAssocID="{CDD9F1A2-9D33-4EA4-8F8F-F82D6722AABD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4FC0C20-41A2-46D7-956D-163EF899C5AD}" type="pres">
      <dgm:prSet presAssocID="{CDD9F1A2-9D33-4EA4-8F8F-F82D6722AABD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466B4134-37D5-4AFF-BDDD-02AEC4E80DE4}" srcId="{CDD9F1A2-9D33-4EA4-8F8F-F82D6722AABD}" destId="{48F6D040-580D-498B-974B-63D817055C64}" srcOrd="1" destOrd="0" parTransId="{164C903C-067B-41B1-AD95-4503F430B9E4}" sibTransId="{11D0CF18-4455-4983-B6BD-85A329848073}"/>
    <dgm:cxn modelId="{E6957B06-99BC-4F75-8997-2B15BEA27D9C}" srcId="{CDD9F1A2-9D33-4EA4-8F8F-F82D6722AABD}" destId="{75D4D9F9-364C-4083-82B1-74DF93119942}" srcOrd="0" destOrd="0" parTransId="{B87EA6D0-B92F-4966-934A-008AE6B9A06D}" sibTransId="{93CB5F54-70AF-4EB2-A2B2-EA8E2B9B8660}"/>
    <dgm:cxn modelId="{5708B42A-5175-474A-A7F2-DBDB88A9C486}" type="presOf" srcId="{48F6D040-580D-498B-974B-63D817055C64}" destId="{A4FC0C20-41A2-46D7-956D-163EF899C5AD}" srcOrd="0" destOrd="0" presId="urn:microsoft.com/office/officeart/2005/8/layout/arrow6"/>
    <dgm:cxn modelId="{2135A4F7-0DB4-49D7-8D70-8D8129F35865}" type="presOf" srcId="{75D4D9F9-364C-4083-82B1-74DF93119942}" destId="{8DF0B816-F484-463C-A252-F94427869236}" srcOrd="0" destOrd="0" presId="urn:microsoft.com/office/officeart/2005/8/layout/arrow6"/>
    <dgm:cxn modelId="{5BFF3FF5-B4E6-4E04-8F04-69267307FA5E}" type="presOf" srcId="{CDD9F1A2-9D33-4EA4-8F8F-F82D6722AABD}" destId="{00098B63-8F30-416B-A92C-F76AAA95EE04}" srcOrd="0" destOrd="0" presId="urn:microsoft.com/office/officeart/2005/8/layout/arrow6"/>
    <dgm:cxn modelId="{A662C453-AC50-4B65-BFB9-6BD5FEB5E5CB}" type="presParOf" srcId="{00098B63-8F30-416B-A92C-F76AAA95EE04}" destId="{6E402BA7-341A-4692-AAA3-4D148C4BC703}" srcOrd="0" destOrd="0" presId="urn:microsoft.com/office/officeart/2005/8/layout/arrow6"/>
    <dgm:cxn modelId="{8F200DC1-6F28-47CA-83DC-72F995EFEFE3}" type="presParOf" srcId="{00098B63-8F30-416B-A92C-F76AAA95EE04}" destId="{8DF0B816-F484-463C-A252-F94427869236}" srcOrd="1" destOrd="0" presId="urn:microsoft.com/office/officeart/2005/8/layout/arrow6"/>
    <dgm:cxn modelId="{C7A456CE-3940-42F8-82E6-E250030D9768}" type="presParOf" srcId="{00098B63-8F30-416B-A92C-F76AAA95EE04}" destId="{A4FC0C20-41A2-46D7-956D-163EF899C5AD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402BA7-341A-4692-AAA3-4D148C4BC703}">
      <dsp:nvSpPr>
        <dsp:cNvPr id="0" name=""/>
        <dsp:cNvSpPr/>
      </dsp:nvSpPr>
      <dsp:spPr>
        <a:xfrm>
          <a:off x="0" y="7129"/>
          <a:ext cx="9760527" cy="3904210"/>
        </a:xfrm>
        <a:prstGeom prst="leftRightRibbon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F0B816-F484-463C-A252-F94427869236}">
      <dsp:nvSpPr>
        <dsp:cNvPr id="0" name=""/>
        <dsp:cNvSpPr/>
      </dsp:nvSpPr>
      <dsp:spPr>
        <a:xfrm>
          <a:off x="1171263" y="690366"/>
          <a:ext cx="3220973" cy="191306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31140" rIns="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6500" kern="1200" dirty="0" smtClean="0"/>
            <a:t>pravda</a:t>
          </a:r>
          <a:endParaRPr lang="sk-SK" sz="6500" kern="1200" dirty="0"/>
        </a:p>
      </dsp:txBody>
      <dsp:txXfrm>
        <a:off x="1171263" y="690366"/>
        <a:ext cx="3220973" cy="1913063"/>
      </dsp:txXfrm>
    </dsp:sp>
    <dsp:sp modelId="{A4FC0C20-41A2-46D7-956D-163EF899C5AD}">
      <dsp:nvSpPr>
        <dsp:cNvPr id="0" name=""/>
        <dsp:cNvSpPr/>
      </dsp:nvSpPr>
      <dsp:spPr>
        <a:xfrm>
          <a:off x="4880263" y="1315040"/>
          <a:ext cx="3806605" cy="191306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31140" rIns="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6500" kern="1200" dirty="0" smtClean="0"/>
            <a:t>nepravda</a:t>
          </a:r>
          <a:endParaRPr lang="sk-SK" sz="6500" kern="1200" dirty="0"/>
        </a:p>
      </dsp:txBody>
      <dsp:txXfrm>
        <a:off x="4880263" y="1315040"/>
        <a:ext cx="3806605" cy="1913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667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72116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1026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910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116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570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7321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6378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300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810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994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1DBED-AA26-44A7-9BC0-4A3D683E3BAD}" type="datetimeFigureOut">
              <a:rPr lang="sk-SK" smtClean="0"/>
              <a:t>2. 2. 2020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4517A-173B-416E-A062-E39F8493FD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9484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Slovenská interpunkcia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2842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Pravidlá slovenského pravopisu. 3., upravené a doplnené vyd. Bratislava: Veda 2000</a:t>
            </a:r>
            <a:r>
              <a:rPr lang="sk-SK" dirty="0" smtClean="0"/>
              <a:t>.</a:t>
            </a:r>
          </a:p>
          <a:p>
            <a:r>
              <a:rPr lang="sk-SK" dirty="0"/>
              <a:t>https://www.juls.savba.sk/ediela/psp2000/psp.pdf</a:t>
            </a:r>
          </a:p>
        </p:txBody>
      </p:sp>
    </p:spTree>
    <p:extLst>
      <p:ext uri="{BB962C8B-B14F-4D97-AF65-F5344CB8AC3E}">
        <p14:creationId xmlns:p14="http://schemas.microsoft.com/office/powerpoint/2010/main" val="398600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INTERPUNKCIA A JEJ FUNKCIE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596044"/>
            <a:ext cx="10515600" cy="5054138"/>
          </a:xfrm>
        </p:spPr>
        <p:txBody>
          <a:bodyPr>
            <a:normAutofit fontScale="77500" lnSpcReduction="20000"/>
          </a:bodyPr>
          <a:lstStyle/>
          <a:p>
            <a:r>
              <a:rPr lang="sk-SK" b="1" dirty="0" smtClean="0"/>
              <a:t>interpunkcia </a:t>
            </a:r>
            <a:r>
              <a:rPr lang="sk-SK" dirty="0" smtClean="0"/>
              <a:t>sústava </a:t>
            </a:r>
            <a:r>
              <a:rPr lang="sk-SK" dirty="0" smtClean="0"/>
              <a:t>grafických </a:t>
            </a:r>
            <a:r>
              <a:rPr lang="sk-SK" dirty="0"/>
              <a:t>znakov (interpunkčných znamienok</a:t>
            </a:r>
            <a:r>
              <a:rPr lang="sk-SK" dirty="0" smtClean="0"/>
              <a:t>) na </a:t>
            </a:r>
            <a:r>
              <a:rPr lang="sk-SK" dirty="0" smtClean="0"/>
              <a:t>členenie textu</a:t>
            </a: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. </a:t>
            </a:r>
            <a:endParaRPr lang="sk-SK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! </a:t>
            </a:r>
            <a:endParaRPr lang="sk-SK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? </a:t>
            </a:r>
            <a:endParaRPr lang="sk-SK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,</a:t>
            </a:r>
            <a:endParaRPr lang="sk-SK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; </a:t>
            </a:r>
            <a:endParaRPr lang="sk-SK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– </a:t>
            </a:r>
            <a:r>
              <a:rPr lang="sk-SK" b="1" dirty="0" smtClean="0">
                <a:solidFill>
                  <a:srgbClr val="002060"/>
                </a:solidFill>
              </a:rPr>
              <a:t>a </a:t>
            </a:r>
            <a:r>
              <a:rPr lang="sk-SK" b="1" dirty="0" smtClean="0">
                <a:solidFill>
                  <a:srgbClr val="002060"/>
                </a:solidFill>
              </a:rPr>
              <a:t>– </a:t>
            </a: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... </a:t>
            </a:r>
            <a:endParaRPr lang="sk-SK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( </a:t>
            </a:r>
            <a:r>
              <a:rPr lang="sk-SK" b="1" dirty="0" smtClean="0">
                <a:solidFill>
                  <a:srgbClr val="002060"/>
                </a:solidFill>
              </a:rPr>
              <a:t>) </a:t>
            </a: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: </a:t>
            </a:r>
            <a:endParaRPr lang="sk-SK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„“ </a:t>
            </a:r>
            <a:endParaRPr lang="sk-SK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/ </a:t>
            </a:r>
            <a:endParaRPr lang="sk-SK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2060"/>
                </a:solidFill>
              </a:rPr>
              <a:t>’</a:t>
            </a:r>
            <a:endParaRPr lang="sk-SK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548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INTERPUNKCIA A JEJ FUNKCIE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25996"/>
          </a:xfrm>
        </p:spPr>
        <p:txBody>
          <a:bodyPr>
            <a:normAutofit fontScale="70000" lnSpcReduction="20000"/>
          </a:bodyPr>
          <a:lstStyle/>
          <a:p>
            <a:r>
              <a:rPr lang="sk-SK" dirty="0" smtClean="0"/>
              <a:t>interpunkcia </a:t>
            </a:r>
          </a:p>
          <a:p>
            <a:pPr lvl="1"/>
            <a:r>
              <a:rPr lang="sk-SK" dirty="0" smtClean="0"/>
              <a:t>sústava </a:t>
            </a:r>
            <a:r>
              <a:rPr lang="sk-SK" dirty="0"/>
              <a:t>príslušných grafických znakov (interpunkčných znamienok), ktoré sa používajú na </a:t>
            </a:r>
            <a:r>
              <a:rPr lang="sk-SK" dirty="0" smtClean="0"/>
              <a:t>členenie textu</a:t>
            </a:r>
          </a:p>
          <a:p>
            <a:r>
              <a:rPr lang="sk-SK" dirty="0"/>
              <a:t>bodka </a:t>
            </a:r>
            <a:r>
              <a:rPr lang="sk-SK" dirty="0" smtClean="0"/>
              <a:t>(.) </a:t>
            </a:r>
          </a:p>
          <a:p>
            <a:r>
              <a:rPr lang="sk-SK" dirty="0" smtClean="0"/>
              <a:t>výkričník (!) </a:t>
            </a:r>
          </a:p>
          <a:p>
            <a:r>
              <a:rPr lang="sk-SK" dirty="0" smtClean="0"/>
              <a:t>otáznik (?) </a:t>
            </a:r>
          </a:p>
          <a:p>
            <a:r>
              <a:rPr lang="sk-SK" dirty="0" smtClean="0"/>
              <a:t>čiarka (,)</a:t>
            </a:r>
          </a:p>
          <a:p>
            <a:r>
              <a:rPr lang="sk-SK" dirty="0" smtClean="0"/>
              <a:t>bodkočiarka (;) </a:t>
            </a:r>
          </a:p>
          <a:p>
            <a:r>
              <a:rPr lang="sk-SK" dirty="0" smtClean="0"/>
              <a:t>pomlčka (–)a spojovník (-) </a:t>
            </a:r>
          </a:p>
          <a:p>
            <a:r>
              <a:rPr lang="sk-SK" dirty="0" smtClean="0"/>
              <a:t>tri </a:t>
            </a:r>
            <a:r>
              <a:rPr lang="sk-SK" dirty="0"/>
              <a:t>bodky </a:t>
            </a:r>
            <a:r>
              <a:rPr lang="sk-SK" dirty="0" smtClean="0"/>
              <a:t>(...) </a:t>
            </a:r>
          </a:p>
          <a:p>
            <a:r>
              <a:rPr lang="sk-SK" dirty="0" smtClean="0"/>
              <a:t>zátvorky </a:t>
            </a:r>
            <a:r>
              <a:rPr lang="sk-SK" dirty="0"/>
              <a:t>( </a:t>
            </a:r>
            <a:r>
              <a:rPr lang="sk-SK" dirty="0" smtClean="0"/>
              <a:t>) </a:t>
            </a:r>
          </a:p>
          <a:p>
            <a:r>
              <a:rPr lang="sk-SK" dirty="0" smtClean="0"/>
              <a:t>dvojbodka (:) </a:t>
            </a:r>
          </a:p>
          <a:p>
            <a:r>
              <a:rPr lang="sk-SK" dirty="0" smtClean="0"/>
              <a:t>úvodzovky („“) </a:t>
            </a:r>
          </a:p>
          <a:p>
            <a:r>
              <a:rPr lang="sk-SK" dirty="0" smtClean="0"/>
              <a:t>lomka (/) </a:t>
            </a:r>
          </a:p>
          <a:p>
            <a:r>
              <a:rPr lang="sk-SK" dirty="0" smtClean="0"/>
              <a:t>apostrof (’)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92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				Čo je správne?</a:t>
            </a:r>
            <a:br>
              <a:rPr lang="sk-SK" dirty="0" smtClean="0"/>
            </a:br>
            <a:r>
              <a:rPr lang="sk-SK" dirty="0" smtClean="0"/>
              <a:t>		A 						  B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573578" y="1825625"/>
            <a:ext cx="5446222" cy="4351338"/>
          </a:xfrm>
        </p:spPr>
        <p:txBody>
          <a:bodyPr/>
          <a:lstStyle/>
          <a:p>
            <a:r>
              <a:rPr lang="nl-NL" dirty="0"/>
              <a:t>Aká je tá voda studená</a:t>
            </a:r>
            <a:r>
              <a:rPr lang="nl-NL" dirty="0" smtClean="0"/>
              <a:t>!</a:t>
            </a:r>
            <a:endParaRPr lang="sk-SK" dirty="0" smtClean="0"/>
          </a:p>
          <a:p>
            <a:r>
              <a:rPr lang="sk-SK" dirty="0"/>
              <a:t>Človek a </a:t>
            </a:r>
            <a:r>
              <a:rPr lang="sk-SK" dirty="0" smtClean="0"/>
              <a:t>kultúra (Úvaha)</a:t>
            </a:r>
          </a:p>
          <a:p>
            <a:r>
              <a:rPr lang="sk-SK" dirty="0" smtClean="0"/>
              <a:t>Skutočne ?</a:t>
            </a:r>
          </a:p>
          <a:p>
            <a:r>
              <a:rPr lang="sk-SK" dirty="0"/>
              <a:t>A ja, blázon, som ti uveril</a:t>
            </a:r>
            <a:r>
              <a:rPr lang="sk-SK" dirty="0" smtClean="0"/>
              <a:t>.</a:t>
            </a:r>
          </a:p>
          <a:p>
            <a:r>
              <a:rPr lang="pl-PL" dirty="0" smtClean="0"/>
              <a:t>„ A </a:t>
            </a:r>
            <a:r>
              <a:rPr lang="pl-PL" dirty="0"/>
              <a:t>kde ideš</a:t>
            </a:r>
            <a:r>
              <a:rPr lang="pl-PL" dirty="0" smtClean="0"/>
              <a:t>? “ </a:t>
            </a:r>
            <a:r>
              <a:rPr lang="pl-PL" dirty="0"/>
              <a:t>volá </a:t>
            </a:r>
            <a:r>
              <a:rPr lang="pl-PL" dirty="0" smtClean="0"/>
              <a:t>za </a:t>
            </a:r>
            <a:r>
              <a:rPr lang="pl-PL" dirty="0"/>
              <a:t>ním</a:t>
            </a:r>
            <a:r>
              <a:rPr lang="pl-PL" dirty="0" smtClean="0"/>
              <a:t>.</a:t>
            </a:r>
          </a:p>
          <a:p>
            <a:r>
              <a:rPr lang="pt-BR" dirty="0"/>
              <a:t>„Večer </a:t>
            </a:r>
            <a:r>
              <a:rPr lang="pt-BR" dirty="0" smtClean="0"/>
              <a:t>neprídem</a:t>
            </a:r>
            <a:r>
              <a:rPr lang="sk-SK" dirty="0" smtClean="0"/>
              <a:t>,</a:t>
            </a:r>
            <a:r>
              <a:rPr lang="pt-BR" dirty="0" smtClean="0"/>
              <a:t>“ </a:t>
            </a:r>
            <a:r>
              <a:rPr lang="pt-BR" dirty="0" smtClean="0"/>
              <a:t>povedal</a:t>
            </a:r>
            <a:r>
              <a:rPr lang="sk-SK" dirty="0" smtClean="0"/>
              <a:t>.</a:t>
            </a:r>
          </a:p>
          <a:p>
            <a:r>
              <a:rPr lang="sk-SK" dirty="0" smtClean="0"/>
              <a:t>Mladosť–radosť</a:t>
            </a:r>
            <a:r>
              <a:rPr lang="sk-SK" dirty="0"/>
              <a:t>, </a:t>
            </a:r>
            <a:r>
              <a:rPr lang="sk-SK" dirty="0" smtClean="0"/>
              <a:t>staroba–choroba.</a:t>
            </a:r>
          </a:p>
          <a:p>
            <a:r>
              <a:rPr lang="sk-SK" dirty="0" smtClean="0"/>
              <a:t>bielo-modro-červená </a:t>
            </a:r>
            <a:r>
              <a:rPr lang="sk-SK" dirty="0"/>
              <a:t>zástava</a:t>
            </a:r>
            <a:r>
              <a:rPr lang="pt-BR" dirty="0" smtClean="0"/>
              <a:t> 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97881" cy="4351338"/>
          </a:xfrm>
        </p:spPr>
        <p:txBody>
          <a:bodyPr/>
          <a:lstStyle/>
          <a:p>
            <a:r>
              <a:rPr lang="nl-NL" dirty="0"/>
              <a:t>Aká je tá voda </a:t>
            </a:r>
            <a:r>
              <a:rPr lang="nl-NL" dirty="0" smtClean="0"/>
              <a:t>studená</a:t>
            </a:r>
            <a:r>
              <a:rPr lang="sk-SK" dirty="0" smtClean="0"/>
              <a:t> !</a:t>
            </a:r>
            <a:r>
              <a:rPr lang="sk-SK" dirty="0"/>
              <a:t> </a:t>
            </a:r>
            <a:endParaRPr lang="sk-SK" dirty="0" smtClean="0"/>
          </a:p>
          <a:p>
            <a:r>
              <a:rPr lang="sk-SK" dirty="0" smtClean="0"/>
              <a:t>Človek </a:t>
            </a:r>
            <a:r>
              <a:rPr lang="sk-SK" dirty="0"/>
              <a:t>a </a:t>
            </a:r>
            <a:r>
              <a:rPr lang="sk-SK" dirty="0" smtClean="0"/>
              <a:t>kultúra ( Úvaha )</a:t>
            </a:r>
          </a:p>
          <a:p>
            <a:r>
              <a:rPr lang="sk-SK" dirty="0"/>
              <a:t>Skutočne</a:t>
            </a:r>
            <a:r>
              <a:rPr lang="sk-SK" dirty="0" smtClean="0"/>
              <a:t>?</a:t>
            </a:r>
          </a:p>
          <a:p>
            <a:r>
              <a:rPr lang="sk-SK" dirty="0"/>
              <a:t>A </a:t>
            </a:r>
            <a:r>
              <a:rPr lang="sk-SK" dirty="0" smtClean="0"/>
              <a:t>ja , blázon , </a:t>
            </a:r>
            <a:r>
              <a:rPr lang="sk-SK" dirty="0"/>
              <a:t>som ti uveril</a:t>
            </a:r>
            <a:r>
              <a:rPr lang="sk-SK" dirty="0" smtClean="0"/>
              <a:t>.</a:t>
            </a:r>
          </a:p>
          <a:p>
            <a:r>
              <a:rPr lang="pl-PL" dirty="0"/>
              <a:t>„A kde ideš?“ volá </a:t>
            </a:r>
            <a:r>
              <a:rPr lang="pl-PL" dirty="0" smtClean="0"/>
              <a:t>za </a:t>
            </a:r>
            <a:r>
              <a:rPr lang="pl-PL" dirty="0"/>
              <a:t>ním</a:t>
            </a:r>
            <a:r>
              <a:rPr lang="pl-PL" dirty="0" smtClean="0"/>
              <a:t>.</a:t>
            </a:r>
          </a:p>
          <a:p>
            <a:r>
              <a:rPr lang="pt-BR" dirty="0" smtClean="0"/>
              <a:t>„Večer neprídem“</a:t>
            </a:r>
            <a:r>
              <a:rPr lang="sk-SK" dirty="0" smtClean="0"/>
              <a:t>,</a:t>
            </a:r>
            <a:r>
              <a:rPr lang="pt-BR" dirty="0" smtClean="0"/>
              <a:t> povedal</a:t>
            </a:r>
            <a:r>
              <a:rPr lang="sk-SK" dirty="0" smtClean="0"/>
              <a:t>.</a:t>
            </a:r>
            <a:r>
              <a:rPr lang="pt-BR" dirty="0" smtClean="0"/>
              <a:t> </a:t>
            </a:r>
            <a:endParaRPr lang="sk-SK" dirty="0" smtClean="0"/>
          </a:p>
          <a:p>
            <a:r>
              <a:rPr lang="sk-SK" dirty="0"/>
              <a:t>Mladosť – radosť, staroba – </a:t>
            </a:r>
            <a:r>
              <a:rPr lang="sk-SK" dirty="0" smtClean="0"/>
              <a:t>choroba.</a:t>
            </a:r>
          </a:p>
          <a:p>
            <a:r>
              <a:rPr lang="sk-SK" dirty="0" smtClean="0"/>
              <a:t>bielo </a:t>
            </a:r>
            <a:r>
              <a:rPr lang="sk-SK" dirty="0"/>
              <a:t>- </a:t>
            </a:r>
            <a:r>
              <a:rPr lang="sk-SK" dirty="0" smtClean="0"/>
              <a:t>modro - červená </a:t>
            </a:r>
            <a:r>
              <a:rPr lang="sk-SK" dirty="0"/>
              <a:t>zástava</a:t>
            </a:r>
          </a:p>
        </p:txBody>
      </p:sp>
    </p:spTree>
    <p:extLst>
      <p:ext uri="{BB962C8B-B14F-4D97-AF65-F5344CB8AC3E}">
        <p14:creationId xmlns:p14="http://schemas.microsoft.com/office/powerpoint/2010/main" val="2812599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ČIARKA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3386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sk-SK" dirty="0" smtClean="0"/>
              <a:t>Posúďte funkciu čiarky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sk-SK" altLang="sk-SK" smtClean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sk-SK" altLang="sk-SK" smtClean="0"/>
          </a:p>
        </p:txBody>
      </p:sp>
      <p:pic>
        <p:nvPicPr>
          <p:cNvPr id="10245" name="Picture 5" descr="pau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5625"/>
            <a:ext cx="5314404" cy="422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pauz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661" y="1825625"/>
            <a:ext cx="5040678" cy="432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63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Čiarka má tri funkcie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1. </a:t>
            </a:r>
            <a:r>
              <a:rPr lang="sk-SK" dirty="0" err="1" smtClean="0"/>
              <a:t>vyčleňovaciu</a:t>
            </a:r>
            <a:r>
              <a:rPr lang="sk-SK" dirty="0" smtClean="0"/>
              <a:t> </a:t>
            </a:r>
          </a:p>
          <a:p>
            <a:r>
              <a:rPr lang="sk-SK" dirty="0" smtClean="0"/>
              <a:t>2</a:t>
            </a:r>
            <a:r>
              <a:rPr lang="sk-SK" dirty="0"/>
              <a:t>. </a:t>
            </a:r>
            <a:r>
              <a:rPr lang="sk-SK" dirty="0" smtClean="0"/>
              <a:t>pripájaciu </a:t>
            </a:r>
          </a:p>
          <a:p>
            <a:r>
              <a:rPr lang="sk-SK" dirty="0" smtClean="0"/>
              <a:t>3</a:t>
            </a:r>
            <a:r>
              <a:rPr lang="sk-SK" dirty="0"/>
              <a:t>. </a:t>
            </a:r>
            <a:r>
              <a:rPr lang="sk-SK" dirty="0" err="1" smtClean="0"/>
              <a:t>odčleňovaciu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910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Sprievodca predpovedí</a:t>
            </a:r>
            <a:endParaRPr lang="sk-SK" dirty="0"/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891289"/>
              </p:ext>
            </p:extLst>
          </p:nvPr>
        </p:nvGraphicFramePr>
        <p:xfrm>
          <a:off x="755072" y="1280160"/>
          <a:ext cx="10117975" cy="552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091">
                  <a:extLst>
                    <a:ext uri="{9D8B030D-6E8A-4147-A177-3AD203B41FA5}">
                      <a16:colId xmlns:a16="http://schemas.microsoft.com/office/drawing/2014/main" val="4267061512"/>
                    </a:ext>
                  </a:extLst>
                </a:gridCol>
                <a:gridCol w="1423715">
                  <a:extLst>
                    <a:ext uri="{9D8B030D-6E8A-4147-A177-3AD203B41FA5}">
                      <a16:colId xmlns:a16="http://schemas.microsoft.com/office/drawing/2014/main" val="392453011"/>
                    </a:ext>
                  </a:extLst>
                </a:gridCol>
                <a:gridCol w="2486169">
                  <a:extLst>
                    <a:ext uri="{9D8B030D-6E8A-4147-A177-3AD203B41FA5}">
                      <a16:colId xmlns:a16="http://schemas.microsoft.com/office/drawing/2014/main" val="2481840561"/>
                    </a:ext>
                  </a:extLst>
                </a:gridCol>
              </a:tblGrid>
              <a:tr h="601923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moja predpoveď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oprava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86515"/>
                  </a:ext>
                </a:extLst>
              </a:tr>
              <a:tr h="773901">
                <a:tc>
                  <a:txBody>
                    <a:bodyPr/>
                    <a:lstStyle/>
                    <a:p>
                      <a:r>
                        <a:rPr lang="sk-SK" sz="2400" i="0" dirty="0" smtClean="0"/>
                        <a:t>Večer babská </a:t>
                      </a:r>
                      <a:r>
                        <a:rPr lang="sk-SK" sz="2400" i="0" dirty="0" err="1" smtClean="0"/>
                        <a:t>žúrka</a:t>
                      </a:r>
                      <a:r>
                        <a:rPr lang="sk-SK" sz="2400" i="0" dirty="0" smtClean="0"/>
                        <a:t> – romantické filmy, palacinky, vínko juj!</a:t>
                      </a:r>
                      <a:endParaRPr lang="sk-SK" sz="2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218021"/>
                  </a:ext>
                </a:extLst>
              </a:tr>
              <a:tr h="773901">
                <a:tc>
                  <a:txBody>
                    <a:bodyPr/>
                    <a:lstStyle/>
                    <a:p>
                      <a:r>
                        <a:rPr lang="sk-SK" sz="2400" i="0" dirty="0" smtClean="0"/>
                        <a:t>On ma, predstav si postaví pred hotovú vec.</a:t>
                      </a:r>
                      <a:endParaRPr lang="sk-SK" sz="2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501090"/>
                  </a:ext>
                </a:extLst>
              </a:tr>
              <a:tr h="773901">
                <a:tc>
                  <a:txBody>
                    <a:bodyPr/>
                    <a:lstStyle/>
                    <a:p>
                      <a:r>
                        <a:rPr lang="pt-BR" sz="2400" i="0" dirty="0" smtClean="0"/>
                        <a:t>Úvod podujatia bude patriť Slovensku a to Divadlu Andreja Bagara</a:t>
                      </a:r>
                      <a:r>
                        <a:rPr lang="sk-SK" sz="2400" i="0" dirty="0" smtClean="0"/>
                        <a:t>.</a:t>
                      </a:r>
                      <a:endParaRPr lang="sk-SK" sz="2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99885"/>
                  </a:ext>
                </a:extLst>
              </a:tr>
              <a:tr h="773901">
                <a:tc>
                  <a:txBody>
                    <a:bodyPr/>
                    <a:lstStyle/>
                    <a:p>
                      <a:r>
                        <a:rPr lang="sk-SK" sz="2400" i="0" dirty="0" smtClean="0"/>
                        <a:t>Dvanásť rokov robím riaditeľa školy a to už má veľmi ďaleko od učiteľského povolania.</a:t>
                      </a:r>
                      <a:endParaRPr lang="sk-SK" sz="2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21178"/>
                  </a:ext>
                </a:extLst>
              </a:tr>
              <a:tr h="773901">
                <a:tc>
                  <a:txBody>
                    <a:bodyPr/>
                    <a:lstStyle/>
                    <a:p>
                      <a:r>
                        <a:rPr lang="sk-SK" sz="2400" i="0" dirty="0" smtClean="0"/>
                        <a:t>Ako malá som si lámala hlavu nad tým kedy rodičia stihli naplniť topánky sladkosťami.</a:t>
                      </a:r>
                      <a:endParaRPr lang="sk-SK" sz="2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939090"/>
                  </a:ext>
                </a:extLst>
              </a:tr>
              <a:tr h="773901">
                <a:tc>
                  <a:txBody>
                    <a:bodyPr/>
                    <a:lstStyle/>
                    <a:p>
                      <a:r>
                        <a:rPr lang="sk-SK" sz="2400" i="0" dirty="0" smtClean="0"/>
                        <a:t>Čas som si zorganizovala tak, aby som mohla aj študovať aj pracovať. </a:t>
                      </a:r>
                      <a:endParaRPr lang="sk-SK" sz="2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548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76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1. </a:t>
            </a:r>
            <a:r>
              <a:rPr lang="sk-SK" dirty="0" err="1" smtClean="0"/>
              <a:t>vyčleňovacia</a:t>
            </a:r>
            <a:r>
              <a:rPr lang="sk-SK" dirty="0" smtClean="0"/>
              <a:t> funkcia čiarky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974185" cy="4749742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Ach</a:t>
            </a:r>
            <a:r>
              <a:rPr lang="sk-SK" dirty="0" smtClean="0"/>
              <a:t>,</a:t>
            </a:r>
            <a:r>
              <a:rPr lang="it-IT" dirty="0" smtClean="0"/>
              <a:t> </a:t>
            </a:r>
            <a:r>
              <a:rPr lang="it-IT" dirty="0" smtClean="0"/>
              <a:t>vy ste sa už na to pýtali</a:t>
            </a:r>
            <a:r>
              <a:rPr lang="it-IT" dirty="0" smtClean="0"/>
              <a:t>? </a:t>
            </a:r>
            <a:r>
              <a:rPr lang="it-IT" dirty="0" smtClean="0"/>
              <a:t>prekvapila sa.</a:t>
            </a:r>
            <a:endParaRPr lang="sk-SK" dirty="0" smtClean="0"/>
          </a:p>
          <a:p>
            <a:r>
              <a:rPr lang="sk-SK" dirty="0" smtClean="0"/>
              <a:t>Nechcela som vás </a:t>
            </a:r>
            <a:r>
              <a:rPr lang="sk-SK" dirty="0" smtClean="0"/>
              <a:t>uraziť, joj, </a:t>
            </a:r>
            <a:r>
              <a:rPr lang="sk-SK" dirty="0" smtClean="0"/>
              <a:t>vy básnici!</a:t>
            </a:r>
          </a:p>
          <a:p>
            <a:r>
              <a:rPr lang="pl-PL" dirty="0" smtClean="0"/>
              <a:t>Neboj </a:t>
            </a:r>
            <a:r>
              <a:rPr lang="pl-PL" dirty="0" smtClean="0"/>
              <a:t>sa, mami, </a:t>
            </a:r>
            <a:r>
              <a:rPr lang="pl-PL" dirty="0" smtClean="0"/>
              <a:t>ja sa o teba budem starať.</a:t>
            </a:r>
          </a:p>
          <a:p>
            <a:r>
              <a:rPr lang="sk-SK" dirty="0" smtClean="0"/>
              <a:t>Takže ti odovzdávam </a:t>
            </a:r>
            <a:r>
              <a:rPr lang="sk-SK" dirty="0" smtClean="0"/>
              <a:t>žezlo, kolega, </a:t>
            </a:r>
            <a:r>
              <a:rPr lang="sk-SK" dirty="0" smtClean="0"/>
              <a:t>a želám ti čo najviac šťastia.</a:t>
            </a:r>
          </a:p>
          <a:p>
            <a:r>
              <a:rPr lang="sk-SK" dirty="0" smtClean="0"/>
              <a:t>V Santa </a:t>
            </a:r>
            <a:r>
              <a:rPr lang="sk-SK" dirty="0" err="1" smtClean="0"/>
              <a:t>Cruzovom</a:t>
            </a:r>
            <a:r>
              <a:rPr lang="sk-SK" dirty="0" smtClean="0"/>
              <a:t> hlase zaznel plačlivý tón: „A </a:t>
            </a:r>
            <a:r>
              <a:rPr lang="sk-SK" dirty="0" smtClean="0"/>
              <a:t>ja, hlupák, </a:t>
            </a:r>
            <a:r>
              <a:rPr lang="sk-SK" dirty="0" smtClean="0"/>
              <a:t>som si ťa nevedel oceniť.</a:t>
            </a:r>
            <a:r>
              <a:rPr lang="pl-PL" dirty="0" smtClean="0"/>
              <a:t> </a:t>
            </a:r>
          </a:p>
          <a:p>
            <a:r>
              <a:rPr lang="sk-SK" dirty="0" smtClean="0"/>
              <a:t>Trénujeme </a:t>
            </a:r>
            <a:r>
              <a:rPr lang="sk-SK" dirty="0" smtClean="0"/>
              <a:t>v Krásne, pretože v </a:t>
            </a:r>
            <a:r>
              <a:rPr lang="sk-SK" dirty="0" smtClean="0"/>
              <a:t>Čadci, bohužiaľ, </a:t>
            </a:r>
            <a:r>
              <a:rPr lang="sk-SK" dirty="0" smtClean="0"/>
              <a:t>nie je možné zohnať telocvičňu.</a:t>
            </a:r>
          </a:p>
          <a:p>
            <a:r>
              <a:rPr lang="sk-SK" dirty="0" err="1" smtClean="0"/>
              <a:t>Rosé</a:t>
            </a:r>
            <a:r>
              <a:rPr lang="sk-SK" dirty="0" smtClean="0"/>
              <a:t>, naopak, </a:t>
            </a:r>
            <a:r>
              <a:rPr lang="sk-SK" dirty="0" smtClean="0"/>
              <a:t>svojou sýtejšou farbou pripomína skôr víno červené než biele.</a:t>
            </a:r>
          </a:p>
          <a:p>
            <a:r>
              <a:rPr lang="sk-SK" dirty="0"/>
              <a:t>Prišla aj </a:t>
            </a:r>
            <a:r>
              <a:rPr lang="sk-SK" dirty="0" smtClean="0"/>
              <a:t>matka, </a:t>
            </a:r>
            <a:r>
              <a:rPr lang="sk-SK" dirty="0" smtClean="0"/>
              <a:t>ktorá, žiaľ, </a:t>
            </a:r>
            <a:r>
              <a:rPr lang="sk-SK" dirty="0" smtClean="0"/>
              <a:t>o tom </a:t>
            </a:r>
            <a:r>
              <a:rPr lang="sk-SK" dirty="0"/>
              <a:t>ešte nevedela</a:t>
            </a:r>
            <a:r>
              <a:rPr lang="sk-SK" dirty="0" smtClean="0"/>
              <a:t>.</a:t>
            </a:r>
          </a:p>
          <a:p>
            <a:r>
              <a:rPr lang="sk-SK" dirty="0" smtClean="0"/>
              <a:t>Jana </a:t>
            </a:r>
            <a:r>
              <a:rPr lang="sk-SK" dirty="0" err="1" smtClean="0"/>
              <a:t>Hubinská</a:t>
            </a:r>
            <a:r>
              <a:rPr lang="sk-SK" dirty="0" smtClean="0"/>
              <a:t> v hre Smrť v ružovom hrá </a:t>
            </a:r>
            <a:r>
              <a:rPr lang="sk-SK" dirty="0" err="1" smtClean="0"/>
              <a:t>Edith</a:t>
            </a:r>
            <a:r>
              <a:rPr lang="sk-SK" dirty="0" smtClean="0"/>
              <a:t> </a:t>
            </a:r>
            <a:r>
              <a:rPr lang="sk-SK" dirty="0" err="1" smtClean="0"/>
              <a:t>Piaf</a:t>
            </a:r>
            <a:r>
              <a:rPr lang="sk-SK" dirty="0" smtClean="0"/>
              <a:t> </a:t>
            </a:r>
            <a:r>
              <a:rPr lang="sk-SK" dirty="0" smtClean="0"/>
              <a:t>a, samozrejme, </a:t>
            </a:r>
            <a:r>
              <a:rPr lang="sk-SK" dirty="0" smtClean="0"/>
              <a:t>spieva jej šansóny. </a:t>
            </a:r>
          </a:p>
          <a:p>
            <a:r>
              <a:rPr lang="sk-SK" dirty="0" smtClean="0"/>
              <a:t>Som síce mladá, no mala som hádam viac problémov ako rokov.</a:t>
            </a:r>
          </a:p>
          <a:p>
            <a:r>
              <a:rPr lang="sk-SK" dirty="0" smtClean="0"/>
              <a:t>Skupina </a:t>
            </a:r>
            <a:r>
              <a:rPr lang="sk-SK" dirty="0" err="1" smtClean="0"/>
              <a:t>Metallica</a:t>
            </a:r>
            <a:r>
              <a:rPr lang="sk-SK" dirty="0" smtClean="0"/>
              <a:t> sa dostala do situácie, ktorá je súdená vari všetkým umelcom, čo tak dlho vydržali.</a:t>
            </a:r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406785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1. </a:t>
            </a:r>
            <a:r>
              <a:rPr lang="sk-SK" dirty="0" err="1" smtClean="0"/>
              <a:t>vyčleňovacia</a:t>
            </a:r>
            <a:r>
              <a:rPr lang="sk-SK" dirty="0" smtClean="0"/>
              <a:t> funkcia čiarky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Nesúhlasím, po </a:t>
            </a:r>
            <a:r>
              <a:rPr lang="sk-SK" dirty="0" smtClean="0"/>
              <a:t>prvé(,) </a:t>
            </a:r>
            <a:r>
              <a:rPr lang="sk-SK" dirty="0" smtClean="0"/>
              <a:t>chlapca by peniaze pokazili a po </a:t>
            </a:r>
            <a:r>
              <a:rPr lang="sk-SK" dirty="0" smtClean="0"/>
              <a:t>druhé (,) </a:t>
            </a:r>
            <a:r>
              <a:rPr lang="sk-SK" dirty="0" smtClean="0"/>
              <a:t>nemôžu ísť všetci.</a:t>
            </a:r>
          </a:p>
          <a:p>
            <a:r>
              <a:rPr lang="it-IT" dirty="0" smtClean="0"/>
              <a:t>Emil</a:t>
            </a:r>
            <a:r>
              <a:rPr lang="sk-SK" dirty="0" smtClean="0"/>
              <a:t>,</a:t>
            </a:r>
            <a:r>
              <a:rPr lang="it-IT" dirty="0" smtClean="0"/>
              <a:t> </a:t>
            </a:r>
            <a:r>
              <a:rPr lang="it-IT" dirty="0" smtClean="0"/>
              <a:t>predstav </a:t>
            </a:r>
            <a:r>
              <a:rPr lang="it-IT" dirty="0" smtClean="0"/>
              <a:t>si</a:t>
            </a:r>
            <a:r>
              <a:rPr lang="sk-SK" dirty="0" smtClean="0"/>
              <a:t>,</a:t>
            </a:r>
            <a:r>
              <a:rPr lang="it-IT" dirty="0" smtClean="0"/>
              <a:t> </a:t>
            </a:r>
            <a:r>
              <a:rPr lang="it-IT" dirty="0" smtClean="0"/>
              <a:t>čo sa stalo minulý týždeň.</a:t>
            </a:r>
            <a:endParaRPr lang="sk-SK" dirty="0" smtClean="0"/>
          </a:p>
          <a:p>
            <a:r>
              <a:rPr lang="sk-SK" dirty="0" smtClean="0"/>
              <a:t>Boli sme už unavení, </a:t>
            </a:r>
            <a:r>
              <a:rPr lang="sk-SK" dirty="0" smtClean="0"/>
              <a:t>lebo, viete, </a:t>
            </a:r>
            <a:r>
              <a:rPr lang="sk-SK" dirty="0" smtClean="0"/>
              <a:t>naozaj sme to včera poriadne roztočili.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8610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</a:t>
            </a:r>
            <a:r>
              <a:rPr lang="sk-SK" dirty="0" err="1"/>
              <a:t>vyčleňovacia</a:t>
            </a:r>
            <a:r>
              <a:rPr lang="sk-SK" dirty="0"/>
              <a:t> funkcia </a:t>
            </a:r>
            <a:r>
              <a:rPr lang="sk-SK" dirty="0" smtClean="0"/>
              <a:t>čiarky</a:t>
            </a:r>
            <a:br>
              <a:rPr lang="sk-SK" dirty="0" smtClean="0"/>
            </a:br>
            <a:r>
              <a:rPr lang="sk-SK" sz="2800" dirty="0" smtClean="0"/>
              <a:t>voľné a tesné vetné členy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Miesta vyčlenené pre ZŤP sa nevyskytujú všade tam, kde by mali byť</a:t>
            </a:r>
            <a:r>
              <a:rPr lang="sk-SK" dirty="0" smtClean="0"/>
              <a:t>.</a:t>
            </a:r>
          </a:p>
          <a:p>
            <a:endParaRPr lang="sk-SK" dirty="0" smtClean="0"/>
          </a:p>
          <a:p>
            <a:r>
              <a:rPr lang="sk-SK" dirty="0" smtClean="0"/>
              <a:t>Priestory Starej tržnice vytvorené v prvom a druhom podzemnom podlaží by sa mohli využiť aj na kultúrne podujatia. 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Uchádzač </a:t>
            </a:r>
            <a:r>
              <a:rPr lang="pt-BR" dirty="0" smtClean="0"/>
              <a:t>evidovaný na úrade práce po 1. decembri </a:t>
            </a:r>
            <a:r>
              <a:rPr lang="sk-SK" dirty="0" smtClean="0"/>
              <a:t>2019 môže získať podporu na vlastné podnikanie</a:t>
            </a:r>
            <a:r>
              <a:rPr lang="sk-SK" dirty="0" smtClean="0"/>
              <a:t>.</a:t>
            </a:r>
          </a:p>
          <a:p>
            <a:endParaRPr lang="sk-SK" dirty="0" smtClean="0"/>
          </a:p>
          <a:p>
            <a:r>
              <a:rPr lang="sk-SK" dirty="0" smtClean="0"/>
              <a:t>Svieže myšlienky podávané s ľahkosťou a vtipom zaujmú aj čitateľa-neodborníka v chémii.</a:t>
            </a:r>
          </a:p>
        </p:txBody>
      </p:sp>
    </p:spTree>
    <p:extLst>
      <p:ext uri="{BB962C8B-B14F-4D97-AF65-F5344CB8AC3E}">
        <p14:creationId xmlns:p14="http://schemas.microsoft.com/office/powerpoint/2010/main" val="1253740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</a:t>
            </a:r>
            <a:r>
              <a:rPr lang="sk-SK" dirty="0" err="1"/>
              <a:t>vyčleňovacia</a:t>
            </a:r>
            <a:r>
              <a:rPr lang="sk-SK" dirty="0"/>
              <a:t> funkcia </a:t>
            </a:r>
            <a:r>
              <a:rPr lang="sk-SK" dirty="0" smtClean="0"/>
              <a:t>čiarky</a:t>
            </a:r>
            <a:br>
              <a:rPr lang="sk-SK" dirty="0" smtClean="0"/>
            </a:br>
            <a:r>
              <a:rPr lang="sk-SK" sz="2800" dirty="0" smtClean="0"/>
              <a:t>vysvetľovacie a spresňujúce informácie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Medzi tradičné jedlá libanonskej kuchyne patrí </a:t>
            </a:r>
            <a:r>
              <a:rPr lang="sk-SK" dirty="0" err="1" smtClean="0"/>
              <a:t>Hommos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i="1" dirty="0" smtClean="0"/>
              <a:t> </a:t>
            </a:r>
            <a:r>
              <a:rPr lang="sk-SK" i="1" dirty="0" smtClean="0">
                <a:solidFill>
                  <a:srgbClr val="C00000"/>
                </a:solidFill>
              </a:rPr>
              <a:t>čiže</a:t>
            </a:r>
            <a:r>
              <a:rPr lang="sk-SK" dirty="0" smtClean="0"/>
              <a:t> cícerová nátierka s olivovým olejom, cesnakom a sezamovou omáčkou. 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Podľa odborníčky ide o takzvanú solárnu </a:t>
            </a:r>
            <a:r>
              <a:rPr lang="sk-SK" dirty="0" smtClean="0"/>
              <a:t>dermatitídu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i="1" dirty="0" smtClean="0"/>
              <a:t> </a:t>
            </a:r>
            <a:r>
              <a:rPr lang="sk-SK" i="1" dirty="0" smtClean="0">
                <a:solidFill>
                  <a:srgbClr val="C00000"/>
                </a:solidFill>
              </a:rPr>
              <a:t>teda</a:t>
            </a:r>
            <a:r>
              <a:rPr lang="sk-SK" dirty="0" smtClean="0"/>
              <a:t> začervenanie kože spôsobené opaľovaním</a:t>
            </a:r>
            <a:r>
              <a:rPr lang="sk-SK" dirty="0" smtClean="0"/>
              <a:t>.</a:t>
            </a:r>
          </a:p>
          <a:p>
            <a:endParaRPr lang="sk-SK" dirty="0" smtClean="0"/>
          </a:p>
          <a:p>
            <a:r>
              <a:rPr lang="sk-SK" dirty="0" smtClean="0"/>
              <a:t>Ak sa po troch dňoch domácej liečby stav </a:t>
            </a:r>
            <a:r>
              <a:rPr lang="sk-SK" dirty="0" smtClean="0"/>
              <a:t>nezlepší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i="1" dirty="0" smtClean="0">
                <a:solidFill>
                  <a:srgbClr val="C00000"/>
                </a:solidFill>
              </a:rPr>
              <a:t>eventuálne</a:t>
            </a:r>
            <a:r>
              <a:rPr lang="sk-SK" dirty="0" smtClean="0"/>
              <a:t> zhoršuje </a:t>
            </a:r>
            <a:r>
              <a:rPr lang="sk-SK" dirty="0" smtClean="0"/>
              <a:t>sa a </a:t>
            </a:r>
            <a:r>
              <a:rPr lang="sk-SK" dirty="0" smtClean="0"/>
              <a:t>stúpa teplota, treba navštíviť </a:t>
            </a:r>
            <a:r>
              <a:rPr lang="sk-SK" dirty="0" smtClean="0"/>
              <a:t>lekára.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906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Čiarky v </a:t>
            </a:r>
            <a:r>
              <a:rPr lang="sk-SK" dirty="0" smtClean="0"/>
              <a:t>podraďovacom </a:t>
            </a:r>
            <a:r>
              <a:rPr lang="sk-SK" dirty="0"/>
              <a:t>súvetí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874433" cy="4351338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Vajíčka </a:t>
            </a:r>
            <a:r>
              <a:rPr lang="sk-SK" dirty="0" smtClean="0"/>
              <a:t>ukladáme </a:t>
            </a:r>
            <a:r>
              <a:rPr lang="sk-SK" dirty="0" smtClean="0"/>
              <a:t>do chladničky a pred spracovaním ich včas </a:t>
            </a:r>
            <a:r>
              <a:rPr lang="sk-SK" dirty="0" smtClean="0"/>
              <a:t>vyberieme</a:t>
            </a:r>
            <a:r>
              <a:rPr lang="sk-SK" dirty="0" smtClean="0">
                <a:solidFill>
                  <a:srgbClr val="C00000"/>
                </a:solidFill>
              </a:rPr>
              <a:t>, </a:t>
            </a:r>
            <a:r>
              <a:rPr lang="sk-SK" i="1" dirty="0" smtClean="0">
                <a:solidFill>
                  <a:srgbClr val="C00000"/>
                </a:solidFill>
              </a:rPr>
              <a:t>aby</a:t>
            </a:r>
            <a:r>
              <a:rPr lang="sk-SK" dirty="0" smtClean="0">
                <a:solidFill>
                  <a:srgbClr val="C00000"/>
                </a:solidFill>
              </a:rPr>
              <a:t> </a:t>
            </a:r>
            <a:r>
              <a:rPr lang="sk-SK" dirty="0" smtClean="0"/>
              <a:t>získali izbovú teplotu.</a:t>
            </a:r>
          </a:p>
          <a:p>
            <a:r>
              <a:rPr lang="sk-SK" dirty="0" smtClean="0"/>
              <a:t>Vy ste sa verejne postavili za tento zákon. Prečo?  ̶  Pretože je logický </a:t>
            </a:r>
            <a:r>
              <a:rPr lang="sk-SK" i="1" dirty="0" smtClean="0"/>
              <a:t>a pretože</a:t>
            </a:r>
            <a:r>
              <a:rPr lang="sk-SK" dirty="0" smtClean="0"/>
              <a:t> prináša riešenia zásadných problémov</a:t>
            </a:r>
            <a:r>
              <a:rPr lang="sk-SK" i="1" dirty="0" smtClean="0">
                <a:solidFill>
                  <a:srgbClr val="C00000"/>
                </a:solidFill>
              </a:rPr>
              <a:t>, ktoré </a:t>
            </a:r>
            <a:r>
              <a:rPr lang="sk-SK" dirty="0" smtClean="0"/>
              <a:t>súčasný mýtny systém nepriamo prináša.</a:t>
            </a:r>
          </a:p>
          <a:p>
            <a:r>
              <a:rPr lang="sk-SK" dirty="0" smtClean="0"/>
              <a:t>Ministerstvo školstva má </a:t>
            </a:r>
            <a:r>
              <a:rPr lang="sk-SK" dirty="0" smtClean="0"/>
              <a:t>plán</a:t>
            </a:r>
            <a:r>
              <a:rPr lang="sk-SK" i="1" dirty="0" smtClean="0">
                <a:solidFill>
                  <a:srgbClr val="C00000"/>
                </a:solidFill>
              </a:rPr>
              <a:t>, </a:t>
            </a:r>
            <a:r>
              <a:rPr lang="sk-SK" i="1" dirty="0" smtClean="0">
                <a:solidFill>
                  <a:srgbClr val="C00000"/>
                </a:solidFill>
              </a:rPr>
              <a:t>ako </a:t>
            </a:r>
            <a:r>
              <a:rPr lang="sk-SK" dirty="0" smtClean="0"/>
              <a:t>minúť 280 miliónov z eurofondov. </a:t>
            </a:r>
            <a:r>
              <a:rPr lang="sk-SK" i="1" dirty="0" smtClean="0"/>
              <a:t>Keďže</a:t>
            </a:r>
            <a:r>
              <a:rPr lang="sk-SK" dirty="0" smtClean="0"/>
              <a:t> stále </a:t>
            </a:r>
            <a:r>
              <a:rPr lang="sk-SK" dirty="0" smtClean="0"/>
              <a:t>počuť</a:t>
            </a:r>
            <a:r>
              <a:rPr lang="sk-SK" i="1" dirty="0" smtClean="0">
                <a:solidFill>
                  <a:srgbClr val="C00000"/>
                </a:solidFill>
              </a:rPr>
              <a:t>, </a:t>
            </a:r>
            <a:r>
              <a:rPr lang="sk-SK" i="1" dirty="0" smtClean="0">
                <a:solidFill>
                  <a:srgbClr val="C00000"/>
                </a:solidFill>
              </a:rPr>
              <a:t>že </a:t>
            </a:r>
            <a:r>
              <a:rPr lang="sk-SK" dirty="0" smtClean="0"/>
              <a:t>na školstvo nie sú </a:t>
            </a:r>
            <a:r>
              <a:rPr lang="sk-SK" dirty="0" smtClean="0"/>
              <a:t>peniaze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znie to ako skvelá správa.</a:t>
            </a:r>
          </a:p>
          <a:p>
            <a:r>
              <a:rPr lang="sk-SK" dirty="0" smtClean="0"/>
              <a:t>Každý</a:t>
            </a:r>
            <a:r>
              <a:rPr lang="sk-SK" dirty="0" smtClean="0">
                <a:solidFill>
                  <a:srgbClr val="C00000"/>
                </a:solidFill>
              </a:rPr>
              <a:t>, </a:t>
            </a:r>
            <a:r>
              <a:rPr lang="sk-SK" i="1" dirty="0" smtClean="0">
                <a:solidFill>
                  <a:srgbClr val="C00000"/>
                </a:solidFill>
              </a:rPr>
              <a:t>kto</a:t>
            </a:r>
            <a:r>
              <a:rPr lang="sk-SK" dirty="0" smtClean="0">
                <a:solidFill>
                  <a:srgbClr val="C00000"/>
                </a:solidFill>
              </a:rPr>
              <a:t> </a:t>
            </a:r>
            <a:r>
              <a:rPr lang="sk-SK" dirty="0" smtClean="0"/>
              <a:t>sa rozhoduje pre </a:t>
            </a:r>
            <a:r>
              <a:rPr lang="sk-SK" dirty="0" smtClean="0"/>
              <a:t>šport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aj keď len </a:t>
            </a:r>
            <a:r>
              <a:rPr lang="sk-SK" dirty="0" smtClean="0"/>
              <a:t>rekreačný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mal by sa poradiť s </a:t>
            </a:r>
            <a:r>
              <a:rPr lang="sk-SK" dirty="0" smtClean="0"/>
              <a:t>lekárom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aké vitamíny a minerály či výživové doplnky by mal zároveň užívať.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8000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Pred spojkou </a:t>
            </a:r>
            <a:r>
              <a:rPr lang="sk-SK" b="1" i="1" dirty="0" smtClean="0"/>
              <a:t>a</a:t>
            </a:r>
            <a:r>
              <a:rPr lang="sk-SK" dirty="0" smtClean="0"/>
              <a:t> sa čiarka nikdy nepíše.</a:t>
            </a:r>
            <a:endParaRPr lang="sk-SK" dirty="0"/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525176"/>
              </p:ext>
            </p:extLst>
          </p:nvPr>
        </p:nvGraphicFramePr>
        <p:xfrm>
          <a:off x="838200" y="1825625"/>
          <a:ext cx="9760527" cy="3918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Obrázo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112" y="489743"/>
            <a:ext cx="1190625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7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Čiarka pred </a:t>
            </a:r>
            <a:r>
              <a:rPr lang="sk-SK" b="1" i="1" dirty="0" smtClean="0"/>
              <a:t>a</a:t>
            </a:r>
            <a:endParaRPr lang="sk-SK" b="1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571104"/>
            <a:ext cx="10949247" cy="4838009"/>
          </a:xfrm>
        </p:spPr>
        <p:txBody>
          <a:bodyPr>
            <a:normAutofit fontScale="85000" lnSpcReduction="20000"/>
          </a:bodyPr>
          <a:lstStyle/>
          <a:p>
            <a:r>
              <a:rPr lang="sk-SK" dirty="0"/>
              <a:t>Cvičenie maximálne zapája a naťahuje svaly</a:t>
            </a:r>
            <a:r>
              <a:rPr lang="sk-SK" dirty="0">
                <a:solidFill>
                  <a:srgbClr val="C00000"/>
                </a:solidFill>
              </a:rPr>
              <a:t>,</a:t>
            </a:r>
            <a:r>
              <a:rPr lang="sk-SK" dirty="0"/>
              <a:t> formuje telo a zároveň je to výborný kardiovaskulárny tréning</a:t>
            </a:r>
            <a:r>
              <a:rPr lang="sk-SK" dirty="0" smtClean="0"/>
              <a:t>.</a:t>
            </a:r>
            <a:endParaRPr lang="sk-SK" dirty="0" smtClean="0"/>
          </a:p>
          <a:p>
            <a:r>
              <a:rPr lang="sk-SK" dirty="0" smtClean="0"/>
              <a:t>Vošiel a zaváhal. Nebol </a:t>
            </a:r>
            <a:r>
              <a:rPr lang="sk-SK" dirty="0" smtClean="0"/>
              <a:t>typ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i="1" dirty="0" smtClean="0"/>
              <a:t>čo sa bojí </a:t>
            </a:r>
            <a:r>
              <a:rPr lang="sk-SK" i="1" dirty="0" smtClean="0"/>
              <a:t>strašidiel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lenže tu bolo všetko tmavé a </a:t>
            </a:r>
            <a:r>
              <a:rPr lang="sk-SK" dirty="0" smtClean="0"/>
              <a:t>rozbité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>
                <a:solidFill>
                  <a:srgbClr val="C00000"/>
                </a:solidFill>
              </a:rPr>
              <a:t>a tak </a:t>
            </a:r>
            <a:r>
              <a:rPr lang="sk-SK" dirty="0" smtClean="0"/>
              <a:t>cítil mierne obavy.</a:t>
            </a:r>
          </a:p>
          <a:p>
            <a:r>
              <a:rPr lang="sk-SK" dirty="0" smtClean="0"/>
              <a:t>Existujú tri možnosti </a:t>
            </a:r>
            <a:r>
              <a:rPr lang="sk-SK" dirty="0" smtClean="0"/>
              <a:t>práce popri materskej</a:t>
            </a:r>
            <a:r>
              <a:rPr lang="sk-SK" dirty="0" smtClean="0">
                <a:solidFill>
                  <a:srgbClr val="C00000"/>
                </a:solidFill>
              </a:rPr>
              <a:t>, </a:t>
            </a:r>
            <a:r>
              <a:rPr lang="sk-SK" dirty="0" smtClean="0">
                <a:solidFill>
                  <a:srgbClr val="C00000"/>
                </a:solidFill>
              </a:rPr>
              <a:t>a to </a:t>
            </a:r>
            <a:r>
              <a:rPr lang="sk-SK" dirty="0" smtClean="0"/>
              <a:t>dokonca u pôvodného alebo nového zamestnávateľa.</a:t>
            </a:r>
          </a:p>
          <a:p>
            <a:r>
              <a:rPr lang="sk-SK" dirty="0" smtClean="0"/>
              <a:t>Životopisci </a:t>
            </a:r>
            <a:r>
              <a:rPr lang="sk-SK" dirty="0" smtClean="0"/>
              <a:t>uvádzajú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že </a:t>
            </a:r>
            <a:r>
              <a:rPr lang="sk-SK" dirty="0" smtClean="0"/>
              <a:t>on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i="1" dirty="0" smtClean="0"/>
              <a:t>človek dobrého </a:t>
            </a:r>
            <a:r>
              <a:rPr lang="sk-SK" i="1" dirty="0" smtClean="0"/>
              <a:t>srdca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a jeho manželka žili v skromných </a:t>
            </a:r>
            <a:r>
              <a:rPr lang="sk-SK" dirty="0" smtClean="0"/>
              <a:t>pomeroch a zápasili </a:t>
            </a:r>
            <a:r>
              <a:rPr lang="sk-SK" dirty="0" smtClean="0"/>
              <a:t>s finančnými ťažkosťami.</a:t>
            </a:r>
          </a:p>
          <a:p>
            <a:r>
              <a:rPr lang="sk-SK" dirty="0" smtClean="0"/>
              <a:t>Chceme </a:t>
            </a:r>
            <a:r>
              <a:rPr lang="sk-SK" dirty="0" smtClean="0"/>
              <a:t>potvrdiť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že máme v lige najlepšiu obranu </a:t>
            </a:r>
            <a:r>
              <a:rPr lang="sk-SK" dirty="0" smtClean="0">
                <a:solidFill>
                  <a:srgbClr val="C00000"/>
                </a:solidFill>
              </a:rPr>
              <a:t>a že </a:t>
            </a:r>
            <a:r>
              <a:rPr lang="sk-SK" dirty="0" smtClean="0"/>
              <a:t>sme sa zlepšili aj v útoku.</a:t>
            </a:r>
          </a:p>
          <a:p>
            <a:r>
              <a:rPr lang="sk-SK" dirty="0" smtClean="0"/>
              <a:t>Cieľom </a:t>
            </a:r>
            <a:r>
              <a:rPr lang="sk-SK" dirty="0" smtClean="0"/>
              <a:t>je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aby naše mesto bolo mestom dobrých kníh </a:t>
            </a:r>
            <a:r>
              <a:rPr lang="sk-SK" dirty="0" smtClean="0">
                <a:solidFill>
                  <a:srgbClr val="C00000"/>
                </a:solidFill>
              </a:rPr>
              <a:t>a aby </a:t>
            </a:r>
            <a:r>
              <a:rPr lang="sk-SK" dirty="0" smtClean="0"/>
              <a:t>obyvatelia vždy </a:t>
            </a:r>
            <a:r>
              <a:rPr lang="sk-SK" dirty="0" smtClean="0"/>
              <a:t>vedeli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i="1" dirty="0" smtClean="0"/>
              <a:t>kde nájdu skvelý </a:t>
            </a:r>
            <a:r>
              <a:rPr lang="sk-SK" i="1" dirty="0" smtClean="0"/>
              <a:t>príbeh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>
                <a:solidFill>
                  <a:srgbClr val="C00000"/>
                </a:solidFill>
              </a:rPr>
              <a:t>a</a:t>
            </a:r>
            <a:r>
              <a:rPr lang="sk-SK" dirty="0" smtClean="0"/>
              <a:t> popreli </a:t>
            </a:r>
            <a:r>
              <a:rPr lang="sk-SK" dirty="0" smtClean="0">
                <a:solidFill>
                  <a:srgbClr val="C00000"/>
                </a:solidFill>
              </a:rPr>
              <a:t>tak</a:t>
            </a:r>
            <a:r>
              <a:rPr lang="sk-SK" dirty="0" smtClean="0"/>
              <a:t> fámu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že v súčasnosti sa číta menej </a:t>
            </a:r>
            <a:r>
              <a:rPr lang="sk-SK" dirty="0" smtClean="0"/>
              <a:t>ako               </a:t>
            </a:r>
            <a:r>
              <a:rPr lang="sk-SK" dirty="0" smtClean="0"/>
              <a:t>v minulosti.</a:t>
            </a:r>
          </a:p>
          <a:p>
            <a:r>
              <a:rPr lang="sk-SK" dirty="0" smtClean="0"/>
              <a:t>Dokonca ani nezdvihol </a:t>
            </a:r>
            <a:r>
              <a:rPr lang="sk-SK" dirty="0" smtClean="0"/>
              <a:t>zrak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i="1" dirty="0" smtClean="0"/>
              <a:t>keď odchádzali </a:t>
            </a:r>
            <a:r>
              <a:rPr lang="sk-SK" i="1" dirty="0" smtClean="0"/>
              <a:t>kňazi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a bolo </a:t>
            </a:r>
            <a:r>
              <a:rPr lang="sk-SK" dirty="0" smtClean="0"/>
              <a:t>jasné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že </a:t>
            </a:r>
            <a:r>
              <a:rPr lang="sk-SK" dirty="0" smtClean="0"/>
              <a:t>predmet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i="1" dirty="0" smtClean="0"/>
              <a:t>čo niesli nad </a:t>
            </a:r>
            <a:r>
              <a:rPr lang="sk-SK" i="1" dirty="0" smtClean="0"/>
              <a:t>hlavami</a:t>
            </a:r>
            <a:r>
              <a:rPr lang="sk-SK" dirty="0" smtClean="0">
                <a:solidFill>
                  <a:srgbClr val="C00000"/>
                </a:solidFill>
              </a:rPr>
              <a:t>,</a:t>
            </a:r>
            <a:r>
              <a:rPr lang="sk-SK" dirty="0" smtClean="0"/>
              <a:t> </a:t>
            </a:r>
            <a:r>
              <a:rPr lang="sk-SK" dirty="0" smtClean="0"/>
              <a:t>nemá pre nich nijaký mimoriadny </a:t>
            </a:r>
            <a:r>
              <a:rPr lang="sk-SK" dirty="0" smtClean="0"/>
              <a:t>význam.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895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Čiarka pred spojkovými výrazmi</a:t>
            </a:r>
            <a:br>
              <a:rPr lang="sk-SK" dirty="0" smtClean="0"/>
            </a:br>
            <a:r>
              <a:rPr lang="sk-SK" sz="3100" b="1" i="1" dirty="0" smtClean="0"/>
              <a:t>a </a:t>
            </a:r>
            <a:r>
              <a:rPr lang="sk-SK" sz="3100" b="1" i="1" dirty="0"/>
              <a:t>preto</a:t>
            </a:r>
            <a:r>
              <a:rPr lang="sk-SK" sz="3100" b="1" dirty="0"/>
              <a:t>, </a:t>
            </a:r>
            <a:r>
              <a:rPr lang="sk-SK" sz="3100" b="1" i="1" dirty="0"/>
              <a:t>a tak</a:t>
            </a:r>
            <a:r>
              <a:rPr lang="sk-SK" sz="3100" b="1" dirty="0"/>
              <a:t>, </a:t>
            </a:r>
            <a:r>
              <a:rPr lang="sk-SK" sz="3100" b="1" i="1" dirty="0"/>
              <a:t>a teda</a:t>
            </a:r>
            <a:r>
              <a:rPr lang="sk-SK" sz="3100" b="1" dirty="0"/>
              <a:t>, </a:t>
            </a:r>
            <a:r>
              <a:rPr lang="sk-SK" sz="3100" b="1" i="1" dirty="0" smtClean="0"/>
              <a:t>a predsa</a:t>
            </a:r>
            <a:r>
              <a:rPr lang="sk-SK" sz="3100" b="1" dirty="0"/>
              <a:t>, </a:t>
            </a:r>
            <a:r>
              <a:rPr lang="sk-SK" sz="3100" b="1" i="1" dirty="0"/>
              <a:t>a jednako</a:t>
            </a:r>
            <a:r>
              <a:rPr lang="sk-SK" sz="3100" b="1" dirty="0"/>
              <a:t>, </a:t>
            </a:r>
            <a:r>
              <a:rPr lang="sk-SK" sz="3100" b="1" i="1" dirty="0"/>
              <a:t>a </a:t>
            </a:r>
            <a:r>
              <a:rPr lang="sk-SK" sz="3100" b="1" i="1" dirty="0" smtClean="0"/>
              <a:t>pritom</a:t>
            </a:r>
            <a:endParaRPr lang="sk-SK" sz="3100" b="1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157065" cy="4351338"/>
          </a:xfrm>
        </p:spPr>
        <p:txBody>
          <a:bodyPr/>
          <a:lstStyle/>
          <a:p>
            <a:r>
              <a:rPr lang="sk-SK" dirty="0"/>
              <a:t>Žijeme stále </a:t>
            </a:r>
            <a:r>
              <a:rPr lang="sk-SK" dirty="0" smtClean="0"/>
              <a:t>rýchlejšie</a:t>
            </a:r>
            <a:r>
              <a:rPr lang="sk-SK" i="1" dirty="0" smtClean="0">
                <a:solidFill>
                  <a:srgbClr val="C00000"/>
                </a:solidFill>
              </a:rPr>
              <a:t>, </a:t>
            </a:r>
            <a:r>
              <a:rPr lang="sk-SK" i="1" dirty="0">
                <a:solidFill>
                  <a:srgbClr val="C00000"/>
                </a:solidFill>
              </a:rPr>
              <a:t>a preto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/>
              <a:t>si spoločne zaželajme </a:t>
            </a:r>
            <a:r>
              <a:rPr lang="sk-SK" dirty="0" smtClean="0"/>
              <a:t>čas.</a:t>
            </a:r>
          </a:p>
          <a:p>
            <a:r>
              <a:rPr lang="sk-SK" dirty="0"/>
              <a:t>Obe mužstvá pôsobili odovzdaným </a:t>
            </a:r>
            <a:r>
              <a:rPr lang="sk-SK" dirty="0" smtClean="0"/>
              <a:t>dojmom</a:t>
            </a:r>
            <a:r>
              <a:rPr lang="sk-SK" i="1" dirty="0" smtClean="0">
                <a:solidFill>
                  <a:srgbClr val="C00000"/>
                </a:solidFill>
              </a:rPr>
              <a:t>, </a:t>
            </a:r>
            <a:r>
              <a:rPr lang="sk-SK" i="1" dirty="0">
                <a:solidFill>
                  <a:srgbClr val="C00000"/>
                </a:solidFill>
              </a:rPr>
              <a:t>a tak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/>
              <a:t>sa hral iba priemerný </a:t>
            </a:r>
            <a:r>
              <a:rPr lang="sk-SK" dirty="0" smtClean="0"/>
              <a:t>hokej.</a:t>
            </a:r>
          </a:p>
          <a:p>
            <a:r>
              <a:rPr lang="sk-SK" dirty="0"/>
              <a:t>Náš systém zdravotného poistenia je jedným z najdrahších</a:t>
            </a:r>
            <a:r>
              <a:rPr lang="sk-SK" dirty="0">
                <a:solidFill>
                  <a:srgbClr val="C00000"/>
                </a:solidFill>
              </a:rPr>
              <a:t>, </a:t>
            </a:r>
            <a:r>
              <a:rPr lang="sk-SK" i="1" dirty="0">
                <a:solidFill>
                  <a:srgbClr val="C00000"/>
                </a:solidFill>
              </a:rPr>
              <a:t>a predsa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/>
              <a:t>len málo pacientov </a:t>
            </a:r>
            <a:r>
              <a:rPr lang="sk-SK" dirty="0" smtClean="0"/>
              <a:t>pozná </a:t>
            </a:r>
            <a:r>
              <a:rPr lang="sk-SK" dirty="0"/>
              <a:t>svoj účet zdravotného </a:t>
            </a:r>
            <a:r>
              <a:rPr lang="sk-SK" dirty="0" smtClean="0"/>
              <a:t>poistenia.</a:t>
            </a:r>
          </a:p>
          <a:p>
            <a:r>
              <a:rPr lang="sk-SK" dirty="0"/>
              <a:t>Do semifinále sa </a:t>
            </a:r>
            <a:r>
              <a:rPr lang="sk-SK" dirty="0" smtClean="0"/>
              <a:t>dostali </a:t>
            </a:r>
            <a:r>
              <a:rPr lang="sk-SK" dirty="0"/>
              <a:t>traja naši </a:t>
            </a:r>
            <a:r>
              <a:rPr lang="sk-SK" dirty="0" err="1"/>
              <a:t>daviscupoví</a:t>
            </a:r>
            <a:r>
              <a:rPr lang="sk-SK" dirty="0"/>
              <a:t> </a:t>
            </a:r>
            <a:r>
              <a:rPr lang="sk-SK" dirty="0" smtClean="0"/>
              <a:t>reprezentanti</a:t>
            </a:r>
            <a:r>
              <a:rPr lang="sk-SK" dirty="0" smtClean="0">
                <a:solidFill>
                  <a:srgbClr val="C00000"/>
                </a:solidFill>
              </a:rPr>
              <a:t>, </a:t>
            </a:r>
            <a:r>
              <a:rPr lang="sk-SK" i="1" dirty="0">
                <a:solidFill>
                  <a:srgbClr val="C00000"/>
                </a:solidFill>
              </a:rPr>
              <a:t>a jednako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/>
              <a:t>víťazná trofej </a:t>
            </a:r>
            <a:r>
              <a:rPr lang="sk-SK" dirty="0" smtClean="0"/>
              <a:t>putuje </a:t>
            </a:r>
            <a:r>
              <a:rPr lang="sk-SK" dirty="0"/>
              <a:t>na </a:t>
            </a:r>
            <a:r>
              <a:rPr lang="sk-SK" dirty="0" smtClean="0"/>
              <a:t>Cyprus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M</a:t>
            </a:r>
            <a:r>
              <a:rPr lang="pt-BR" dirty="0" smtClean="0"/>
              <a:t>ôže</a:t>
            </a:r>
            <a:r>
              <a:rPr lang="sk-SK" dirty="0" smtClean="0"/>
              <a:t>m</a:t>
            </a:r>
            <a:r>
              <a:rPr lang="pt-BR" dirty="0" smtClean="0"/>
              <a:t> </a:t>
            </a:r>
            <a:r>
              <a:rPr lang="pt-BR" dirty="0"/>
              <a:t>jesť, </a:t>
            </a:r>
            <a:r>
              <a:rPr lang="pt-BR" i="1" dirty="0"/>
              <a:t>koľko </a:t>
            </a:r>
            <a:r>
              <a:rPr lang="pt-BR" i="1" dirty="0" smtClean="0"/>
              <a:t>chce</a:t>
            </a:r>
            <a:r>
              <a:rPr lang="sk-SK" i="1" dirty="0" smtClean="0"/>
              <a:t>m</a:t>
            </a:r>
            <a:r>
              <a:rPr lang="pt-BR" dirty="0" smtClean="0">
                <a:solidFill>
                  <a:srgbClr val="C00000"/>
                </a:solidFill>
              </a:rPr>
              <a:t>, </a:t>
            </a:r>
            <a:r>
              <a:rPr lang="pt-BR" i="1" dirty="0">
                <a:solidFill>
                  <a:srgbClr val="C00000"/>
                </a:solidFill>
              </a:rPr>
              <a:t>a pritom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/>
              <a:t>si </a:t>
            </a:r>
            <a:r>
              <a:rPr lang="pt-BR" dirty="0" smtClean="0"/>
              <a:t>zachová</a:t>
            </a:r>
            <a:r>
              <a:rPr lang="sk-SK" dirty="0" smtClean="0"/>
              <a:t>m</a:t>
            </a:r>
            <a:r>
              <a:rPr lang="pt-BR" dirty="0" smtClean="0"/>
              <a:t> </a:t>
            </a:r>
            <a:r>
              <a:rPr lang="sk-SK" dirty="0" err="1" smtClean="0"/>
              <a:t>rovnak</a:t>
            </a:r>
            <a:r>
              <a:rPr lang="pt-BR" dirty="0" smtClean="0"/>
              <a:t>ú </a:t>
            </a:r>
            <a:r>
              <a:rPr lang="pt-BR" dirty="0"/>
              <a:t>váhu a </a:t>
            </a:r>
            <a:r>
              <a:rPr lang="pt-BR" dirty="0" smtClean="0"/>
              <a:t>postavu</a:t>
            </a:r>
            <a:r>
              <a:rPr lang="sk-SK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2293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(,)a to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C00000"/>
                </a:solidFill>
              </a:rPr>
              <a:t>, a to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dirty="0"/>
              <a:t>Dialóg vo vysielaní, </a:t>
            </a:r>
            <a:r>
              <a:rPr lang="sk-SK" i="1" dirty="0"/>
              <a:t>a to</a:t>
            </a:r>
            <a:r>
              <a:rPr lang="sk-SK" dirty="0"/>
              <a:t> aj v rámci moderácie, dynamizuje </a:t>
            </a:r>
            <a:r>
              <a:rPr lang="sk-SK" dirty="0" smtClean="0"/>
              <a:t>vysielanie.</a:t>
            </a:r>
          </a:p>
          <a:p>
            <a:endParaRPr lang="sk-SK" dirty="0" smtClean="0"/>
          </a:p>
          <a:p>
            <a:r>
              <a:rPr lang="pl-PL" dirty="0"/>
              <a:t>Posledné prekážky, </a:t>
            </a:r>
            <a:r>
              <a:rPr lang="pl-PL" i="1" dirty="0"/>
              <a:t>a to</a:t>
            </a:r>
            <a:r>
              <a:rPr lang="pl-PL" dirty="0"/>
              <a:t> šplh na lane z vodnej priekopy, </a:t>
            </a:r>
            <a:r>
              <a:rPr lang="sk-SK" dirty="0" smtClean="0"/>
              <a:t>bol pre mňa najťažší.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C00000"/>
                </a:solidFill>
              </a:rPr>
              <a:t>a to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 smtClean="0"/>
              <a:t>Pri učení cudzieho jazyka sa veľa nasmejem </a:t>
            </a:r>
            <a:r>
              <a:rPr lang="pl-PL" i="1" dirty="0"/>
              <a:t>a to</a:t>
            </a:r>
            <a:r>
              <a:rPr lang="pl-PL" dirty="0"/>
              <a:t> </a:t>
            </a:r>
            <a:r>
              <a:rPr lang="pl-PL" dirty="0" smtClean="0"/>
              <a:t>tiež uľahčuje učenie </a:t>
            </a:r>
            <a:r>
              <a:rPr lang="pl-PL" dirty="0"/>
              <a:t>sa</a:t>
            </a:r>
            <a:r>
              <a:rPr lang="pl-PL" dirty="0" smtClean="0"/>
              <a:t>.</a:t>
            </a:r>
          </a:p>
          <a:p>
            <a:endParaRPr lang="pl-PL" dirty="0" smtClean="0"/>
          </a:p>
          <a:p>
            <a:r>
              <a:rPr lang="sk-SK" dirty="0"/>
              <a:t>Biela vata z topoľov nabaľuje na seba prach, semienka burín </a:t>
            </a:r>
            <a:r>
              <a:rPr lang="sk-SK" i="1" dirty="0"/>
              <a:t>a to</a:t>
            </a:r>
            <a:r>
              <a:rPr lang="sk-SK" dirty="0"/>
              <a:t> spôsobuje alergie.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28270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>
                <a:solidFill>
                  <a:srgbClr val="C00000"/>
                </a:solidFill>
              </a:rPr>
              <a:t>a, to </a:t>
            </a:r>
            <a:r>
              <a:rPr lang="sk-SK" dirty="0" smtClean="0"/>
              <a:t>v subjektívnych komentároch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 mojej práci som sa perfektne naučil</a:t>
            </a:r>
            <a:r>
              <a:rPr lang="sk-SK" i="1" dirty="0"/>
              <a:t>, a to môžem zodpovedne </a:t>
            </a:r>
            <a:r>
              <a:rPr lang="sk-SK" i="1" dirty="0" smtClean="0"/>
              <a:t>povedať</a:t>
            </a:r>
            <a:r>
              <a:rPr lang="sk-SK" dirty="0" smtClean="0"/>
              <a:t>, </a:t>
            </a:r>
            <a:r>
              <a:rPr lang="sk-SK" dirty="0"/>
              <a:t>starať sa len o seba.</a:t>
            </a:r>
          </a:p>
          <a:p>
            <a:r>
              <a:rPr lang="sk-SK" dirty="0"/>
              <a:t>Na druhej </a:t>
            </a:r>
            <a:r>
              <a:rPr lang="sk-SK" dirty="0" smtClean="0"/>
              <a:t>strane,</a:t>
            </a:r>
            <a:r>
              <a:rPr lang="sk-SK" i="1" dirty="0" smtClean="0"/>
              <a:t> </a:t>
            </a:r>
            <a:r>
              <a:rPr lang="sk-SK" i="1" dirty="0"/>
              <a:t>a to</a:t>
            </a:r>
            <a:r>
              <a:rPr lang="sk-SK" dirty="0"/>
              <a:t> </a:t>
            </a:r>
            <a:r>
              <a:rPr lang="sk-SK" i="1" dirty="0"/>
              <a:t>sa predsa nedá </a:t>
            </a:r>
            <a:r>
              <a:rPr lang="sk-SK" i="1" dirty="0" smtClean="0"/>
              <a:t>ignorovať</a:t>
            </a:r>
            <a:r>
              <a:rPr lang="sk-SK" dirty="0" smtClean="0"/>
              <a:t>, </a:t>
            </a:r>
            <a:r>
              <a:rPr lang="sk-SK" dirty="0"/>
              <a:t>štátny dlh zostáva pod priemerom eurozóny.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17570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Čiarka pred </a:t>
            </a:r>
            <a:r>
              <a:rPr lang="sk-SK" b="1" i="1" dirty="0" smtClean="0"/>
              <a:t>ako</a:t>
            </a:r>
            <a:endParaRPr lang="sk-SK" b="1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Zvedavo si obzeral, </a:t>
            </a:r>
            <a:r>
              <a:rPr lang="sk-SK" i="1" dirty="0" smtClean="0"/>
              <a:t>ako</a:t>
            </a:r>
            <a:r>
              <a:rPr lang="sk-SK" dirty="0" smtClean="0"/>
              <a:t> sa čo robí. </a:t>
            </a:r>
          </a:p>
          <a:p>
            <a:r>
              <a:rPr lang="sk-SK" dirty="0" smtClean="0"/>
              <a:t>Farmári tu hospodária </a:t>
            </a:r>
            <a:r>
              <a:rPr lang="sk-SK" dirty="0" smtClean="0"/>
              <a:t>rovnako, </a:t>
            </a:r>
            <a:r>
              <a:rPr lang="sk-SK" i="1" dirty="0" smtClean="0"/>
              <a:t>ako</a:t>
            </a:r>
            <a:r>
              <a:rPr lang="sk-SK" dirty="0" smtClean="0"/>
              <a:t> sa hospodárilo kedysi.</a:t>
            </a:r>
          </a:p>
          <a:p>
            <a:r>
              <a:rPr lang="sk-SK" dirty="0" smtClean="0"/>
              <a:t>V Trnave podniká viac ako 15 rokov </a:t>
            </a:r>
            <a:r>
              <a:rPr lang="sk-SK" dirty="0" smtClean="0"/>
              <a:t>a, </a:t>
            </a:r>
            <a:r>
              <a:rPr lang="sk-SK" i="1" dirty="0" smtClean="0"/>
              <a:t>ako</a:t>
            </a:r>
            <a:r>
              <a:rPr lang="sk-SK" dirty="0" smtClean="0"/>
              <a:t> sám o sebe </a:t>
            </a:r>
            <a:r>
              <a:rPr lang="sk-SK" dirty="0" smtClean="0"/>
              <a:t>prezrádza, </a:t>
            </a:r>
            <a:r>
              <a:rPr lang="sk-SK" dirty="0" smtClean="0"/>
              <a:t>uprednostňuje slobodu a nezávislosť</a:t>
            </a:r>
            <a:r>
              <a:rPr lang="sk-SK" dirty="0" smtClean="0"/>
              <a:t>.</a:t>
            </a:r>
          </a:p>
          <a:p>
            <a:r>
              <a:rPr lang="sk-SK" dirty="0"/>
              <a:t>Slovensko </a:t>
            </a:r>
            <a:r>
              <a:rPr lang="sk-SK" dirty="0" smtClean="0"/>
              <a:t>sa musí pridať </a:t>
            </a:r>
            <a:r>
              <a:rPr lang="sk-SK" dirty="0"/>
              <a:t>k celosvetovej </a:t>
            </a:r>
            <a:r>
              <a:rPr lang="sk-SK" dirty="0" smtClean="0"/>
              <a:t>diskusii, </a:t>
            </a:r>
            <a:r>
              <a:rPr lang="sk-SK" i="1" dirty="0"/>
              <a:t>ako chrániť</a:t>
            </a:r>
            <a:r>
              <a:rPr lang="sk-SK" dirty="0"/>
              <a:t> </a:t>
            </a:r>
            <a:r>
              <a:rPr lang="sk-SK" dirty="0" smtClean="0"/>
              <a:t>klímu.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Všetko si zvedavo obzeral ako malý chlapec.</a:t>
            </a:r>
          </a:p>
          <a:p>
            <a:r>
              <a:rPr lang="sk-SK" dirty="0" smtClean="0"/>
              <a:t>Farmári tu hospodária rovnako </a:t>
            </a:r>
            <a:r>
              <a:rPr lang="sk-SK" i="1" dirty="0" smtClean="0"/>
              <a:t>ako</a:t>
            </a:r>
            <a:r>
              <a:rPr lang="sk-SK" dirty="0" smtClean="0"/>
              <a:t> kedysi.</a:t>
            </a:r>
          </a:p>
          <a:p>
            <a:r>
              <a:rPr lang="sk-SK" dirty="0" smtClean="0"/>
              <a:t>V Trnave pôsobí viac ako 15 rokov </a:t>
            </a:r>
            <a:r>
              <a:rPr lang="sk-SK" i="1" dirty="0" smtClean="0"/>
              <a:t>ako</a:t>
            </a:r>
            <a:r>
              <a:rPr lang="sk-SK" dirty="0" smtClean="0"/>
              <a:t> podnikateľ</a:t>
            </a:r>
            <a:r>
              <a:rPr lang="sk-SK" dirty="0" smtClean="0"/>
              <a:t>.</a:t>
            </a:r>
          </a:p>
          <a:p>
            <a:endParaRPr lang="sk-SK" dirty="0" smtClean="0"/>
          </a:p>
          <a:p>
            <a:r>
              <a:rPr lang="sk-SK" dirty="0" smtClean="0"/>
              <a:t>Hrozno tu </a:t>
            </a:r>
            <a:r>
              <a:rPr lang="sk-SK" dirty="0"/>
              <a:t>nerastie, zato však obilie </a:t>
            </a:r>
            <a:r>
              <a:rPr lang="sk-SK" i="1" dirty="0"/>
              <a:t>ako </a:t>
            </a:r>
            <a:r>
              <a:rPr lang="sk-SK" i="1" dirty="0" smtClean="0"/>
              <a:t>pšenica,</a:t>
            </a:r>
            <a:r>
              <a:rPr lang="sk-SK" dirty="0" smtClean="0"/>
              <a:t> jačmeň a ovos je kvalitné.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3368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Čiarka pred zámennými spojkovými výrazmi </a:t>
            </a:r>
            <a:r>
              <a:rPr lang="sk-SK" sz="3200" b="1" i="1" dirty="0"/>
              <a:t>kto</a:t>
            </a:r>
            <a:r>
              <a:rPr lang="sk-SK" sz="3200" b="1" dirty="0"/>
              <a:t>, </a:t>
            </a:r>
            <a:r>
              <a:rPr lang="sk-SK" sz="3200" b="1" i="1" dirty="0"/>
              <a:t>čo</a:t>
            </a:r>
            <a:r>
              <a:rPr lang="sk-SK" sz="3200" b="1" dirty="0"/>
              <a:t>, </a:t>
            </a:r>
            <a:r>
              <a:rPr lang="sk-SK" sz="3200" b="1" i="1" dirty="0"/>
              <a:t>ktorý</a:t>
            </a:r>
            <a:r>
              <a:rPr lang="sk-SK" sz="3200" b="1" dirty="0"/>
              <a:t>, </a:t>
            </a:r>
            <a:r>
              <a:rPr lang="sk-SK" sz="3200" b="1" i="1" dirty="0"/>
              <a:t>aký</a:t>
            </a:r>
            <a:r>
              <a:rPr lang="sk-SK" sz="3200" b="1" dirty="0"/>
              <a:t>, </a:t>
            </a:r>
            <a:r>
              <a:rPr lang="sk-SK" sz="3200" b="1" i="1" dirty="0"/>
              <a:t>ako</a:t>
            </a:r>
            <a:r>
              <a:rPr lang="sk-SK" sz="3200" b="1" dirty="0"/>
              <a:t>, </a:t>
            </a:r>
            <a:r>
              <a:rPr lang="sk-SK" sz="3200" b="1" i="1" dirty="0"/>
              <a:t>kde</a:t>
            </a:r>
            <a:r>
              <a:rPr lang="sk-SK" sz="3200" b="1" dirty="0"/>
              <a:t>, </a:t>
            </a:r>
            <a:r>
              <a:rPr lang="sk-SK" sz="3200" b="1" i="1" dirty="0"/>
              <a:t>prečo</a:t>
            </a:r>
            <a:endParaRPr lang="sk-SK" sz="3200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Výrobcovia sa predbiehali </a:t>
            </a:r>
            <a:r>
              <a:rPr lang="sk-SK" i="1" dirty="0" smtClean="0"/>
              <a:t>kto</a:t>
            </a:r>
            <a:r>
              <a:rPr lang="sk-SK" dirty="0" smtClean="0"/>
              <a:t> na </a:t>
            </a:r>
            <a:r>
              <a:rPr lang="sk-SK" dirty="0" smtClean="0"/>
              <a:t>mobil pridá </a:t>
            </a:r>
            <a:r>
              <a:rPr lang="sk-SK" dirty="0" smtClean="0"/>
              <a:t>viac a lepších hier.</a:t>
            </a:r>
          </a:p>
          <a:p>
            <a:endParaRPr lang="sk-SK" dirty="0"/>
          </a:p>
          <a:p>
            <a:r>
              <a:rPr lang="sk-SK" dirty="0" smtClean="0"/>
              <a:t>Pýtal som sa rozhodcu</a:t>
            </a:r>
            <a:r>
              <a:rPr lang="sk-SK" i="1" dirty="0" smtClean="0"/>
              <a:t> prečo</a:t>
            </a:r>
            <a:r>
              <a:rPr lang="sk-SK" dirty="0" smtClean="0"/>
              <a:t> nariadil penaltu.</a:t>
            </a:r>
          </a:p>
          <a:p>
            <a:endParaRPr lang="sk-SK" dirty="0"/>
          </a:p>
          <a:p>
            <a:r>
              <a:rPr lang="sk-SK" dirty="0" smtClean="0"/>
              <a:t>Viem, kde budem bývať.</a:t>
            </a:r>
          </a:p>
          <a:p>
            <a:endParaRPr lang="sk-SK" dirty="0"/>
          </a:p>
          <a:p>
            <a:r>
              <a:rPr lang="sk-SK" dirty="0" smtClean="0"/>
              <a:t>Nevedel som čo budem robiť.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943100"/>
            <a:ext cx="5181600" cy="4438649"/>
          </a:xfrm>
        </p:spPr>
        <p:txBody>
          <a:bodyPr>
            <a:normAutofit/>
          </a:bodyPr>
          <a:lstStyle/>
          <a:p>
            <a:r>
              <a:rPr lang="pl-PL" dirty="0" smtClean="0"/>
              <a:t>Nemal jej </a:t>
            </a:r>
            <a:r>
              <a:rPr lang="pl-PL" i="1" dirty="0" smtClean="0"/>
              <a:t>kto poradiť.</a:t>
            </a:r>
          </a:p>
          <a:p>
            <a:endParaRPr lang="pl-PL" i="1" dirty="0" smtClean="0"/>
          </a:p>
          <a:p>
            <a:r>
              <a:rPr lang="sk-SK" dirty="0" smtClean="0"/>
              <a:t>Pýtal som sa rozhodcu </a:t>
            </a:r>
            <a:r>
              <a:rPr lang="sk-SK" i="1" dirty="0" smtClean="0"/>
              <a:t>prečo.</a:t>
            </a:r>
            <a:r>
              <a:rPr lang="sk-SK" dirty="0" smtClean="0"/>
              <a:t> </a:t>
            </a:r>
          </a:p>
          <a:p>
            <a:endParaRPr lang="sk-SK" dirty="0" smtClean="0"/>
          </a:p>
          <a:p>
            <a:endParaRPr lang="sk-SK" dirty="0"/>
          </a:p>
          <a:p>
            <a:r>
              <a:rPr lang="sk-SK" dirty="0"/>
              <a:t>Mám kde </a:t>
            </a:r>
            <a:r>
              <a:rPr lang="sk-SK" dirty="0" smtClean="0"/>
              <a:t>bývať.</a:t>
            </a:r>
          </a:p>
          <a:p>
            <a:endParaRPr lang="sk-SK" dirty="0" smtClean="0"/>
          </a:p>
          <a:p>
            <a:r>
              <a:rPr lang="sk-SK" dirty="0" smtClean="0"/>
              <a:t>Nebolo </a:t>
            </a:r>
            <a:r>
              <a:rPr lang="sk-SK" dirty="0"/>
              <a:t>čo robiť.</a:t>
            </a:r>
          </a:p>
        </p:txBody>
      </p:sp>
    </p:spTree>
    <p:extLst>
      <p:ext uri="{BB962C8B-B14F-4D97-AF65-F5344CB8AC3E}">
        <p14:creationId xmlns:p14="http://schemas.microsoft.com/office/powerpoint/2010/main" val="4152396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2 PRIPÁJACIA FUNKCIA ČIARKY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čiarka naznačuje</a:t>
            </a:r>
            <a:r>
              <a:rPr lang="sk-SK" dirty="0"/>
              <a:t>, že bude </a:t>
            </a:r>
            <a:r>
              <a:rPr lang="sk-SK" dirty="0" smtClean="0"/>
              <a:t>pripojený</a:t>
            </a:r>
          </a:p>
          <a:p>
            <a:pPr lvl="1"/>
            <a:r>
              <a:rPr lang="sk-SK" dirty="0" smtClean="0"/>
              <a:t>rovnorodý </a:t>
            </a:r>
            <a:r>
              <a:rPr lang="sk-SK" dirty="0"/>
              <a:t>vetný </a:t>
            </a:r>
            <a:r>
              <a:rPr lang="sk-SK" dirty="0" smtClean="0"/>
              <a:t>člen</a:t>
            </a:r>
          </a:p>
          <a:p>
            <a:pPr lvl="1"/>
            <a:r>
              <a:rPr lang="sk-SK" dirty="0" smtClean="0"/>
              <a:t>rovnocenná </a:t>
            </a:r>
            <a:r>
              <a:rPr lang="sk-SK" dirty="0"/>
              <a:t>hlavná veta </a:t>
            </a:r>
            <a:endParaRPr lang="sk-SK" dirty="0" smtClean="0"/>
          </a:p>
          <a:p>
            <a:pPr lvl="1"/>
            <a:r>
              <a:rPr lang="sk-SK" dirty="0" smtClean="0"/>
              <a:t>rovnocenná vedľajšia veta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52958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sk-SK" sz="3600" dirty="0" smtClean="0"/>
              <a:t>Viacnásobný </a:t>
            </a:r>
            <a:r>
              <a:rPr lang="sk-SK" sz="3600" dirty="0" smtClean="0"/>
              <a:t>vetný člen</a:t>
            </a:r>
            <a:endParaRPr lang="sk-SK" sz="3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Celou cestou som si necítil ruky, ani nohy, ani stromy, ani zem, ani nebo, ani </a:t>
            </a:r>
            <a:r>
              <a:rPr lang="pl-PL" dirty="0" smtClean="0"/>
              <a:t>zimu, </a:t>
            </a:r>
            <a:r>
              <a:rPr lang="pl-PL" dirty="0"/>
              <a:t>ani </a:t>
            </a:r>
            <a:r>
              <a:rPr lang="pl-PL" dirty="0" smtClean="0"/>
              <a:t>sneh.</a:t>
            </a:r>
          </a:p>
          <a:p>
            <a:r>
              <a:rPr lang="sk-SK" dirty="0"/>
              <a:t>Kongresy, konferencie, zasadania, semináre, prezentácie, </a:t>
            </a:r>
            <a:r>
              <a:rPr lang="sk-SK" dirty="0" smtClean="0"/>
              <a:t>recepcie</a:t>
            </a:r>
            <a:r>
              <a:rPr lang="sk-SK" dirty="0"/>
              <a:t>, výročné </a:t>
            </a:r>
            <a:r>
              <a:rPr lang="sk-SK" dirty="0" smtClean="0"/>
              <a:t>oslavy sú dôkazom celosvetového </a:t>
            </a:r>
            <a:r>
              <a:rPr lang="sk-SK" dirty="0"/>
              <a:t>rastu </a:t>
            </a:r>
            <a:r>
              <a:rPr lang="sk-SK" dirty="0" smtClean="0"/>
              <a:t>konferenčného </a:t>
            </a:r>
            <a:r>
              <a:rPr lang="sk-SK" dirty="0"/>
              <a:t>cestovného </a:t>
            </a:r>
            <a:r>
              <a:rPr lang="sk-SK" dirty="0" smtClean="0"/>
              <a:t>ruchu. </a:t>
            </a:r>
          </a:p>
          <a:p>
            <a:r>
              <a:rPr lang="sk-SK" dirty="0" smtClean="0"/>
              <a:t>Viem </a:t>
            </a:r>
            <a:r>
              <a:rPr lang="sk-SK" dirty="0"/>
              <a:t>koľkých občanov trápia byty, dopravné problémy, hluk, exhaláty, čistota, plyn, kanál, voda, školstvo, zdravotníctvo, </a:t>
            </a:r>
            <a:r>
              <a:rPr lang="sk-SK" dirty="0" smtClean="0"/>
              <a:t>služby.</a:t>
            </a:r>
          </a:p>
          <a:p>
            <a:r>
              <a:rPr lang="sk-SK" dirty="0" smtClean="0"/>
              <a:t>V móde sú </a:t>
            </a:r>
            <a:r>
              <a:rPr lang="sk-SK" dirty="0"/>
              <a:t>všetky prírodné </a:t>
            </a:r>
            <a:r>
              <a:rPr lang="sk-SK" dirty="0" smtClean="0"/>
              <a:t>odtiene farieb vlasov: hnedá</a:t>
            </a:r>
            <a:r>
              <a:rPr lang="sk-SK" dirty="0"/>
              <a:t>, gaštanová, kávová, karamelová či piesková</a:t>
            </a:r>
            <a:r>
              <a:rPr lang="sk-SK" dirty="0" smtClean="0"/>
              <a:t>.</a:t>
            </a:r>
          </a:p>
          <a:p>
            <a:r>
              <a:rPr lang="sk-SK" dirty="0" smtClean="0"/>
              <a:t>Divadelné</a:t>
            </a:r>
            <a:r>
              <a:rPr lang="sk-SK" dirty="0"/>
              <a:t>, filmové, televízne, rozhlasové i dabingové postavy </a:t>
            </a:r>
            <a:r>
              <a:rPr lang="sk-SK" dirty="0" smtClean="0"/>
              <a:t>Michala Dočolomanského sa </a:t>
            </a:r>
            <a:r>
              <a:rPr lang="sk-SK" dirty="0"/>
              <a:t>celé roky zapisovali do </a:t>
            </a:r>
            <a:r>
              <a:rPr lang="sk-SK" dirty="0" smtClean="0"/>
              <a:t>pamäti </a:t>
            </a:r>
            <a:r>
              <a:rPr lang="sk-SK" dirty="0" smtClean="0"/>
              <a:t>ľudí.</a:t>
            </a:r>
          </a:p>
          <a:p>
            <a:r>
              <a:rPr lang="sk-SK" dirty="0"/>
              <a:t>Človeka </a:t>
            </a:r>
            <a:r>
              <a:rPr lang="sk-SK" dirty="0" smtClean="0"/>
              <a:t>možno skúmať </a:t>
            </a:r>
            <a:r>
              <a:rPr lang="sk-SK" dirty="0"/>
              <a:t>anatomicky, filozoficky, neurologicky, </a:t>
            </a:r>
            <a:r>
              <a:rPr lang="sk-SK" dirty="0" smtClean="0"/>
              <a:t>psychologicky, </a:t>
            </a:r>
            <a:r>
              <a:rPr lang="sk-SK" dirty="0"/>
              <a:t>etnograficky, </a:t>
            </a:r>
            <a:r>
              <a:rPr lang="sk-SK" dirty="0" smtClean="0"/>
              <a:t>kultúrne, a </a:t>
            </a:r>
            <a:r>
              <a:rPr lang="sk-SK" dirty="0"/>
              <a:t>tým objasňovať rôzne jeho </a:t>
            </a:r>
            <a:r>
              <a:rPr lang="sk-SK" dirty="0" smtClean="0"/>
              <a:t>stránky.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7280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Postupne rozvíjacie prívlastky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248505" cy="4351338"/>
          </a:xfrm>
        </p:spPr>
        <p:txBody>
          <a:bodyPr/>
          <a:lstStyle/>
          <a:p>
            <a:endParaRPr lang="sk-SK" i="1" dirty="0" smtClean="0"/>
          </a:p>
          <a:p>
            <a:r>
              <a:rPr lang="sk-SK" i="1" dirty="0" smtClean="0"/>
              <a:t>Prvé </a:t>
            </a:r>
            <a:r>
              <a:rPr lang="sk-SK" i="1" dirty="0"/>
              <a:t>zubné implantáty</a:t>
            </a:r>
            <a:r>
              <a:rPr lang="sk-SK" dirty="0"/>
              <a:t> použili už v šesťdesiatych </a:t>
            </a:r>
            <a:r>
              <a:rPr lang="sk-SK" dirty="0" smtClean="0"/>
              <a:t>rokoch.</a:t>
            </a:r>
          </a:p>
          <a:p>
            <a:r>
              <a:rPr lang="sk-SK" i="1" dirty="0"/>
              <a:t>Druhý Vatikánsky koncil</a:t>
            </a:r>
            <a:r>
              <a:rPr lang="sk-SK" dirty="0"/>
              <a:t> sa zapísal do dejín aj termínom „znamenia časov</a:t>
            </a:r>
            <a:r>
              <a:rPr lang="sk-SK" dirty="0" smtClean="0"/>
              <a:t>“.</a:t>
            </a:r>
          </a:p>
          <a:p>
            <a:r>
              <a:rPr lang="sk-SK" i="1" dirty="0"/>
              <a:t>Tretí májový týždeň</a:t>
            </a:r>
            <a:r>
              <a:rPr lang="sk-SK" dirty="0"/>
              <a:t> </a:t>
            </a:r>
            <a:r>
              <a:rPr lang="sk-SK" dirty="0" smtClean="0"/>
              <a:t>už </a:t>
            </a:r>
            <a:r>
              <a:rPr lang="sk-SK" dirty="0"/>
              <a:t>po deviaty raz patrí celoslovenskej zbierke Týždeň modrého </a:t>
            </a:r>
            <a:r>
              <a:rPr lang="sk-SK" dirty="0" smtClean="0"/>
              <a:t>gombíka.</a:t>
            </a:r>
          </a:p>
          <a:p>
            <a:r>
              <a:rPr lang="sk-SK" i="1" dirty="0"/>
              <a:t>Mnohé </a:t>
            </a:r>
            <a:r>
              <a:rPr lang="sk-SK" i="1" dirty="0" smtClean="0"/>
              <a:t>internetové reklamné </a:t>
            </a:r>
            <a:r>
              <a:rPr lang="sk-SK" i="1" dirty="0"/>
              <a:t>systémy</a:t>
            </a:r>
            <a:r>
              <a:rPr lang="sk-SK" dirty="0"/>
              <a:t> </a:t>
            </a:r>
            <a:r>
              <a:rPr lang="sk-SK" dirty="0" smtClean="0"/>
              <a:t>sú </a:t>
            </a:r>
            <a:r>
              <a:rPr lang="sk-SK" dirty="0"/>
              <a:t>založené </a:t>
            </a:r>
            <a:r>
              <a:rPr lang="sk-SK" dirty="0" smtClean="0"/>
              <a:t>buď na </a:t>
            </a:r>
            <a:r>
              <a:rPr lang="sk-SK" dirty="0"/>
              <a:t>platení za zobrazenie, </a:t>
            </a:r>
            <a:r>
              <a:rPr lang="sk-SK" dirty="0" smtClean="0"/>
              <a:t>alebo za </a:t>
            </a:r>
            <a:r>
              <a:rPr lang="sk-SK" dirty="0"/>
              <a:t>kliknutie.</a:t>
            </a:r>
          </a:p>
        </p:txBody>
      </p:sp>
    </p:spTree>
    <p:extLst>
      <p:ext uri="{BB962C8B-B14F-4D97-AF65-F5344CB8AC3E}">
        <p14:creationId xmlns:p14="http://schemas.microsoft.com/office/powerpoint/2010/main" val="2195098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Opakované spojky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Politika </a:t>
            </a:r>
            <a:r>
              <a:rPr lang="sk-SK" dirty="0"/>
              <a:t>v sebe obsahuje aj grotesku, aj tragédiu, aj </a:t>
            </a:r>
            <a:r>
              <a:rPr lang="sk-SK" dirty="0" smtClean="0"/>
              <a:t>komédiu.</a:t>
            </a:r>
          </a:p>
          <a:p>
            <a:r>
              <a:rPr lang="sk-SK" dirty="0" smtClean="0"/>
              <a:t>Ona môže </a:t>
            </a:r>
            <a:r>
              <a:rPr lang="sk-SK" dirty="0"/>
              <a:t>robiť všetko. Aj vymenovať, aj odvolať, aj určiť, aj pozastaviť, aj potrestať, </a:t>
            </a:r>
            <a:r>
              <a:rPr lang="sk-SK" dirty="0" smtClean="0"/>
              <a:t>aj odmeniť, aj </a:t>
            </a:r>
            <a:r>
              <a:rPr lang="sk-SK" dirty="0" smtClean="0"/>
              <a:t>podpísať, aj nepodpísať.</a:t>
            </a:r>
          </a:p>
          <a:p>
            <a:r>
              <a:rPr lang="sk-SK" dirty="0"/>
              <a:t>Tieto vizuálne básne možno čítať i zhora, i zdola, i zľava, i sprava, podľa vkusu a podľa nálady</a:t>
            </a:r>
            <a:r>
              <a:rPr lang="sk-SK" dirty="0" smtClean="0"/>
              <a:t>.</a:t>
            </a:r>
          </a:p>
          <a:p>
            <a:r>
              <a:rPr lang="sk-SK" dirty="0" err="1" smtClean="0"/>
              <a:t>Štvorkolky</a:t>
            </a:r>
            <a:r>
              <a:rPr lang="sk-SK" dirty="0" smtClean="0"/>
              <a:t> </a:t>
            </a:r>
            <a:r>
              <a:rPr lang="sk-SK" dirty="0"/>
              <a:t>v lese </a:t>
            </a:r>
            <a:r>
              <a:rPr lang="sk-SK" dirty="0" smtClean="0"/>
              <a:t>ničia rastliny, </a:t>
            </a:r>
            <a:r>
              <a:rPr lang="sk-SK" dirty="0"/>
              <a:t>alebo živočíchy, alebo ich biotopy.</a:t>
            </a:r>
          </a:p>
        </p:txBody>
      </p:sp>
    </p:spTree>
    <p:extLst>
      <p:ext uri="{BB962C8B-B14F-4D97-AF65-F5344CB8AC3E}">
        <p14:creationId xmlns:p14="http://schemas.microsoft.com/office/powerpoint/2010/main" val="2283866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Príslovkové určenia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sz="3100" dirty="0" smtClean="0"/>
              <a:t>rozličného </a:t>
            </a:r>
            <a:r>
              <a:rPr lang="sk-SK" sz="3100" dirty="0"/>
              <a:t>druhu alebo toho istého druhu so širším a užším určením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782993" cy="4351338"/>
          </a:xfrm>
        </p:spPr>
        <p:txBody>
          <a:bodyPr>
            <a:normAutofit lnSpcReduction="10000"/>
          </a:bodyPr>
          <a:lstStyle/>
          <a:p>
            <a:r>
              <a:rPr lang="sk-SK" dirty="0"/>
              <a:t>Hladina Dunaja bude kulminovať pri Budapešti dnes alebo </a:t>
            </a:r>
            <a:r>
              <a:rPr lang="sk-SK" dirty="0" smtClean="0"/>
              <a:t>zajtra. </a:t>
            </a:r>
          </a:p>
          <a:p>
            <a:r>
              <a:rPr lang="sk-SK" dirty="0"/>
              <a:t>Odveta je na programe o týždeň v stredu 9. decembra o 16.30 v športovej hale bratislavského </a:t>
            </a:r>
            <a:r>
              <a:rPr lang="sk-SK" dirty="0" smtClean="0"/>
              <a:t>Parku kultúry a oddychu.</a:t>
            </a:r>
          </a:p>
          <a:p>
            <a:r>
              <a:rPr lang="sk-SK" dirty="0" smtClean="0"/>
              <a:t>V Užhorode 3. februára 2020 </a:t>
            </a:r>
          </a:p>
          <a:p>
            <a:r>
              <a:rPr lang="sk-SK" dirty="0" smtClean="0"/>
              <a:t>Letná </a:t>
            </a:r>
            <a:r>
              <a:rPr lang="sk-SK" dirty="0"/>
              <a:t>sezóna pravidelných letov k moru pod značkou Danube </a:t>
            </a:r>
            <a:r>
              <a:rPr lang="sk-SK" dirty="0" err="1" smtClean="0"/>
              <a:t>Wings</a:t>
            </a:r>
            <a:r>
              <a:rPr lang="sk-SK" dirty="0" smtClean="0"/>
              <a:t> sa </a:t>
            </a:r>
            <a:r>
              <a:rPr lang="sk-SK" dirty="0"/>
              <a:t>začala v pondelok ráno vypravením prvej linky </a:t>
            </a:r>
            <a:r>
              <a:rPr lang="sk-SK" dirty="0" smtClean="0"/>
              <a:t>z Bratislavy.</a:t>
            </a:r>
          </a:p>
          <a:p>
            <a:r>
              <a:rPr lang="sk-SK" dirty="0" err="1"/>
              <a:t>Armani</a:t>
            </a:r>
            <a:r>
              <a:rPr lang="sk-SK" dirty="0"/>
              <a:t>, </a:t>
            </a:r>
            <a:r>
              <a:rPr lang="sk-SK" dirty="0" err="1" smtClean="0"/>
              <a:t>Valentino</a:t>
            </a:r>
            <a:r>
              <a:rPr lang="sk-SK" dirty="0" smtClean="0"/>
              <a:t> a </a:t>
            </a:r>
            <a:r>
              <a:rPr lang="sk-SK" dirty="0" err="1" smtClean="0"/>
              <a:t>Versace</a:t>
            </a:r>
            <a:r>
              <a:rPr lang="sk-SK" dirty="0" smtClean="0"/>
              <a:t> </a:t>
            </a:r>
            <a:r>
              <a:rPr lang="sk-SK" dirty="0"/>
              <a:t>po prvý raz v histórii zorganizovali včera večer spoločnú módnu prehliadku</a:t>
            </a:r>
            <a:r>
              <a:rPr lang="sk-SK" dirty="0" smtClean="0"/>
              <a:t>.</a:t>
            </a:r>
          </a:p>
          <a:p>
            <a:r>
              <a:rPr lang="sk-SK" dirty="0" smtClean="0"/>
              <a:t>Zabezpečíme </a:t>
            </a:r>
            <a:r>
              <a:rPr lang="sk-SK" dirty="0"/>
              <a:t>výmenu viac ako dvadsaťročných preliezačiek na ihrisku pri </a:t>
            </a:r>
            <a:r>
              <a:rPr lang="sk-SK" dirty="0" smtClean="0"/>
              <a:t>škole.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32068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3 ODČLEŇOVACIA FUNKCIA ČIARKY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Čiarkou sa odčleňuje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vytýčený </a:t>
            </a:r>
            <a:r>
              <a:rPr lang="sk-SK" dirty="0"/>
              <a:t>vetný </a:t>
            </a:r>
            <a:r>
              <a:rPr lang="sk-SK" dirty="0" smtClean="0"/>
              <a:t>člen</a:t>
            </a:r>
          </a:p>
          <a:p>
            <a:pPr lvl="1"/>
            <a:r>
              <a:rPr lang="sk-SK" dirty="0" smtClean="0"/>
              <a:t>pričlenený </a:t>
            </a:r>
            <a:r>
              <a:rPr lang="sk-SK" dirty="0"/>
              <a:t>vetný člen alebo vetná konštrukcia</a:t>
            </a:r>
          </a:p>
        </p:txBody>
      </p:sp>
    </p:spTree>
    <p:extLst>
      <p:ext uri="{BB962C8B-B14F-4D97-AF65-F5344CB8AC3E}">
        <p14:creationId xmlns:p14="http://schemas.microsoft.com/office/powerpoint/2010/main" val="4054623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vytýčený vetný </a:t>
            </a:r>
            <a:r>
              <a:rPr lang="sk-SK" dirty="0" smtClean="0"/>
              <a:t>člen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Svoje </a:t>
            </a:r>
            <a:r>
              <a:rPr lang="sk-SK" dirty="0"/>
              <a:t>metódy úspešne </a:t>
            </a:r>
            <a:r>
              <a:rPr lang="sk-SK" dirty="0" smtClean="0"/>
              <a:t>tajili.</a:t>
            </a:r>
          </a:p>
          <a:p>
            <a:r>
              <a:rPr lang="sk-SK" dirty="0"/>
              <a:t>Futbal je jeho </a:t>
            </a:r>
            <a:r>
              <a:rPr lang="sk-SK" dirty="0" smtClean="0"/>
              <a:t>vášeň. </a:t>
            </a:r>
          </a:p>
          <a:p>
            <a:r>
              <a:rPr lang="pl-PL" dirty="0"/>
              <a:t>Zatvorená </a:t>
            </a:r>
            <a:r>
              <a:rPr lang="pl-PL" dirty="0" smtClean="0"/>
              <a:t>kniha </a:t>
            </a:r>
            <a:r>
              <a:rPr lang="pl-PL" dirty="0"/>
              <a:t>je záhada.</a:t>
            </a:r>
            <a:r>
              <a:rPr lang="sk-SK" dirty="0"/>
              <a:t> </a:t>
            </a:r>
            <a:endParaRPr lang="sk-SK" dirty="0" smtClean="0"/>
          </a:p>
          <a:p>
            <a:r>
              <a:rPr lang="sk-SK" dirty="0" smtClean="0"/>
              <a:t>Na </a:t>
            </a:r>
            <a:r>
              <a:rPr lang="sk-SK" dirty="0"/>
              <a:t>jedného </a:t>
            </a:r>
            <a:r>
              <a:rPr lang="sk-SK" dirty="0" smtClean="0"/>
              <a:t>učiteľa spomínal nerád. Učiteľ zemepisu súkal </a:t>
            </a:r>
            <a:r>
              <a:rPr lang="sk-SK" dirty="0"/>
              <a:t>päťky </a:t>
            </a:r>
            <a:r>
              <a:rPr lang="sk-SK" dirty="0" smtClean="0"/>
              <a:t>hlava-nehlava.</a:t>
            </a:r>
            <a:endParaRPr lang="sk-SK" dirty="0"/>
          </a:p>
          <a:p>
            <a:endParaRPr lang="sk-SK" dirty="0" smtClean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Svoje </a:t>
            </a:r>
            <a:r>
              <a:rPr lang="sk-SK" dirty="0" smtClean="0"/>
              <a:t>metódy, tie </a:t>
            </a:r>
            <a:r>
              <a:rPr lang="sk-SK" dirty="0"/>
              <a:t>úspešne </a:t>
            </a:r>
            <a:r>
              <a:rPr lang="sk-SK" dirty="0" smtClean="0"/>
              <a:t>tajili.</a:t>
            </a:r>
          </a:p>
          <a:p>
            <a:r>
              <a:rPr lang="sk-SK" dirty="0" smtClean="0"/>
              <a:t>Futbal, to </a:t>
            </a:r>
            <a:r>
              <a:rPr lang="sk-SK" dirty="0"/>
              <a:t>je jeho </a:t>
            </a:r>
            <a:r>
              <a:rPr lang="sk-SK" dirty="0" smtClean="0"/>
              <a:t>vášeň.</a:t>
            </a:r>
          </a:p>
          <a:p>
            <a:r>
              <a:rPr lang="pl-PL" dirty="0"/>
              <a:t>Zatvorená kniha, to je </a:t>
            </a:r>
            <a:r>
              <a:rPr lang="pl-PL" dirty="0" smtClean="0"/>
              <a:t>záhada.</a:t>
            </a:r>
            <a:r>
              <a:rPr lang="sk-SK" dirty="0" smtClean="0"/>
              <a:t> </a:t>
            </a:r>
          </a:p>
          <a:p>
            <a:r>
              <a:rPr lang="sk-SK" dirty="0"/>
              <a:t>Na jedného učiteľa spomínal nerád. Učiteľ </a:t>
            </a:r>
            <a:r>
              <a:rPr lang="sk-SK" dirty="0" smtClean="0"/>
              <a:t>zemepisu, ten súkal </a:t>
            </a:r>
            <a:r>
              <a:rPr lang="sk-SK" dirty="0"/>
              <a:t>päťky </a:t>
            </a:r>
            <a:r>
              <a:rPr lang="sk-SK" dirty="0" smtClean="0"/>
              <a:t>hlava-nehlava.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4515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789717" cy="1325563"/>
          </a:xfrm>
        </p:spPr>
        <p:txBody>
          <a:bodyPr/>
          <a:lstStyle/>
          <a:p>
            <a:r>
              <a:rPr lang="sk-SK" dirty="0" smtClean="0"/>
              <a:t>2. </a:t>
            </a:r>
            <a:r>
              <a:rPr lang="sk-SK" sz="4000" dirty="0" smtClean="0"/>
              <a:t>pričlenený </a:t>
            </a:r>
            <a:r>
              <a:rPr lang="sk-SK" sz="4000" dirty="0"/>
              <a:t>vetný člen alebo vetná konštrukcia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err="1"/>
              <a:t>Výkon</a:t>
            </a:r>
            <a:r>
              <a:rPr lang="de-DE" dirty="0"/>
              <a:t> 192 cm </a:t>
            </a:r>
            <a:r>
              <a:rPr lang="de-DE" dirty="0" err="1"/>
              <a:t>mu</a:t>
            </a:r>
            <a:r>
              <a:rPr lang="de-DE" dirty="0"/>
              <a:t> </a:t>
            </a:r>
            <a:r>
              <a:rPr lang="sk-SK" dirty="0" smtClean="0"/>
              <a:t>v skoku do výšky </a:t>
            </a:r>
            <a:r>
              <a:rPr lang="de-DE" dirty="0" err="1" smtClean="0"/>
              <a:t>vyniesol</a:t>
            </a:r>
            <a:r>
              <a:rPr lang="de-DE" dirty="0" smtClean="0"/>
              <a:t> </a:t>
            </a:r>
            <a:r>
              <a:rPr lang="de-DE" dirty="0" err="1" smtClean="0"/>
              <a:t>striebo</a:t>
            </a:r>
            <a:r>
              <a:rPr lang="sk-SK" dirty="0" err="1" smtClean="0"/>
              <a:t>rnú</a:t>
            </a:r>
            <a:r>
              <a:rPr lang="sk-SK" dirty="0" smtClean="0"/>
              <a:t> medailu.</a:t>
            </a:r>
          </a:p>
          <a:p>
            <a:r>
              <a:rPr lang="sk-SK" dirty="0" smtClean="0"/>
              <a:t>Verejná </a:t>
            </a:r>
            <a:r>
              <a:rPr lang="sk-SK" dirty="0"/>
              <a:t>súťaž bola iba </a:t>
            </a:r>
            <a:r>
              <a:rPr lang="sk-SK" dirty="0" smtClean="0"/>
              <a:t>jedna.</a:t>
            </a:r>
          </a:p>
          <a:p>
            <a:r>
              <a:rPr lang="sk-SK" dirty="0"/>
              <a:t>Najviac </a:t>
            </a:r>
            <a:r>
              <a:rPr lang="sk-SK" dirty="0" smtClean="0"/>
              <a:t>titulov si odniesli domáci basketbalisti a volejbalisti.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err="1"/>
              <a:t>Výkon</a:t>
            </a:r>
            <a:r>
              <a:rPr lang="de-DE" dirty="0"/>
              <a:t> 192 cm </a:t>
            </a:r>
            <a:r>
              <a:rPr lang="de-DE" dirty="0" err="1"/>
              <a:t>mu</a:t>
            </a:r>
            <a:r>
              <a:rPr lang="de-DE" dirty="0"/>
              <a:t> </a:t>
            </a:r>
            <a:r>
              <a:rPr lang="sk-SK" dirty="0"/>
              <a:t>v skoku do výšky </a:t>
            </a:r>
            <a:r>
              <a:rPr lang="de-DE" dirty="0" err="1"/>
              <a:t>vyniesol</a:t>
            </a:r>
            <a:r>
              <a:rPr lang="de-DE" dirty="0"/>
              <a:t> </a:t>
            </a:r>
            <a:r>
              <a:rPr lang="sk-SK" dirty="0" smtClean="0"/>
              <a:t>medailu, </a:t>
            </a:r>
            <a:r>
              <a:rPr lang="de-DE" dirty="0" err="1"/>
              <a:t>striebo</a:t>
            </a:r>
            <a:r>
              <a:rPr lang="sk-SK" dirty="0" err="1" smtClean="0"/>
              <a:t>rnú</a:t>
            </a:r>
            <a:r>
              <a:rPr lang="sk-SK" dirty="0" smtClean="0"/>
              <a:t>.</a:t>
            </a:r>
          </a:p>
          <a:p>
            <a:r>
              <a:rPr lang="sk-SK" dirty="0" smtClean="0"/>
              <a:t>Verejná </a:t>
            </a:r>
            <a:r>
              <a:rPr lang="sk-SK" dirty="0"/>
              <a:t>súťaž </a:t>
            </a:r>
            <a:r>
              <a:rPr lang="sk-SK" dirty="0" smtClean="0"/>
              <a:t>bola. Jedna.</a:t>
            </a:r>
          </a:p>
          <a:p>
            <a:r>
              <a:rPr lang="sk-SK" dirty="0"/>
              <a:t>Najviac titulov si odniesli </a:t>
            </a:r>
            <a:r>
              <a:rPr lang="sk-SK" dirty="0" smtClean="0"/>
              <a:t>domáci, </a:t>
            </a:r>
            <a:r>
              <a:rPr lang="sk-SK" dirty="0"/>
              <a:t>basketbalisti a volejbalisti.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3267588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1822</Words>
  <Application>Microsoft Office PowerPoint</Application>
  <PresentationFormat>Širokouhlá</PresentationFormat>
  <Paragraphs>205</Paragraphs>
  <Slides>29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Motív balíka Office</vt:lpstr>
      <vt:lpstr>Slovenská interpunkcia</vt:lpstr>
      <vt:lpstr>Prezentácia programu PowerPoint</vt:lpstr>
      <vt:lpstr>INTERPUNKCIA A JEJ FUNKCIE</vt:lpstr>
      <vt:lpstr>INTERPUNKCIA A JEJ FUNKCIE</vt:lpstr>
      <vt:lpstr>    Čo je správne?   A         B</vt:lpstr>
      <vt:lpstr>ČIARKA</vt:lpstr>
      <vt:lpstr>Posúďte funkciu čiarky</vt:lpstr>
      <vt:lpstr>Čiarka má tri funkcie</vt:lpstr>
      <vt:lpstr>Sprievodca predpovedí</vt:lpstr>
      <vt:lpstr>1. vyčleňovacia funkcia čiarky</vt:lpstr>
      <vt:lpstr>1. vyčleňovacia funkcia čiarky</vt:lpstr>
      <vt:lpstr>1. vyčleňovacia funkcia čiarky voľné a tesné vetné členy</vt:lpstr>
      <vt:lpstr>1. vyčleňovacia funkcia čiarky vysvetľovacie a spresňujúce informácie</vt:lpstr>
      <vt:lpstr>Čiarky v podraďovacom súvetí</vt:lpstr>
      <vt:lpstr>Pred spojkou a sa čiarka nikdy nepíše.</vt:lpstr>
      <vt:lpstr>Čiarka pred a</vt:lpstr>
      <vt:lpstr>Čiarka pred spojkovými výrazmi a preto, a tak, a teda, a predsa, a jednako, a pritom</vt:lpstr>
      <vt:lpstr>(,)a to</vt:lpstr>
      <vt:lpstr>a, to v subjektívnych komentároch</vt:lpstr>
      <vt:lpstr>Čiarka pred ako</vt:lpstr>
      <vt:lpstr>Čiarka pred zámennými spojkovými výrazmi kto, čo, ktorý, aký, ako, kde, prečo</vt:lpstr>
      <vt:lpstr>2 PRIPÁJACIA FUNKCIA ČIARKY</vt:lpstr>
      <vt:lpstr>Viacnásobný vetný člen</vt:lpstr>
      <vt:lpstr>Postupne rozvíjacie prívlastky</vt:lpstr>
      <vt:lpstr>Opakované spojky</vt:lpstr>
      <vt:lpstr>Príslovkové určenia  rozličného druhu alebo toho istého druhu so širším a užším určením </vt:lpstr>
      <vt:lpstr>3 ODČLEŇOVACIA FUNKCIA ČIARKY</vt:lpstr>
      <vt:lpstr>1. vytýčený vetný člen</vt:lpstr>
      <vt:lpstr>2. pričlenený vetný člen alebo vetná konštrukcia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User</cp:lastModifiedBy>
  <cp:revision>67</cp:revision>
  <dcterms:created xsi:type="dcterms:W3CDTF">2020-01-31T15:10:12Z</dcterms:created>
  <dcterms:modified xsi:type="dcterms:W3CDTF">2020-02-02T16:33:56Z</dcterms:modified>
</cp:coreProperties>
</file>