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7" r:id="rId3"/>
    <p:sldId id="296" r:id="rId4"/>
    <p:sldId id="272" r:id="rId5"/>
    <p:sldId id="274" r:id="rId6"/>
    <p:sldId id="275" r:id="rId7"/>
    <p:sldId id="276" r:id="rId8"/>
    <p:sldId id="299" r:id="rId9"/>
    <p:sldId id="292" r:id="rId10"/>
    <p:sldId id="294" r:id="rId11"/>
    <p:sldId id="295" r:id="rId12"/>
    <p:sldId id="298" r:id="rId13"/>
    <p:sldId id="290" r:id="rId14"/>
    <p:sldId id="289" r:id="rId15"/>
    <p:sldId id="300" r:id="rId1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16B7BCC2-D557-4209-B48D-EA4CE8A84AAE}">
          <p14:sldIdLst>
            <p14:sldId id="293"/>
            <p14:sldId id="297"/>
            <p14:sldId id="296"/>
            <p14:sldId id="272"/>
            <p14:sldId id="274"/>
            <p14:sldId id="275"/>
            <p14:sldId id="276"/>
            <p14:sldId id="299"/>
            <p14:sldId id="292"/>
            <p14:sldId id="294"/>
            <p14:sldId id="295"/>
            <p14:sldId id="298"/>
            <p14:sldId id="290"/>
            <p14:sldId id="289"/>
          </p14:sldIdLst>
        </p14:section>
        <p14:section name="Sekcia bez názvu" id="{827A9225-4949-40B8-A6F9-94A5A9C057C7}">
          <p14:sldIdLst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024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999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152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500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456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547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565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09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271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096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15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717FA-51C7-4A47-BD4E-5842E5853E37}" type="datetimeFigureOut">
              <a:rPr lang="sk-SK" smtClean="0"/>
              <a:t>2. 9. 2022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11387-7CEF-4D26-9890-3169C84513C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04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phil.uniba.sk/fileadmin/fif/katedry_pracoviska/sas/metodicke_prirucky/A1_prac_listy/A1_L1/L1_15MP_DIFTONGY_A_DISTINKTIVNA_FUNKCIA.pdf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avopisne.sk/suhrnny-pravopisny-diktat-5/?restart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1. pravopis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Abeceda</a:t>
            </a:r>
          </a:p>
          <a:p>
            <a:r>
              <a:rPr lang="sk-SK" dirty="0" smtClean="0"/>
              <a:t>Krátke a dlhé samohlásky</a:t>
            </a:r>
          </a:p>
          <a:p>
            <a:r>
              <a:rPr lang="sk-SK" dirty="0" smtClean="0"/>
              <a:t>Dvojhlásky</a:t>
            </a:r>
          </a:p>
          <a:p>
            <a:r>
              <a:rPr lang="sk-SK" dirty="0" smtClean="0"/>
              <a:t>Slabičný princíp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0860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sa budeme učiť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pl-PL" dirty="0" smtClean="0"/>
              <a:t>PÍSANIE </a:t>
            </a:r>
            <a:r>
              <a:rPr lang="pl-PL" dirty="0"/>
              <a:t>SAMOHLÁSOK i, </a:t>
            </a:r>
            <a:r>
              <a:rPr lang="pl-PL" dirty="0" smtClean="0"/>
              <a:t>í, y, ý</a:t>
            </a:r>
          </a:p>
          <a:p>
            <a:pPr marL="514350" indent="-514350">
              <a:buAutoNum type="arabicPeriod"/>
            </a:pPr>
            <a:r>
              <a:rPr lang="sk-SK" dirty="0" smtClean="0"/>
              <a:t>PÍSANIE </a:t>
            </a:r>
            <a:r>
              <a:rPr lang="sk-SK" dirty="0"/>
              <a:t>SAMOHLÁSKY </a:t>
            </a:r>
            <a:r>
              <a:rPr lang="sk-SK" dirty="0" smtClean="0"/>
              <a:t>ä</a:t>
            </a:r>
          </a:p>
          <a:p>
            <a:pPr marL="514350" indent="-514350">
              <a:buAutoNum type="arabicPeriod"/>
            </a:pPr>
            <a:r>
              <a:rPr lang="sk-SK" dirty="0"/>
              <a:t>PÍSANIE SPOLUHLÁSOK ď, ť, ň, </a:t>
            </a:r>
            <a:r>
              <a:rPr lang="sk-SK" dirty="0" smtClean="0"/>
              <a:t>ľ, d, t, n, l</a:t>
            </a:r>
          </a:p>
          <a:p>
            <a:pPr marL="514350" indent="-514350">
              <a:buAutoNum type="arabicPeriod"/>
            </a:pPr>
            <a:r>
              <a:rPr lang="sk-SK" dirty="0"/>
              <a:t>PÍSANIE PÁROVÝCH </a:t>
            </a:r>
            <a:r>
              <a:rPr lang="sk-SK" dirty="0" smtClean="0"/>
              <a:t>SPOLUHLÁSOK</a:t>
            </a:r>
          </a:p>
          <a:p>
            <a:pPr marL="514350" indent="-514350">
              <a:buAutoNum type="arabicPeriod"/>
            </a:pPr>
            <a:r>
              <a:rPr lang="sk-SK" dirty="0"/>
              <a:t>PÍSANIE SLOV CUDZIEHO </a:t>
            </a:r>
            <a:r>
              <a:rPr lang="sk-SK" dirty="0" smtClean="0"/>
              <a:t>PÔVODU</a:t>
            </a:r>
          </a:p>
          <a:p>
            <a:pPr marL="514350" indent="-514350">
              <a:buAutoNum type="arabicPeriod"/>
            </a:pPr>
            <a:r>
              <a:rPr lang="pl-PL" dirty="0"/>
              <a:t>PÍSANIE SLOV OSOBITNE A </a:t>
            </a:r>
            <a:r>
              <a:rPr lang="pl-PL" dirty="0" smtClean="0"/>
              <a:t>DOVEDNA</a:t>
            </a:r>
          </a:p>
          <a:p>
            <a:pPr marL="514350" indent="-514350">
              <a:buAutoNum type="arabicPeriod"/>
            </a:pPr>
            <a:r>
              <a:rPr lang="sk-SK" dirty="0"/>
              <a:t>ROZDEĽOVANIE </a:t>
            </a:r>
            <a:r>
              <a:rPr lang="sk-SK" dirty="0" smtClean="0"/>
              <a:t>SLOV</a:t>
            </a:r>
          </a:p>
          <a:p>
            <a:pPr marL="514350" indent="-514350">
              <a:buAutoNum type="arabicPeriod"/>
            </a:pPr>
            <a:r>
              <a:rPr lang="sk-SK" dirty="0"/>
              <a:t>PÍSANIE VEĽKÝCH </a:t>
            </a:r>
            <a:r>
              <a:rPr lang="sk-SK" dirty="0" smtClean="0"/>
              <a:t>PÍSMEN</a:t>
            </a:r>
          </a:p>
          <a:p>
            <a:pPr marL="514350" indent="-514350">
              <a:buAutoNum type="arabicPeriod"/>
            </a:pPr>
            <a:r>
              <a:rPr lang="pl-PL" dirty="0"/>
              <a:t>PREPIS Z </a:t>
            </a:r>
            <a:r>
              <a:rPr lang="pl-PL" dirty="0" smtClean="0"/>
              <a:t>GRAFICKEJ SÚSTAVY UKRAJINČINY</a:t>
            </a:r>
          </a:p>
          <a:p>
            <a:pPr marL="514350" indent="-514350">
              <a:buAutoNum type="arabicPeriod"/>
            </a:pPr>
            <a:r>
              <a:rPr lang="sk-SK" dirty="0" smtClean="0"/>
              <a:t>INTERPUNKCIA</a:t>
            </a:r>
          </a:p>
          <a:p>
            <a:pPr marL="514350" indent="-514350">
              <a:buAutoNum type="arabicPeriod"/>
            </a:pPr>
            <a:r>
              <a:rPr lang="sk-SK" dirty="0"/>
              <a:t>PRAVIDLO O RYTMICKOM </a:t>
            </a:r>
            <a:r>
              <a:rPr lang="sk-SK" dirty="0" smtClean="0"/>
              <a:t>KRÁTENÍ</a:t>
            </a:r>
          </a:p>
          <a:p>
            <a:pPr marL="514350" indent="-514350">
              <a:buAutoNum type="arabicPeriod"/>
            </a:pPr>
            <a:r>
              <a:rPr lang="sk-SK" dirty="0"/>
              <a:t>PREHĽAD TVORENIA ŽENSKÝCH PRIEZVISK</a:t>
            </a:r>
            <a:endParaRPr lang="pl-PL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7058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https://www.pravopisne.sk/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>
                <a:solidFill>
                  <a:srgbClr val="FF0000"/>
                </a:solidFill>
              </a:rPr>
              <a:t>Prihlásiť sa</a:t>
            </a:r>
            <a:endParaRPr lang="sk-SK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9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Abeceda (</a:t>
            </a:r>
            <a:r>
              <a:rPr lang="ru-RU" dirty="0" smtClean="0"/>
              <a:t>Алфавіт</a:t>
            </a:r>
            <a:r>
              <a:rPr lang="sk-SK" dirty="0" smtClean="0"/>
              <a:t>)</a:t>
            </a:r>
            <a:endParaRPr lang="sk-SK" dirty="0"/>
          </a:p>
        </p:txBody>
      </p:sp>
      <p:pic>
        <p:nvPicPr>
          <p:cNvPr id="10" name="Zástupný objekt pre obsah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30" y="1462911"/>
            <a:ext cx="1336877" cy="4710900"/>
          </a:xfr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94" y="1426592"/>
            <a:ext cx="1009652" cy="480795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643" y="1558640"/>
            <a:ext cx="811876" cy="4519443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151" y="0"/>
            <a:ext cx="4902469" cy="691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7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Samohlásky 			Dvojhlásky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krátke: </a:t>
            </a:r>
            <a:r>
              <a:rPr lang="sk-SK" i="1" dirty="0" smtClean="0"/>
              <a:t>a</a:t>
            </a:r>
            <a:r>
              <a:rPr lang="sk-SK" dirty="0" smtClean="0"/>
              <a:t>, </a:t>
            </a:r>
            <a:r>
              <a:rPr lang="sk-SK" i="1" dirty="0" smtClean="0"/>
              <a:t>e</a:t>
            </a:r>
            <a:r>
              <a:rPr lang="sk-SK" dirty="0" smtClean="0"/>
              <a:t>,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o</a:t>
            </a:r>
            <a:r>
              <a:rPr lang="sk-SK" dirty="0" smtClean="0"/>
              <a:t>, </a:t>
            </a:r>
            <a:r>
              <a:rPr lang="sk-SK" i="1" dirty="0" smtClean="0"/>
              <a:t>u</a:t>
            </a:r>
            <a:r>
              <a:rPr lang="sk-SK" dirty="0" smtClean="0"/>
              <a:t>, </a:t>
            </a:r>
            <a:r>
              <a:rPr lang="sk-SK" i="1" dirty="0" smtClean="0"/>
              <a:t>ä</a:t>
            </a:r>
          </a:p>
          <a:p>
            <a:r>
              <a:rPr lang="sk-SK" dirty="0" smtClean="0"/>
              <a:t>dlhé: </a:t>
            </a:r>
            <a:r>
              <a:rPr lang="sk-SK" i="1" dirty="0" smtClean="0"/>
              <a:t>á</a:t>
            </a:r>
            <a:r>
              <a:rPr lang="sk-SK" dirty="0" smtClean="0"/>
              <a:t>, </a:t>
            </a:r>
            <a:r>
              <a:rPr lang="sk-SK" i="1" dirty="0" smtClean="0"/>
              <a:t>é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, </a:t>
            </a:r>
            <a:r>
              <a:rPr lang="sk-SK" i="1" dirty="0" smtClean="0"/>
              <a:t>ó</a:t>
            </a:r>
            <a:r>
              <a:rPr lang="sk-SK" dirty="0" smtClean="0"/>
              <a:t>, </a:t>
            </a:r>
            <a:r>
              <a:rPr lang="sk-SK" i="1" dirty="0" smtClean="0"/>
              <a:t>ú</a:t>
            </a:r>
          </a:p>
          <a:p>
            <a:endParaRPr lang="sk-SK" i="1" dirty="0" smtClean="0"/>
          </a:p>
          <a:p>
            <a:r>
              <a:rPr lang="sk-SK" dirty="0" smtClean="0"/>
              <a:t>Hláska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 sa zapisuje dvoma písmenami:</a:t>
            </a:r>
          </a:p>
          <a:p>
            <a:pPr lvl="1"/>
            <a:r>
              <a:rPr lang="sk-SK" dirty="0" smtClean="0"/>
              <a:t>ako </a:t>
            </a:r>
            <a:r>
              <a:rPr lang="sk-SK" i="1" dirty="0" smtClean="0"/>
              <a:t>i</a:t>
            </a:r>
            <a:r>
              <a:rPr lang="sk-SK" dirty="0" smtClean="0"/>
              <a:t>, </a:t>
            </a:r>
            <a:r>
              <a:rPr lang="sk-SK" i="1" dirty="0" smtClean="0"/>
              <a:t>í</a:t>
            </a:r>
            <a:r>
              <a:rPr lang="sk-SK" dirty="0" smtClean="0"/>
              <a:t> (jota)</a:t>
            </a:r>
          </a:p>
          <a:p>
            <a:pPr lvl="1"/>
            <a:r>
              <a:rPr lang="sk-SK" dirty="0" smtClean="0"/>
              <a:t>ako </a:t>
            </a:r>
            <a:r>
              <a:rPr lang="sk-SK" i="1" dirty="0" smtClean="0"/>
              <a:t>y</a:t>
            </a:r>
            <a:r>
              <a:rPr lang="sk-SK" dirty="0" smtClean="0"/>
              <a:t>, </a:t>
            </a:r>
            <a:r>
              <a:rPr lang="sk-SK" i="1" dirty="0" smtClean="0"/>
              <a:t>ý</a:t>
            </a:r>
            <a:r>
              <a:rPr lang="sk-SK" dirty="0" smtClean="0"/>
              <a:t> (ypsilon)</a:t>
            </a:r>
          </a:p>
          <a:p>
            <a:pPr lvl="1"/>
            <a:r>
              <a:rPr lang="sk-SK" i="1" dirty="0" smtClean="0">
                <a:solidFill>
                  <a:srgbClr val="FF0000"/>
                </a:solidFill>
              </a:rPr>
              <a:t>rybička</a:t>
            </a:r>
            <a:r>
              <a:rPr lang="sk-SK" dirty="0" smtClean="0"/>
              <a:t>: </a:t>
            </a:r>
            <a:r>
              <a:rPr lang="sk-SK" i="1" dirty="0" smtClean="0">
                <a:solidFill>
                  <a:srgbClr val="FF0000"/>
                </a:solidFill>
              </a:rPr>
              <a:t>y</a:t>
            </a:r>
            <a:r>
              <a:rPr lang="sk-SK" dirty="0" smtClean="0">
                <a:solidFill>
                  <a:srgbClr val="FF0000"/>
                </a:solidFill>
              </a:rPr>
              <a:t> aj </a:t>
            </a:r>
            <a:r>
              <a:rPr lang="sk-SK" i="1" dirty="0" smtClean="0">
                <a:solidFill>
                  <a:srgbClr val="FF0000"/>
                </a:solidFill>
              </a:rPr>
              <a:t>i</a:t>
            </a:r>
            <a:r>
              <a:rPr lang="sk-SK" dirty="0" smtClean="0">
                <a:solidFill>
                  <a:srgbClr val="FF0000"/>
                </a:solidFill>
              </a:rPr>
              <a:t> sa vyslovujú rovnako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err="1" smtClean="0"/>
              <a:t>ia</a:t>
            </a:r>
            <a:r>
              <a:rPr lang="sk-SK" dirty="0" smtClean="0"/>
              <a:t>, </a:t>
            </a:r>
            <a:r>
              <a:rPr lang="sk-SK" dirty="0" err="1" smtClean="0"/>
              <a:t>ie</a:t>
            </a:r>
            <a:r>
              <a:rPr lang="sk-SK" dirty="0" smtClean="0"/>
              <a:t>, </a:t>
            </a:r>
            <a:r>
              <a:rPr lang="sk-SK" dirty="0" err="1" smtClean="0"/>
              <a:t>iu</a:t>
            </a:r>
            <a:r>
              <a:rPr lang="sk-SK" dirty="0" smtClean="0"/>
              <a:t>, ô </a:t>
            </a:r>
          </a:p>
          <a:p>
            <a:pPr lvl="1"/>
            <a:r>
              <a:rPr lang="sk-SK" dirty="0" smtClean="0"/>
              <a:t>piatok, biely, cudziu, nôž</a:t>
            </a:r>
          </a:p>
          <a:p>
            <a:endParaRPr lang="sk-SK" dirty="0"/>
          </a:p>
          <a:p>
            <a:r>
              <a:rPr lang="sk-SK" dirty="0" smtClean="0"/>
              <a:t>V týchto slovách nie sú dvojhlásky. Prečo?</a:t>
            </a:r>
          </a:p>
          <a:p>
            <a:pPr lvl="1"/>
            <a:r>
              <a:rPr lang="sk-SK" dirty="0" smtClean="0"/>
              <a:t>akcia, organizácie, situáciu 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6683433" y="5403273"/>
            <a:ext cx="43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2"/>
              </a:rPr>
              <a:t>https://fphil.uniba.sk/fileadmin/fif/katedry_pracoviska/sas/metodicke_prirucky/A1_prac_listy/A1_L1/L1_15MP_DIFTONGY_A_DISTINKTIVNA_FUNKCIA.pdf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096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Dĺžka mení význam slova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3642360" cy="4351338"/>
          </a:xfrm>
        </p:spPr>
        <p:txBody>
          <a:bodyPr/>
          <a:lstStyle/>
          <a:p>
            <a:r>
              <a:rPr lang="sk-SK" dirty="0" smtClean="0"/>
              <a:t>rad – rád – riad </a:t>
            </a:r>
            <a:endParaRPr lang="sk-SK" dirty="0"/>
          </a:p>
          <a:p>
            <a:r>
              <a:rPr lang="sk-SK" dirty="0" smtClean="0"/>
              <a:t>plavky </a:t>
            </a:r>
            <a:r>
              <a:rPr lang="sk-SK" dirty="0"/>
              <a:t>–</a:t>
            </a:r>
            <a:r>
              <a:rPr lang="sk-SK" dirty="0" smtClean="0"/>
              <a:t> plávky</a:t>
            </a:r>
          </a:p>
          <a:p>
            <a:r>
              <a:rPr lang="sk-SK" dirty="0" smtClean="0"/>
              <a:t>babka </a:t>
            </a:r>
            <a:r>
              <a:rPr lang="sk-SK" dirty="0"/>
              <a:t>–</a:t>
            </a:r>
            <a:r>
              <a:rPr lang="sk-SK" dirty="0" smtClean="0"/>
              <a:t> bábka</a:t>
            </a:r>
          </a:p>
          <a:p>
            <a:r>
              <a:rPr lang="sk-SK" dirty="0" smtClean="0"/>
              <a:t>sud </a:t>
            </a:r>
            <a:r>
              <a:rPr lang="sk-SK" dirty="0"/>
              <a:t>–</a:t>
            </a:r>
            <a:r>
              <a:rPr lang="sk-SK" dirty="0" smtClean="0"/>
              <a:t> súd</a:t>
            </a:r>
          </a:p>
          <a:p>
            <a:r>
              <a:rPr lang="sk-SK" dirty="0" smtClean="0"/>
              <a:t>dom </a:t>
            </a:r>
            <a:r>
              <a:rPr lang="sk-SK" dirty="0"/>
              <a:t>–</a:t>
            </a:r>
            <a:r>
              <a:rPr lang="sk-SK" dirty="0" smtClean="0"/>
              <a:t> dóm</a:t>
            </a:r>
          </a:p>
          <a:p>
            <a:r>
              <a:rPr lang="sk-SK" dirty="0" smtClean="0"/>
              <a:t>chyba </a:t>
            </a:r>
            <a:r>
              <a:rPr lang="sk-SK" dirty="0"/>
              <a:t>–</a:t>
            </a:r>
            <a:r>
              <a:rPr lang="sk-SK" dirty="0" smtClean="0"/>
              <a:t> chýba</a:t>
            </a:r>
          </a:p>
          <a:p>
            <a:r>
              <a:rPr lang="sk-SK" dirty="0" smtClean="0"/>
              <a:t>hra </a:t>
            </a:r>
            <a:r>
              <a:rPr lang="sk-SK" dirty="0"/>
              <a:t>–</a:t>
            </a:r>
            <a:r>
              <a:rPr lang="sk-SK" dirty="0" smtClean="0"/>
              <a:t> hrá</a:t>
            </a:r>
          </a:p>
          <a:p>
            <a:r>
              <a:rPr lang="sk-SK" dirty="0" smtClean="0"/>
              <a:t>guľa </a:t>
            </a:r>
            <a:r>
              <a:rPr lang="sk-SK" dirty="0"/>
              <a:t>–</a:t>
            </a:r>
            <a:r>
              <a:rPr lang="sk-SK" dirty="0" smtClean="0"/>
              <a:t> gúľa</a:t>
            </a:r>
            <a:endParaRPr lang="sk-SK" dirty="0"/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>
          <a:xfrm>
            <a:off x="5246717" y="1825625"/>
            <a:ext cx="47784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na hranici stojí            áut</a:t>
            </a:r>
          </a:p>
          <a:p>
            <a:r>
              <a:rPr lang="sk-SK" dirty="0" smtClean="0"/>
              <a:t>k moru si zoberiem nové</a:t>
            </a:r>
          </a:p>
          <a:p>
            <a:r>
              <a:rPr lang="sk-SK" dirty="0" smtClean="0"/>
              <a:t>moja          býva v Kyjeve</a:t>
            </a:r>
          </a:p>
          <a:p>
            <a:r>
              <a:rPr lang="sk-SK" dirty="0" smtClean="0"/>
              <a:t>v pivnici je         plný vína</a:t>
            </a:r>
          </a:p>
          <a:p>
            <a:r>
              <a:rPr lang="sk-SK" dirty="0" smtClean="0"/>
              <a:t>bývam v rodinnom </a:t>
            </a:r>
          </a:p>
          <a:p>
            <a:r>
              <a:rPr lang="sk-SK" dirty="0" smtClean="0"/>
              <a:t>Kto dnes      ?</a:t>
            </a:r>
          </a:p>
          <a:p>
            <a:r>
              <a:rPr lang="sk-SK" dirty="0" smtClean="0"/>
              <a:t>Kto        na gitare?</a:t>
            </a:r>
          </a:p>
          <a:p>
            <a:r>
              <a:rPr lang="sk-SK" dirty="0" smtClean="0"/>
              <a:t>lopta sa </a:t>
            </a:r>
            <a:endParaRPr lang="sk-SK" dirty="0"/>
          </a:p>
        </p:txBody>
      </p:sp>
      <p:pic>
        <p:nvPicPr>
          <p:cNvPr id="5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924" y="1825625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14" y="2806469"/>
            <a:ext cx="510539" cy="5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738" y="2369157"/>
            <a:ext cx="427411" cy="42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371" y="3317008"/>
            <a:ext cx="510539" cy="5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232" y="3827547"/>
            <a:ext cx="510539" cy="5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608" y="4334595"/>
            <a:ext cx="473796" cy="47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90756"/>
            <a:ext cx="510539" cy="5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292" y="5401295"/>
            <a:ext cx="510539" cy="5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67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Dĺžka mení </a:t>
            </a:r>
            <a:r>
              <a:rPr lang="sk-SK" dirty="0" smtClean="0"/>
              <a:t>tvar </a:t>
            </a:r>
            <a:r>
              <a:rPr lang="sk-SK" dirty="0"/>
              <a:t>slova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ruka : veľa rúk</a:t>
            </a:r>
          </a:p>
          <a:p>
            <a:r>
              <a:rPr lang="sk-SK" dirty="0" smtClean="0"/>
              <a:t>hlava : viac hláv</a:t>
            </a:r>
          </a:p>
          <a:p>
            <a:r>
              <a:rPr lang="sk-SK" dirty="0" smtClean="0"/>
              <a:t>chyba : veľa</a:t>
            </a:r>
          </a:p>
          <a:p>
            <a:r>
              <a:rPr lang="sk-SK" dirty="0" smtClean="0"/>
              <a:t>pokuta : veľa</a:t>
            </a:r>
          </a:p>
          <a:p>
            <a:r>
              <a:rPr lang="sk-SK" dirty="0" smtClean="0"/>
              <a:t>hala : veľa</a:t>
            </a:r>
          </a:p>
          <a:p>
            <a:r>
              <a:rPr lang="sk-SK" dirty="0" smtClean="0"/>
              <a:t>ťava : veľa</a:t>
            </a:r>
          </a:p>
          <a:p>
            <a:r>
              <a:rPr lang="sk-SK" dirty="0" smtClean="0"/>
              <a:t>žaba : veľa</a:t>
            </a:r>
          </a:p>
          <a:p>
            <a:r>
              <a:rPr lang="sk-SK" dirty="0" smtClean="0"/>
              <a:t>cena : zvýšenie</a:t>
            </a:r>
          </a:p>
          <a:p>
            <a:r>
              <a:rPr lang="sk-SK" dirty="0" smtClean="0"/>
              <a:t>kniha : veľa        </a:t>
            </a:r>
            <a:endParaRPr lang="sk-SK" dirty="0"/>
          </a:p>
        </p:txBody>
      </p:sp>
      <p:pic>
        <p:nvPicPr>
          <p:cNvPr id="4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786" y="2686643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27" y="3207169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588" y="3692207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026" y="4165465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651" y="4616823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959" y="5114315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otazn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73" y="5575119"/>
            <a:ext cx="462308" cy="46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9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spoluhlásky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tvrdé spoluhlásky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684808" cy="3684588"/>
          </a:xfrm>
        </p:spPr>
        <p:txBody>
          <a:bodyPr/>
          <a:lstStyle/>
          <a:p>
            <a:r>
              <a:rPr lang="sk-SK" dirty="0" smtClean="0"/>
              <a:t>d t n l</a:t>
            </a:r>
          </a:p>
          <a:p>
            <a:r>
              <a:rPr lang="sk-SK" dirty="0" smtClean="0"/>
              <a:t>h ch k g</a:t>
            </a:r>
          </a:p>
          <a:p>
            <a:pPr lvl="1"/>
            <a:r>
              <a:rPr lang="sk-SK" dirty="0" smtClean="0"/>
              <a:t>prevažne po nich píšeme tvrdé y, ý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8204662" y="1681163"/>
            <a:ext cx="3150726" cy="823912"/>
          </a:xfrm>
        </p:spPr>
        <p:txBody>
          <a:bodyPr/>
          <a:lstStyle/>
          <a:p>
            <a:r>
              <a:rPr lang="sk-SK" dirty="0" smtClean="0"/>
              <a:t>mäkké spoluhlásky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49585" y="2771083"/>
            <a:ext cx="3150726" cy="3684588"/>
          </a:xfrm>
        </p:spPr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B</a:t>
            </a:r>
            <a:r>
              <a:rPr lang="sk-SK" dirty="0" smtClean="0"/>
              <a:t>rat </a:t>
            </a:r>
            <a:r>
              <a:rPr lang="sk-SK" dirty="0" smtClean="0">
                <a:solidFill>
                  <a:srgbClr val="FF0000"/>
                </a:solidFill>
              </a:rPr>
              <a:t>m</a:t>
            </a:r>
            <a:r>
              <a:rPr lang="sk-SK" dirty="0" smtClean="0"/>
              <a:t>á </a:t>
            </a:r>
            <a:r>
              <a:rPr lang="sk-SK" dirty="0" smtClean="0">
                <a:solidFill>
                  <a:srgbClr val="FF0000"/>
                </a:solidFill>
              </a:rPr>
              <a:t>p</a:t>
            </a:r>
            <a:r>
              <a:rPr lang="sk-SK" dirty="0" smtClean="0"/>
              <a:t>ri </a:t>
            </a:r>
            <a:r>
              <a:rPr lang="sk-SK" dirty="0" smtClean="0">
                <a:solidFill>
                  <a:srgbClr val="FF0000"/>
                </a:solidFill>
              </a:rPr>
              <a:t>r</a:t>
            </a:r>
            <a:r>
              <a:rPr lang="sk-SK" dirty="0" smtClean="0"/>
              <a:t>obote </a:t>
            </a:r>
            <a:r>
              <a:rPr lang="sk-SK" dirty="0" smtClean="0">
                <a:solidFill>
                  <a:srgbClr val="FF0000"/>
                </a:solidFill>
              </a:rPr>
              <a:t>s</a:t>
            </a:r>
            <a:r>
              <a:rPr lang="sk-SK" dirty="0" smtClean="0"/>
              <a:t>voje </a:t>
            </a:r>
            <a:r>
              <a:rPr lang="sk-SK" dirty="0" smtClean="0">
                <a:solidFill>
                  <a:srgbClr val="FF0000"/>
                </a:solidFill>
              </a:rPr>
              <a:t>v</a:t>
            </a:r>
            <a:r>
              <a:rPr lang="sk-SK" dirty="0" smtClean="0"/>
              <a:t>lastné </a:t>
            </a:r>
            <a:r>
              <a:rPr lang="sk-SK" dirty="0" smtClean="0">
                <a:solidFill>
                  <a:srgbClr val="FF0000"/>
                </a:solidFill>
              </a:rPr>
              <a:t>z</a:t>
            </a:r>
            <a:r>
              <a:rPr lang="sk-SK" dirty="0" smtClean="0"/>
              <a:t>vyky.</a:t>
            </a:r>
          </a:p>
          <a:p>
            <a:endParaRPr lang="sk-SK" dirty="0"/>
          </a:p>
          <a:p>
            <a:r>
              <a:rPr lang="sk-SK" dirty="0" smtClean="0"/>
              <a:t>b m p r s v z</a:t>
            </a:r>
          </a:p>
          <a:p>
            <a:pPr marL="685800" lvl="2">
              <a:spcBef>
                <a:spcPts val="1000"/>
              </a:spcBef>
            </a:pPr>
            <a:r>
              <a:rPr lang="sk-SK" dirty="0"/>
              <a:t>po nich píšeme </a:t>
            </a:r>
            <a:r>
              <a:rPr lang="sk-SK" dirty="0" smtClean="0"/>
              <a:t>aj tvrdé y, ý, aj mäkké i, í</a:t>
            </a:r>
          </a:p>
          <a:p>
            <a:pPr marL="685800" lvl="2">
              <a:spcBef>
                <a:spcPts val="1000"/>
              </a:spcBef>
            </a:pPr>
            <a:r>
              <a:rPr lang="sk-SK" b="1" dirty="0" smtClean="0"/>
              <a:t>Y</a:t>
            </a:r>
            <a:r>
              <a:rPr lang="sk-SK" dirty="0" smtClean="0"/>
              <a:t> – </a:t>
            </a:r>
            <a:r>
              <a:rPr lang="sk-SK" b="1" dirty="0" smtClean="0"/>
              <a:t>vybrané slová</a:t>
            </a:r>
            <a:endParaRPr lang="sk-SK" b="1" dirty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8" name="Zástupný objekt pre text 4"/>
          <p:cNvSpPr txBox="1">
            <a:spLocks/>
          </p:cNvSpPr>
          <p:nvPr/>
        </p:nvSpPr>
        <p:spPr>
          <a:xfrm>
            <a:off x="4649585" y="1681163"/>
            <a:ext cx="3150726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obojaké spoluhlásky</a:t>
            </a:r>
            <a:endParaRPr lang="sk-SK" dirty="0"/>
          </a:p>
        </p:txBody>
      </p:sp>
      <p:sp>
        <p:nvSpPr>
          <p:cNvPr id="9" name="Zástupný objekt pre obsah 5"/>
          <p:cNvSpPr txBox="1">
            <a:spLocks/>
          </p:cNvSpPr>
          <p:nvPr/>
        </p:nvSpPr>
        <p:spPr>
          <a:xfrm>
            <a:off x="8357062" y="2657475"/>
            <a:ext cx="3150726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smtClean="0"/>
              <a:t>mäkčeň</a:t>
            </a:r>
          </a:p>
          <a:p>
            <a:pPr lvl="1"/>
            <a:r>
              <a:rPr lang="sk-SK" dirty="0" smtClean="0"/>
              <a:t>č </a:t>
            </a:r>
            <a:r>
              <a:rPr lang="sk-SK" dirty="0" err="1" smtClean="0"/>
              <a:t>dž</a:t>
            </a:r>
            <a:r>
              <a:rPr lang="sk-SK" dirty="0" smtClean="0"/>
              <a:t> š ž</a:t>
            </a:r>
          </a:p>
          <a:p>
            <a:pPr lvl="1"/>
            <a:r>
              <a:rPr lang="sk-SK" dirty="0" smtClean="0"/>
              <a:t>ď ť ň ľ</a:t>
            </a:r>
          </a:p>
          <a:p>
            <a:r>
              <a:rPr lang="sk-SK" dirty="0" smtClean="0"/>
              <a:t>bez mäkčeňa</a:t>
            </a:r>
          </a:p>
          <a:p>
            <a:pPr lvl="1"/>
            <a:r>
              <a:rPr lang="sk-SK" dirty="0" smtClean="0"/>
              <a:t>c </a:t>
            </a:r>
            <a:r>
              <a:rPr lang="sk-SK" dirty="0" err="1" smtClean="0"/>
              <a:t>dz</a:t>
            </a:r>
            <a:r>
              <a:rPr lang="sk-SK" dirty="0" smtClean="0"/>
              <a:t> j</a:t>
            </a:r>
          </a:p>
          <a:p>
            <a:pPr lvl="1"/>
            <a:endParaRPr lang="sk-SK" dirty="0"/>
          </a:p>
          <a:p>
            <a:pPr lvl="1"/>
            <a:r>
              <a:rPr lang="sk-SK" dirty="0"/>
              <a:t>prevažne po nich píšeme </a:t>
            </a:r>
            <a:r>
              <a:rPr lang="sk-SK" dirty="0" smtClean="0"/>
              <a:t>mäkké i, í</a:t>
            </a:r>
            <a:endParaRPr lang="sk-SK" dirty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92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d, t, n, </a:t>
            </a:r>
            <a:r>
              <a:rPr lang="sk-SK" b="1" dirty="0" smtClean="0"/>
              <a:t>l: dom, taška, noha, lavica</a:t>
            </a:r>
            <a:br>
              <a:rPr lang="sk-SK" b="1" dirty="0" smtClean="0"/>
            </a:br>
            <a:r>
              <a:rPr lang="sk-SK" b="1" dirty="0" smtClean="0"/>
              <a:t>ď, ť, ň, ľ: ďaleko, ťažký, ňuchať, fľaša</a:t>
            </a:r>
            <a:endParaRPr lang="sk-SK" b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d, t, n, l + e, i, í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deti			ticho</a:t>
            </a:r>
          </a:p>
          <a:p>
            <a:r>
              <a:rPr lang="sk-SK" dirty="0" smtClean="0"/>
              <a:t>divadlo		nikto</a:t>
            </a:r>
          </a:p>
          <a:p>
            <a:r>
              <a:rPr lang="sk-SK" dirty="0" smtClean="0"/>
              <a:t>Kremnica		telo</a:t>
            </a:r>
          </a:p>
          <a:p>
            <a:r>
              <a:rPr lang="sk-SK" dirty="0" smtClean="0"/>
              <a:t>tebe</a:t>
            </a:r>
          </a:p>
          <a:p>
            <a:r>
              <a:rPr lang="sk-SK" dirty="0" smtClean="0"/>
              <a:t>dnes</a:t>
            </a:r>
          </a:p>
          <a:p>
            <a:r>
              <a:rPr lang="sk-SK" dirty="0" smtClean="0"/>
              <a:t>nedeľa</a:t>
            </a:r>
          </a:p>
          <a:p>
            <a:r>
              <a:rPr lang="sk-SK" dirty="0" smtClean="0"/>
              <a:t>les</a:t>
            </a:r>
          </a:p>
          <a:p>
            <a:r>
              <a:rPr lang="sk-SK" dirty="0" smtClean="0"/>
              <a:t>dívať sa</a:t>
            </a:r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d, t, n, l </a:t>
            </a:r>
            <a:r>
              <a:rPr lang="sk-SK" dirty="0" smtClean="0">
                <a:solidFill>
                  <a:srgbClr val="FF0000"/>
                </a:solidFill>
              </a:rPr>
              <a:t>+ </a:t>
            </a:r>
            <a:r>
              <a:rPr lang="sk-SK" dirty="0" err="1" smtClean="0">
                <a:solidFill>
                  <a:srgbClr val="FF0000"/>
                </a:solidFill>
              </a:rPr>
              <a:t>ia</a:t>
            </a:r>
            <a:r>
              <a:rPr lang="sk-SK" dirty="0" smtClean="0">
                <a:solidFill>
                  <a:srgbClr val="FF0000"/>
                </a:solidFill>
              </a:rPr>
              <a:t>, </a:t>
            </a:r>
            <a:r>
              <a:rPr lang="sk-SK" dirty="0" err="1" smtClean="0">
                <a:solidFill>
                  <a:srgbClr val="FF0000"/>
                </a:solidFill>
              </a:rPr>
              <a:t>ie</a:t>
            </a:r>
            <a:r>
              <a:rPr lang="sk-SK" dirty="0" smtClean="0">
                <a:solidFill>
                  <a:srgbClr val="FF0000"/>
                </a:solidFill>
              </a:rPr>
              <a:t>, </a:t>
            </a:r>
            <a:r>
              <a:rPr lang="sk-SK" dirty="0" err="1" smtClean="0">
                <a:solidFill>
                  <a:srgbClr val="FF0000"/>
                </a:solidFill>
              </a:rPr>
              <a:t>iu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diaľka</a:t>
            </a:r>
          </a:p>
          <a:p>
            <a:r>
              <a:rPr lang="sk-SK" dirty="0" smtClean="0"/>
              <a:t>dievča</a:t>
            </a:r>
          </a:p>
          <a:p>
            <a:r>
              <a:rPr lang="sk-SK" dirty="0" smtClean="0"/>
              <a:t>napätie</a:t>
            </a:r>
          </a:p>
          <a:p>
            <a:r>
              <a:rPr lang="sk-SK" dirty="0" smtClean="0"/>
              <a:t>diera</a:t>
            </a:r>
          </a:p>
          <a:p>
            <a:r>
              <a:rPr lang="sk-SK" dirty="0" smtClean="0"/>
              <a:t>vytiahnuť</a:t>
            </a:r>
          </a:p>
          <a:p>
            <a:r>
              <a:rPr lang="sk-SK" dirty="0" smtClean="0"/>
              <a:t>slovník</a:t>
            </a:r>
          </a:p>
          <a:p>
            <a:r>
              <a:rPr lang="sk-SK" dirty="0" smtClean="0"/>
              <a:t>rybník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05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slovách cudzieho pôvodu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technika, detektív, negácia, lektor</a:t>
            </a:r>
            <a:r>
              <a:rPr lang="sk-SK" dirty="0" smtClean="0"/>
              <a:t>,</a:t>
            </a:r>
            <a:r>
              <a:rPr lang="sk-SK" dirty="0"/>
              <a:t> titul, diktát, unikát, politika, prestíž, tím, </a:t>
            </a:r>
            <a:r>
              <a:rPr lang="sk-SK" dirty="0" smtClean="0"/>
              <a:t>humanizmus, dekan, debata</a:t>
            </a:r>
          </a:p>
          <a:p>
            <a:endParaRPr lang="sk-SK" dirty="0" smtClean="0"/>
          </a:p>
          <a:p>
            <a:r>
              <a:rPr lang="sk-SK" dirty="0" smtClean="0"/>
              <a:t>de, </a:t>
            </a:r>
            <a:r>
              <a:rPr lang="sk-SK" dirty="0" err="1" smtClean="0"/>
              <a:t>te</a:t>
            </a:r>
            <a:r>
              <a:rPr lang="sk-SK" dirty="0" smtClean="0"/>
              <a:t>, </a:t>
            </a:r>
            <a:r>
              <a:rPr lang="sk-SK" dirty="0" err="1" smtClean="0"/>
              <a:t>ne</a:t>
            </a:r>
            <a:r>
              <a:rPr lang="sk-SK" dirty="0" smtClean="0"/>
              <a:t>, </a:t>
            </a:r>
            <a:r>
              <a:rPr lang="sk-SK" dirty="0" err="1" smtClean="0"/>
              <a:t>le</a:t>
            </a:r>
            <a:r>
              <a:rPr lang="sk-SK" dirty="0" smtClean="0"/>
              <a:t> </a:t>
            </a:r>
          </a:p>
          <a:p>
            <a:r>
              <a:rPr lang="sk-SK" dirty="0" smtClean="0"/>
              <a:t>di, ti, </a:t>
            </a:r>
            <a:r>
              <a:rPr lang="sk-SK" dirty="0" err="1" smtClean="0"/>
              <a:t>ni</a:t>
            </a:r>
            <a:r>
              <a:rPr lang="sk-SK" dirty="0" smtClean="0"/>
              <a:t>, li</a:t>
            </a:r>
          </a:p>
          <a:p>
            <a:r>
              <a:rPr lang="sk-SK" dirty="0"/>
              <a:t> </a:t>
            </a:r>
            <a:r>
              <a:rPr lang="sk-SK" dirty="0" smtClean="0"/>
              <a:t>d, t, n, l sa vyslovuje tvrdo</a:t>
            </a:r>
          </a:p>
          <a:p>
            <a:r>
              <a:rPr lang="sk-SK" dirty="0" smtClean="0"/>
              <a:t>napr. nie „</a:t>
            </a:r>
            <a:r>
              <a:rPr lang="sk-SK" dirty="0" err="1" smtClean="0"/>
              <a:t>uňiverzita</a:t>
            </a:r>
            <a:r>
              <a:rPr lang="sk-SK" dirty="0" smtClean="0"/>
              <a:t>“, ale univerzita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0274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Rozlíšte výslovnosť d, t, n, l a ď, ť, ň, ľ.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04604"/>
            <a:ext cx="10515600" cy="4854632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Korene </a:t>
            </a:r>
            <a:r>
              <a:rPr lang="sk-SK" dirty="0"/>
              <a:t>un</a:t>
            </a:r>
            <a:r>
              <a:rPr lang="sk-SK" dirty="0">
                <a:solidFill>
                  <a:schemeClr val="bg1"/>
                </a:solidFill>
              </a:rPr>
              <a:t>i</a:t>
            </a:r>
            <a:r>
              <a:rPr lang="sk-SK" dirty="0"/>
              <a:t>verzít sú v </a:t>
            </a:r>
            <a:r>
              <a:rPr lang="sk-SK" dirty="0" smtClean="0"/>
              <a:t>ant</a:t>
            </a:r>
            <a:r>
              <a:rPr lang="sk-SK" dirty="0" smtClean="0">
                <a:solidFill>
                  <a:schemeClr val="bg1"/>
                </a:solidFill>
              </a:rPr>
              <a:t>i</a:t>
            </a:r>
            <a:r>
              <a:rPr lang="sk-SK" dirty="0" smtClean="0"/>
              <a:t>ke.</a:t>
            </a:r>
          </a:p>
          <a:p>
            <a:r>
              <a:rPr lang="sk-SK" dirty="0" smtClean="0"/>
              <a:t>Pôvodne mali št</a:t>
            </a:r>
            <a:r>
              <a:rPr lang="sk-SK" dirty="0" smtClean="0">
                <a:solidFill>
                  <a:schemeClr val="bg1"/>
                </a:solidFill>
              </a:rPr>
              <a:t>y</a:t>
            </a:r>
            <a:r>
              <a:rPr lang="sk-SK" dirty="0" smtClean="0"/>
              <a:t>ri </a:t>
            </a:r>
            <a:r>
              <a:rPr lang="sk-SK" dirty="0"/>
              <a:t>fakulty: </a:t>
            </a:r>
            <a:endParaRPr lang="sk-SK" dirty="0" smtClean="0"/>
          </a:p>
          <a:p>
            <a:pPr lvl="1"/>
            <a:r>
              <a:rPr lang="sk-SK" dirty="0" smtClean="0"/>
              <a:t>art</a:t>
            </a:r>
            <a:r>
              <a:rPr lang="sk-SK" dirty="0" smtClean="0">
                <a:solidFill>
                  <a:schemeClr val="bg1"/>
                </a:solidFill>
              </a:rPr>
              <a:t>i</a:t>
            </a:r>
            <a:r>
              <a:rPr lang="sk-SK" dirty="0" smtClean="0"/>
              <a:t>stickú [tu sa študovali slobodné </a:t>
            </a:r>
            <a:r>
              <a:rPr lang="sk-SK" dirty="0"/>
              <a:t>umenia, neskôr filozofia]</a:t>
            </a:r>
          </a:p>
          <a:p>
            <a:pPr lvl="1"/>
            <a:r>
              <a:rPr lang="sk-SK" dirty="0" smtClean="0"/>
              <a:t>teologickú</a:t>
            </a:r>
          </a:p>
          <a:p>
            <a:pPr lvl="1"/>
            <a:r>
              <a:rPr lang="sk-SK" dirty="0" smtClean="0"/>
              <a:t>právn</a:t>
            </a:r>
            <a:r>
              <a:rPr lang="sk-SK" dirty="0" smtClean="0">
                <a:solidFill>
                  <a:schemeClr val="bg1"/>
                </a:solidFill>
              </a:rPr>
              <a:t>i</a:t>
            </a:r>
            <a:r>
              <a:rPr lang="sk-SK" dirty="0" smtClean="0"/>
              <a:t>ckú</a:t>
            </a:r>
          </a:p>
          <a:p>
            <a:pPr lvl="1"/>
            <a:r>
              <a:rPr lang="sk-SK" dirty="0" smtClean="0"/>
              <a:t>med</a:t>
            </a:r>
            <a:r>
              <a:rPr lang="sk-SK" dirty="0" smtClean="0">
                <a:solidFill>
                  <a:schemeClr val="bg1"/>
                </a:solidFill>
              </a:rPr>
              <a:t>i</a:t>
            </a:r>
            <a:r>
              <a:rPr lang="sk-SK" dirty="0" smtClean="0"/>
              <a:t>cínu.</a:t>
            </a:r>
          </a:p>
          <a:p>
            <a:r>
              <a:rPr lang="sk-SK" dirty="0"/>
              <a:t>Niektoré vtedajšie názvy univerzitných funkcionáro</a:t>
            </a:r>
            <a:r>
              <a:rPr lang="sk-SK" dirty="0">
                <a:solidFill>
                  <a:schemeClr val="bg1"/>
                </a:solidFill>
              </a:rPr>
              <a:t>v</a:t>
            </a:r>
            <a:r>
              <a:rPr lang="sk-SK" dirty="0"/>
              <a:t> </a:t>
            </a:r>
            <a:r>
              <a:rPr lang="sk-SK" dirty="0" smtClean="0"/>
              <a:t>(dekan, rektor) sú </a:t>
            </a:r>
            <a:r>
              <a:rPr lang="sk-SK" dirty="0"/>
              <a:t>zaužívané až dodnes. </a:t>
            </a:r>
            <a:endParaRPr lang="sk-SK" dirty="0" smtClean="0"/>
          </a:p>
          <a:p>
            <a:r>
              <a:rPr lang="sk-SK" dirty="0"/>
              <a:t>Latinčinu ako v</a:t>
            </a:r>
            <a:r>
              <a:rPr lang="sk-SK" dirty="0">
                <a:solidFill>
                  <a:schemeClr val="bg1"/>
                </a:solidFill>
              </a:rPr>
              <a:t>y</a:t>
            </a:r>
            <a:r>
              <a:rPr lang="sk-SK" dirty="0"/>
              <a:t>učovací jazyk postupne nahradili národné </a:t>
            </a:r>
            <a:r>
              <a:rPr lang="sk-SK" dirty="0" smtClean="0"/>
              <a:t>jazyky.</a:t>
            </a:r>
          </a:p>
          <a:p>
            <a:r>
              <a:rPr lang="sk-SK" dirty="0"/>
              <a:t>Moderné univerzity </a:t>
            </a:r>
            <a:r>
              <a:rPr lang="sk-SK" dirty="0" smtClean="0"/>
              <a:t>sa </a:t>
            </a:r>
            <a:r>
              <a:rPr lang="sk-SK" dirty="0"/>
              <a:t>od h</a:t>
            </a:r>
            <a:r>
              <a:rPr lang="sk-SK" dirty="0">
                <a:solidFill>
                  <a:schemeClr val="bg1"/>
                </a:solidFill>
              </a:rPr>
              <a:t>i</a:t>
            </a:r>
            <a:r>
              <a:rPr lang="sk-SK" dirty="0"/>
              <a:t>storických </a:t>
            </a:r>
            <a:r>
              <a:rPr lang="sk-SK" dirty="0" smtClean="0"/>
              <a:t>odlišujú. </a:t>
            </a:r>
          </a:p>
          <a:p>
            <a:r>
              <a:rPr lang="sk-SK" dirty="0" smtClean="0"/>
              <a:t>Teraz sú univerzity rozdelené na fakult</a:t>
            </a:r>
            <a:r>
              <a:rPr lang="sk-SK" dirty="0" smtClean="0">
                <a:solidFill>
                  <a:schemeClr val="bg1"/>
                </a:solidFill>
              </a:rPr>
              <a:t>y</a:t>
            </a:r>
            <a:r>
              <a:rPr lang="sk-SK" dirty="0" smtClean="0"/>
              <a:t> podľa vedných oblastí. </a:t>
            </a:r>
          </a:p>
          <a:p>
            <a:r>
              <a:rPr lang="sk-SK" dirty="0" smtClean="0"/>
              <a:t>Ponúkajú mnohé </a:t>
            </a:r>
            <a:r>
              <a:rPr lang="sk-SK" dirty="0"/>
              <a:t>human</a:t>
            </a:r>
            <a:r>
              <a:rPr lang="sk-SK" dirty="0">
                <a:solidFill>
                  <a:schemeClr val="bg1"/>
                </a:solidFill>
              </a:rPr>
              <a:t>i</a:t>
            </a:r>
            <a:r>
              <a:rPr lang="sk-SK" dirty="0"/>
              <a:t>tné a prírodné ved</a:t>
            </a:r>
            <a:r>
              <a:rPr lang="sk-SK" dirty="0">
                <a:solidFill>
                  <a:schemeClr val="bg1"/>
                </a:solidFill>
              </a:rPr>
              <a:t>y</a:t>
            </a:r>
            <a:r>
              <a:rPr lang="sk-SK" dirty="0"/>
              <a:t>. 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1458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Rozlíšte výslovnosť d, t, n, l a ď, ť, ň, ľ.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04604"/>
            <a:ext cx="10515600" cy="4854632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Korene </a:t>
            </a:r>
            <a:r>
              <a:rPr lang="sk-SK" dirty="0"/>
              <a:t>un</a:t>
            </a:r>
            <a:r>
              <a:rPr lang="sk-SK" dirty="0">
                <a:solidFill>
                  <a:srgbClr val="FF0000"/>
                </a:solidFill>
              </a:rPr>
              <a:t>i</a:t>
            </a:r>
            <a:r>
              <a:rPr lang="sk-SK" dirty="0"/>
              <a:t>verzít sú v </a:t>
            </a:r>
            <a:r>
              <a:rPr lang="sk-SK" dirty="0" smtClean="0"/>
              <a:t>ant</a:t>
            </a:r>
            <a:r>
              <a:rPr lang="sk-SK" dirty="0" smtClean="0">
                <a:solidFill>
                  <a:srgbClr val="FF0000"/>
                </a:solidFill>
              </a:rPr>
              <a:t>i</a:t>
            </a:r>
            <a:r>
              <a:rPr lang="sk-SK" dirty="0" smtClean="0"/>
              <a:t>ke.</a:t>
            </a:r>
          </a:p>
          <a:p>
            <a:r>
              <a:rPr lang="sk-SK" dirty="0" smtClean="0"/>
              <a:t>Pôvodne mali št</a:t>
            </a:r>
            <a:r>
              <a:rPr lang="sk-SK" dirty="0" smtClean="0">
                <a:solidFill>
                  <a:srgbClr val="FF0000"/>
                </a:solidFill>
              </a:rPr>
              <a:t>y</a:t>
            </a:r>
            <a:r>
              <a:rPr lang="sk-SK" dirty="0" smtClean="0"/>
              <a:t>ri </a:t>
            </a:r>
            <a:r>
              <a:rPr lang="sk-SK" dirty="0"/>
              <a:t>fakulty: </a:t>
            </a:r>
            <a:endParaRPr lang="sk-SK" dirty="0" smtClean="0"/>
          </a:p>
          <a:p>
            <a:pPr lvl="1"/>
            <a:r>
              <a:rPr lang="sk-SK" dirty="0" smtClean="0">
                <a:solidFill>
                  <a:schemeClr val="accent1"/>
                </a:solidFill>
              </a:rPr>
              <a:t>artistickú</a:t>
            </a:r>
            <a:r>
              <a:rPr lang="sk-SK" dirty="0" smtClean="0"/>
              <a:t> [tu sa študovali slobodné </a:t>
            </a:r>
            <a:r>
              <a:rPr lang="sk-SK" dirty="0"/>
              <a:t>umenia, neskôr filozofia]</a:t>
            </a:r>
          </a:p>
          <a:p>
            <a:pPr lvl="1"/>
            <a:r>
              <a:rPr lang="sk-SK" dirty="0" smtClean="0"/>
              <a:t>teologickú</a:t>
            </a:r>
          </a:p>
          <a:p>
            <a:pPr lvl="1"/>
            <a:r>
              <a:rPr lang="sk-SK" dirty="0" smtClean="0"/>
              <a:t>právn</a:t>
            </a:r>
            <a:r>
              <a:rPr lang="sk-SK" dirty="0" smtClean="0">
                <a:solidFill>
                  <a:srgbClr val="FF0000"/>
                </a:solidFill>
              </a:rPr>
              <a:t>i</a:t>
            </a:r>
            <a:r>
              <a:rPr lang="sk-SK" dirty="0" smtClean="0"/>
              <a:t>ckú</a:t>
            </a:r>
          </a:p>
          <a:p>
            <a:pPr lvl="1"/>
            <a:r>
              <a:rPr lang="sk-SK" dirty="0" smtClean="0">
                <a:solidFill>
                  <a:schemeClr val="accent1"/>
                </a:solidFill>
              </a:rPr>
              <a:t>medicínu</a:t>
            </a:r>
            <a:r>
              <a:rPr lang="sk-SK" dirty="0" smtClean="0"/>
              <a:t>.</a:t>
            </a:r>
          </a:p>
          <a:p>
            <a:r>
              <a:rPr lang="sk-SK" dirty="0"/>
              <a:t>Niektoré </a:t>
            </a:r>
            <a:r>
              <a:rPr lang="sk-SK" dirty="0">
                <a:solidFill>
                  <a:schemeClr val="accent1"/>
                </a:solidFill>
              </a:rPr>
              <a:t>vtedajšie</a:t>
            </a:r>
            <a:r>
              <a:rPr lang="sk-SK" dirty="0"/>
              <a:t> názvy univerzitných funkcionáro</a:t>
            </a:r>
            <a:r>
              <a:rPr lang="sk-SK" dirty="0">
                <a:solidFill>
                  <a:srgbClr val="00B050"/>
                </a:solidFill>
              </a:rPr>
              <a:t>v</a:t>
            </a:r>
            <a:r>
              <a:rPr lang="sk-SK" dirty="0"/>
              <a:t> </a:t>
            </a:r>
            <a:r>
              <a:rPr lang="sk-SK" dirty="0" smtClean="0"/>
              <a:t>(</a:t>
            </a:r>
            <a:r>
              <a:rPr lang="sk-SK" dirty="0" smtClean="0">
                <a:solidFill>
                  <a:srgbClr val="0070C0"/>
                </a:solidFill>
              </a:rPr>
              <a:t>dekan</a:t>
            </a:r>
            <a:r>
              <a:rPr lang="sk-SK" dirty="0" smtClean="0"/>
              <a:t>, rektor) sú </a:t>
            </a:r>
            <a:r>
              <a:rPr lang="sk-SK" dirty="0"/>
              <a:t>zaužívané až dodnes. </a:t>
            </a:r>
            <a:endParaRPr lang="sk-SK" dirty="0" smtClean="0"/>
          </a:p>
          <a:p>
            <a:r>
              <a:rPr lang="sk-SK" dirty="0"/>
              <a:t>Latinčinu ako v</a:t>
            </a:r>
            <a:r>
              <a:rPr lang="sk-SK" dirty="0">
                <a:solidFill>
                  <a:srgbClr val="FF0000"/>
                </a:solidFill>
              </a:rPr>
              <a:t>y</a:t>
            </a:r>
            <a:r>
              <a:rPr lang="sk-SK" dirty="0"/>
              <a:t>učovací jazyk postupne nahradili národné </a:t>
            </a:r>
            <a:r>
              <a:rPr lang="sk-SK" dirty="0" smtClean="0"/>
              <a:t>jazyky.</a:t>
            </a:r>
          </a:p>
          <a:p>
            <a:r>
              <a:rPr lang="sk-SK" dirty="0"/>
              <a:t>Moderné univerzity </a:t>
            </a:r>
            <a:r>
              <a:rPr lang="sk-SK" dirty="0" smtClean="0"/>
              <a:t>sa </a:t>
            </a:r>
            <a:r>
              <a:rPr lang="sk-SK" dirty="0"/>
              <a:t>od h</a:t>
            </a:r>
            <a:r>
              <a:rPr lang="sk-SK" dirty="0">
                <a:solidFill>
                  <a:srgbClr val="FF0000"/>
                </a:solidFill>
              </a:rPr>
              <a:t>i</a:t>
            </a:r>
            <a:r>
              <a:rPr lang="sk-SK" dirty="0"/>
              <a:t>storických </a:t>
            </a:r>
            <a:r>
              <a:rPr lang="sk-SK" dirty="0" smtClean="0"/>
              <a:t>odlišujú. </a:t>
            </a:r>
          </a:p>
          <a:p>
            <a:r>
              <a:rPr lang="sk-SK" dirty="0" smtClean="0"/>
              <a:t>Teraz sú univerzity rozdelené na faku</a:t>
            </a:r>
            <a:r>
              <a:rPr lang="sk-SK" dirty="0" smtClean="0">
                <a:solidFill>
                  <a:srgbClr val="00B0F0"/>
                </a:solidFill>
              </a:rPr>
              <a:t>l</a:t>
            </a:r>
            <a:r>
              <a:rPr lang="sk-SK" dirty="0" smtClean="0"/>
              <a:t>t</a:t>
            </a:r>
            <a:r>
              <a:rPr lang="sk-SK" dirty="0" smtClean="0">
                <a:solidFill>
                  <a:srgbClr val="FF0000"/>
                </a:solidFill>
              </a:rPr>
              <a:t>y</a:t>
            </a:r>
            <a:r>
              <a:rPr lang="sk-SK" dirty="0" smtClean="0"/>
              <a:t> podľa vedných oblastí. </a:t>
            </a:r>
          </a:p>
          <a:p>
            <a:r>
              <a:rPr lang="sk-SK" dirty="0" smtClean="0"/>
              <a:t>Ponúkajú mnohé </a:t>
            </a:r>
            <a:r>
              <a:rPr lang="sk-SK" dirty="0"/>
              <a:t>human</a:t>
            </a:r>
            <a:r>
              <a:rPr lang="sk-SK" dirty="0">
                <a:solidFill>
                  <a:srgbClr val="FF0000"/>
                </a:solidFill>
              </a:rPr>
              <a:t>i</a:t>
            </a:r>
            <a:r>
              <a:rPr lang="sk-SK" dirty="0"/>
              <a:t>tné a prírodné ved</a:t>
            </a:r>
            <a:r>
              <a:rPr lang="sk-SK" dirty="0">
                <a:solidFill>
                  <a:srgbClr val="FF0000"/>
                </a:solidFill>
              </a:rPr>
              <a:t>y</a:t>
            </a:r>
            <a:r>
              <a:rPr lang="sk-SK" dirty="0"/>
              <a:t>. 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35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slovenské mesto </a:t>
            </a:r>
            <a:r>
              <a:rPr lang="sk-SK" b="1" dirty="0" smtClean="0"/>
              <a:t>Kremnica</a:t>
            </a:r>
            <a:endParaRPr lang="sk-SK" b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38" y="1825625"/>
            <a:ext cx="8098323" cy="4351338"/>
          </a:xfrm>
        </p:spPr>
      </p:pic>
    </p:spTree>
    <p:extLst>
      <p:ext uri="{BB962C8B-B14F-4D97-AF65-F5344CB8AC3E}">
        <p14:creationId xmlns:p14="http://schemas.microsoft.com/office/powerpoint/2010/main" val="60933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3200" dirty="0"/>
              <a:t>V </a:t>
            </a:r>
            <a:r>
              <a:rPr lang="sk-SK" sz="3200" dirty="0" err="1" smtClean="0"/>
              <a:t>Kremn_c</a:t>
            </a:r>
            <a:r>
              <a:rPr lang="sk-SK" sz="3200" dirty="0" smtClean="0"/>
              <a:t>_ </a:t>
            </a:r>
            <a:r>
              <a:rPr lang="sk-SK" sz="3200" dirty="0"/>
              <a:t>sa koná </a:t>
            </a:r>
            <a:r>
              <a:rPr lang="sk-SK" sz="3200" dirty="0" err="1" smtClean="0"/>
              <a:t>fest_val</a:t>
            </a:r>
            <a:r>
              <a:rPr lang="sk-SK" sz="3200" dirty="0" smtClean="0"/>
              <a:t> humoru. </a:t>
            </a:r>
          </a:p>
          <a:p>
            <a:r>
              <a:rPr lang="sk-SK" sz="3200" dirty="0" smtClean="0"/>
              <a:t>Festival sa </a:t>
            </a:r>
            <a:r>
              <a:rPr lang="sk-SK" sz="3200" dirty="0" err="1" smtClean="0"/>
              <a:t>vol</a:t>
            </a:r>
            <a:r>
              <a:rPr lang="sk-SK" sz="3200" dirty="0" smtClean="0"/>
              <a:t>_ </a:t>
            </a:r>
            <a:r>
              <a:rPr lang="sk-SK" sz="3200" dirty="0" err="1" smtClean="0"/>
              <a:t>Kremn_cké</a:t>
            </a:r>
            <a:r>
              <a:rPr lang="sk-SK" sz="3200" dirty="0" smtClean="0"/>
              <a:t> </a:t>
            </a:r>
            <a:r>
              <a:rPr lang="sk-SK" sz="3200" dirty="0"/>
              <a:t>gagy. </a:t>
            </a:r>
            <a:endParaRPr lang="sk-SK" sz="3200" dirty="0" smtClean="0"/>
          </a:p>
          <a:p>
            <a:r>
              <a:rPr lang="sk-SK" sz="3200" dirty="0" err="1" smtClean="0"/>
              <a:t>Umelc</a:t>
            </a:r>
            <a:r>
              <a:rPr lang="sk-SK" sz="3200" dirty="0" smtClean="0"/>
              <a:t>_ predstavujú </a:t>
            </a:r>
            <a:r>
              <a:rPr lang="sk-SK" sz="3200" dirty="0"/>
              <a:t>humor </a:t>
            </a:r>
            <a:r>
              <a:rPr lang="sk-SK" sz="3200" dirty="0" smtClean="0"/>
              <a:t>v </a:t>
            </a:r>
            <a:r>
              <a:rPr lang="sk-SK" sz="3200" dirty="0" err="1" smtClean="0"/>
              <a:t>d_vadle</a:t>
            </a:r>
            <a:r>
              <a:rPr lang="sk-SK" sz="3200" dirty="0" smtClean="0"/>
              <a:t>, </a:t>
            </a:r>
            <a:r>
              <a:rPr lang="sk-SK" sz="3200" dirty="0"/>
              <a:t>vo </a:t>
            </a:r>
            <a:r>
              <a:rPr lang="sk-SK" sz="3200" dirty="0" err="1" smtClean="0"/>
              <a:t>v_tvarnom</a:t>
            </a:r>
            <a:r>
              <a:rPr lang="sk-SK" sz="3200" dirty="0" smtClean="0"/>
              <a:t> </a:t>
            </a:r>
            <a:r>
              <a:rPr lang="sk-SK" sz="3200" dirty="0" err="1" smtClean="0"/>
              <a:t>umen</a:t>
            </a:r>
            <a:r>
              <a:rPr lang="sk-SK" sz="3200" dirty="0" smtClean="0"/>
              <a:t>_, </a:t>
            </a:r>
            <a:r>
              <a:rPr lang="sk-SK" sz="3200" dirty="0"/>
              <a:t>v </a:t>
            </a:r>
            <a:r>
              <a:rPr lang="sk-SK" sz="3200" dirty="0" err="1" smtClean="0"/>
              <a:t>l_teratúre</a:t>
            </a:r>
            <a:r>
              <a:rPr lang="sk-SK" sz="3200" dirty="0"/>
              <a:t>, </a:t>
            </a:r>
            <a:r>
              <a:rPr lang="sk-SK" sz="3200" dirty="0" smtClean="0"/>
              <a:t>v </a:t>
            </a:r>
            <a:r>
              <a:rPr lang="sk-SK" sz="3200" dirty="0"/>
              <a:t>hudbe. </a:t>
            </a:r>
            <a:endParaRPr lang="sk-SK" sz="3200" dirty="0" smtClean="0"/>
          </a:p>
          <a:p>
            <a:r>
              <a:rPr lang="sk-SK" sz="3200" dirty="0" smtClean="0"/>
              <a:t>Spolu </a:t>
            </a:r>
            <a:r>
              <a:rPr lang="sk-SK" sz="3200" dirty="0"/>
              <a:t>s festivalom vznikla </a:t>
            </a:r>
            <a:r>
              <a:rPr lang="sk-SK" sz="3200" dirty="0" smtClean="0"/>
              <a:t>aj </a:t>
            </a:r>
            <a:r>
              <a:rPr lang="sk-SK" sz="3200" dirty="0" err="1" smtClean="0"/>
              <a:t>Un_verz_ta</a:t>
            </a:r>
            <a:r>
              <a:rPr lang="sk-SK" sz="3200" dirty="0" smtClean="0"/>
              <a:t> humoru. </a:t>
            </a:r>
          </a:p>
          <a:p>
            <a:r>
              <a:rPr lang="sk-SK" sz="3200" dirty="0" smtClean="0"/>
              <a:t>Jej </a:t>
            </a:r>
            <a:r>
              <a:rPr lang="sk-SK" sz="3200" dirty="0" err="1" smtClean="0"/>
              <a:t>prv_m</a:t>
            </a:r>
            <a:r>
              <a:rPr lang="sk-SK" sz="3200" dirty="0" smtClean="0"/>
              <a:t> </a:t>
            </a:r>
            <a:r>
              <a:rPr lang="sk-SK" sz="3200" dirty="0"/>
              <a:t>rektorom sa stal </a:t>
            </a:r>
            <a:r>
              <a:rPr lang="sk-SK" sz="3200" dirty="0" err="1" smtClean="0"/>
              <a:t>slovensk</a:t>
            </a:r>
            <a:r>
              <a:rPr lang="sk-SK" sz="3200" dirty="0" smtClean="0"/>
              <a:t>_ </a:t>
            </a:r>
            <a:r>
              <a:rPr lang="sk-SK" sz="3200" dirty="0" err="1" smtClean="0"/>
              <a:t>humor_sta</a:t>
            </a:r>
            <a:r>
              <a:rPr lang="sk-SK" sz="3200" dirty="0" smtClean="0"/>
              <a:t> Viktor </a:t>
            </a:r>
            <a:r>
              <a:rPr lang="sk-SK" sz="3200" dirty="0" err="1" smtClean="0"/>
              <a:t>Kubal</a:t>
            </a:r>
            <a:r>
              <a:rPr lang="sk-SK" sz="3200" dirty="0" smtClean="0"/>
              <a:t>.</a:t>
            </a:r>
          </a:p>
          <a:p>
            <a:r>
              <a:rPr lang="sk-SK" sz="3200" dirty="0" smtClean="0"/>
              <a:t>Humor nás </a:t>
            </a:r>
            <a:r>
              <a:rPr lang="sk-SK" sz="3200" dirty="0" err="1" smtClean="0"/>
              <a:t>osv_žuje</a:t>
            </a:r>
            <a:r>
              <a:rPr lang="sk-SK" sz="3200" dirty="0" smtClean="0"/>
              <a:t> </a:t>
            </a:r>
            <a:r>
              <a:rPr lang="sk-SK" sz="3200" dirty="0"/>
              <a:t>a </a:t>
            </a:r>
            <a:r>
              <a:rPr lang="sk-SK" sz="3200" dirty="0" smtClean="0"/>
              <a:t>zbavuje </a:t>
            </a:r>
            <a:r>
              <a:rPr lang="sk-SK" sz="3200" dirty="0" err="1" smtClean="0"/>
              <a:t>nap_tia</a:t>
            </a:r>
            <a:r>
              <a:rPr lang="sk-SK" sz="3200" dirty="0"/>
              <a:t>. </a:t>
            </a:r>
            <a:endParaRPr lang="sk-SK" sz="3200" dirty="0" smtClean="0"/>
          </a:p>
          <a:p>
            <a:r>
              <a:rPr lang="sk-SK" sz="3200" dirty="0" smtClean="0"/>
              <a:t>A </a:t>
            </a:r>
            <a:r>
              <a:rPr lang="sk-SK" sz="3200" dirty="0"/>
              <a:t>hlavne, </a:t>
            </a:r>
            <a:r>
              <a:rPr lang="sk-SK" sz="3200" dirty="0" smtClean="0"/>
              <a:t>s humorom sa </a:t>
            </a:r>
            <a:r>
              <a:rPr lang="sk-SK" sz="3200" dirty="0" err="1" smtClean="0"/>
              <a:t>ž_je</a:t>
            </a:r>
            <a:r>
              <a:rPr lang="sk-SK" sz="3200" dirty="0" smtClean="0"/>
              <a:t> ľahšie. </a:t>
            </a:r>
            <a:endParaRPr lang="sk-SK" sz="32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1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Domác úloha na piatok 9. 9. 2022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 smtClean="0">
                <a:solidFill>
                  <a:srgbClr val="00B0F0"/>
                </a:solidFill>
              </a:rPr>
              <a:t>1 Súhrnný </a:t>
            </a:r>
            <a:r>
              <a:rPr lang="sk-SK" sz="2400" b="1" dirty="0">
                <a:solidFill>
                  <a:srgbClr val="00B0F0"/>
                </a:solidFill>
              </a:rPr>
              <a:t>pravopisný diktát 5</a:t>
            </a:r>
          </a:p>
          <a:p>
            <a:r>
              <a:rPr lang="sk-SK" sz="2400" dirty="0" smtClean="0">
                <a:solidFill>
                  <a:srgbClr val="00B0F0"/>
                </a:solidFill>
                <a:hlinkClick r:id="rId2"/>
              </a:rPr>
              <a:t>https</a:t>
            </a:r>
            <a:r>
              <a:rPr lang="sk-SK" sz="2400" dirty="0">
                <a:solidFill>
                  <a:srgbClr val="00B0F0"/>
                </a:solidFill>
                <a:hlinkClick r:id="rId2"/>
              </a:rPr>
              <a:t>://www.pravopisne.sk/suhrnny-pravopisny-diktat-5/?</a:t>
            </a:r>
            <a:r>
              <a:rPr lang="sk-SK" sz="2400" dirty="0" smtClean="0">
                <a:solidFill>
                  <a:srgbClr val="00B0F0"/>
                </a:solidFill>
                <a:hlinkClick r:id="rId2"/>
              </a:rPr>
              <a:t>restart=1</a:t>
            </a:r>
            <a:endParaRPr lang="sk-SK" sz="2400" dirty="0" smtClean="0">
              <a:solidFill>
                <a:srgbClr val="00B0F0"/>
              </a:solidFill>
            </a:endParaRPr>
          </a:p>
          <a:p>
            <a:endParaRPr lang="sk-SK" sz="2400" dirty="0">
              <a:solidFill>
                <a:srgbClr val="00B0F0"/>
              </a:solidFill>
            </a:endParaRPr>
          </a:p>
          <a:p>
            <a:r>
              <a:rPr lang="sk-SK" sz="2400" b="1" dirty="0" smtClean="0">
                <a:solidFill>
                  <a:srgbClr val="00B0F0"/>
                </a:solidFill>
              </a:rPr>
              <a:t>2 Kultúra slova</a:t>
            </a:r>
          </a:p>
          <a:p>
            <a:r>
              <a:rPr lang="sk-SK" sz="2400" dirty="0" smtClean="0">
                <a:solidFill>
                  <a:srgbClr val="00B0F0"/>
                </a:solidFill>
              </a:rPr>
              <a:t>Časť </a:t>
            </a:r>
            <a:r>
              <a:rPr lang="sk-SK" sz="2400" i="1" dirty="0" smtClean="0">
                <a:solidFill>
                  <a:srgbClr val="00B0F0"/>
                </a:solidFill>
              </a:rPr>
              <a:t>Rozličnosti</a:t>
            </a:r>
            <a:endParaRPr lang="sk-SK" sz="2400" i="1" dirty="0">
              <a:solidFill>
                <a:srgbClr val="00B0F0"/>
              </a:solidFill>
            </a:endParaRPr>
          </a:p>
          <a:p>
            <a:r>
              <a:rPr lang="sk-SK" sz="2400" dirty="0" smtClean="0">
                <a:solidFill>
                  <a:srgbClr val="00B0F0"/>
                </a:solidFill>
              </a:rPr>
              <a:t>Vybrať jeden článok podľa záujmu a informovať o ňom na seminári</a:t>
            </a:r>
          </a:p>
          <a:p>
            <a:endParaRPr lang="sk-SK" sz="2400" dirty="0">
              <a:solidFill>
                <a:srgbClr val="00B0F0"/>
              </a:solidFill>
            </a:endParaRPr>
          </a:p>
          <a:p>
            <a:r>
              <a:rPr lang="sk-SK" sz="2400" b="1" dirty="0" smtClean="0">
                <a:solidFill>
                  <a:srgbClr val="00B0F0"/>
                </a:solidFill>
              </a:rPr>
              <a:t>3 Napísať ospravedlnenie</a:t>
            </a:r>
            <a:endParaRPr lang="sk-SK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6711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713</Words>
  <Application>Microsoft Office PowerPoint</Application>
  <PresentationFormat>Širokouhlá</PresentationFormat>
  <Paragraphs>148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Motív balíka Office</vt:lpstr>
      <vt:lpstr>1. pravopis</vt:lpstr>
      <vt:lpstr>Čo sa budeme učiť</vt:lpstr>
      <vt:lpstr>https://www.pravopisne.sk/</vt:lpstr>
      <vt:lpstr>Abeceda (Алфавіт)</vt:lpstr>
      <vt:lpstr>Samohlásky    Dvojhlásky</vt:lpstr>
      <vt:lpstr>Dĺžka mení význam slova</vt:lpstr>
      <vt:lpstr>Dĺžka mení tvar slova</vt:lpstr>
      <vt:lpstr>spoluhlásky</vt:lpstr>
      <vt:lpstr>d, t, n, l: dom, taška, noha, lavica ď, ť, ň, ľ: ďaleko, ťažký, ňuchať, fľaša</vt:lpstr>
      <vt:lpstr>V slovách cudzieho pôvodu</vt:lpstr>
      <vt:lpstr>Rozlíšte výslovnosť d, t, n, l a ď, ť, ň, ľ.</vt:lpstr>
      <vt:lpstr>Rozlíšte výslovnosť d, t, n, l a ď, ť, ň, ľ.</vt:lpstr>
      <vt:lpstr>slovenské mesto Kremnica</vt:lpstr>
      <vt:lpstr>Prezentácia programu PowerPoint</vt:lpstr>
      <vt:lpstr>Domác úloha na piatok 9. 9.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Slovenská republika ako samostatný štát</dc:title>
  <dc:creator>User</dc:creator>
  <cp:lastModifiedBy>User</cp:lastModifiedBy>
  <cp:revision>75</cp:revision>
  <dcterms:created xsi:type="dcterms:W3CDTF">2019-08-31T19:18:45Z</dcterms:created>
  <dcterms:modified xsi:type="dcterms:W3CDTF">2022-09-02T08:09:08Z</dcterms:modified>
</cp:coreProperties>
</file>