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2101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6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444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72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725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514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5088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561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374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657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971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1BCD5-3BC3-4110-B498-AE04E0231E3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FFA9D-0035-4EFB-9563-9D5530BFEF1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497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nik.juls.savba.sk/?w=bylina&amp;c=be47&amp;d=locutio&amp;d=psken&amp;d=bernolak&amp;d=hssjV&amp;d=noundb&amp;d=sssj&amp;d=obce&amp;d=priezviska&amp;d=orter&amp;d=sss&amp;d=un&amp;d=scs&amp;d=peciar&amp;d=pskcs&amp;d=psp&amp;d=kssj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5637" y="1122363"/>
            <a:ext cx="11030988" cy="2387600"/>
          </a:xfrm>
        </p:spPr>
        <p:txBody>
          <a:bodyPr/>
          <a:lstStyle/>
          <a:p>
            <a:r>
              <a:rPr lang="sk-SK" dirty="0" smtClean="0"/>
              <a:t>PÍSANIESLOVOSOBITNEADOVEDNA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Dajme hlavy dokopy</a:t>
            </a:r>
          </a:p>
          <a:p>
            <a:r>
              <a:rPr lang="sk-SK" dirty="0" smtClean="0"/>
              <a:t>Dajme hlavy do kopy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237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i="1" dirty="0" err="1" smtClean="0">
                <a:solidFill>
                  <a:srgbClr val="002060"/>
                </a:solidFill>
              </a:rPr>
              <a:t>kor_to</a:t>
            </a:r>
            <a:r>
              <a:rPr lang="sk-SK" b="1" i="1" dirty="0" smtClean="0">
                <a:solidFill>
                  <a:srgbClr val="002060"/>
                </a:solidFill>
              </a:rPr>
              <a:t>,</a:t>
            </a:r>
            <a:r>
              <a:rPr lang="sk-SK" b="1" i="1" dirty="0" smtClean="0">
                <a:solidFill>
                  <a:srgbClr val="C00000"/>
                </a:solidFill>
              </a:rPr>
              <a:t> </a:t>
            </a:r>
            <a:r>
              <a:rPr lang="sk-SK" b="1" i="1" dirty="0" err="1" smtClean="0">
                <a:solidFill>
                  <a:srgbClr val="C00000"/>
                </a:solidFill>
                <a:hlinkClick r:id="rId2"/>
              </a:rPr>
              <a:t>b_ť</a:t>
            </a:r>
            <a:r>
              <a:rPr lang="sk-SK" b="1" i="1" dirty="0" smtClean="0">
                <a:solidFill>
                  <a:srgbClr val="C00000"/>
                </a:solidFill>
                <a:hlinkClick r:id="rId2"/>
              </a:rPr>
              <a:t>, </a:t>
            </a:r>
            <a:r>
              <a:rPr lang="sk-SK" b="1" i="1" dirty="0" err="1" smtClean="0">
                <a:solidFill>
                  <a:srgbClr val="C00000"/>
                </a:solidFill>
                <a:hlinkClick r:id="rId2"/>
              </a:rPr>
              <a:t>kop_to</a:t>
            </a:r>
            <a:r>
              <a:rPr lang="sk-SK" b="1" i="1" dirty="0" smtClean="0">
                <a:solidFill>
                  <a:srgbClr val="C00000"/>
                </a:solidFill>
                <a:hlinkClick r:id="rId2"/>
              </a:rPr>
              <a:t>, </a:t>
            </a:r>
            <a:r>
              <a:rPr lang="sk-SK" b="1" i="1" dirty="0" err="1" smtClean="0">
                <a:solidFill>
                  <a:srgbClr val="002060"/>
                </a:solidFill>
              </a:rPr>
              <a:t>ob_čaj</a:t>
            </a:r>
            <a:r>
              <a:rPr lang="sk-SK" b="1" i="1" dirty="0" smtClean="0">
                <a:solidFill>
                  <a:srgbClr val="002060"/>
                </a:solidFill>
              </a:rPr>
              <a:t>, </a:t>
            </a:r>
            <a:r>
              <a:rPr lang="sk-SK" b="1" i="1" dirty="0" err="1" smtClean="0">
                <a:solidFill>
                  <a:srgbClr val="002060"/>
                </a:solidFill>
              </a:rPr>
              <a:t>zv_k</a:t>
            </a:r>
            <a:r>
              <a:rPr lang="sk-SK" b="1" i="1" dirty="0" smtClean="0">
                <a:solidFill>
                  <a:srgbClr val="002060"/>
                </a:solidFill>
              </a:rPr>
              <a:t>, </a:t>
            </a:r>
            <a:r>
              <a:rPr lang="sk-SK" b="1" i="1" dirty="0" err="1" smtClean="0">
                <a:solidFill>
                  <a:srgbClr val="C00000"/>
                </a:solidFill>
                <a:hlinkClick r:id="rId2"/>
              </a:rPr>
              <a:t>b_lina</a:t>
            </a:r>
            <a:endParaRPr lang="sk-SK" b="1" dirty="0">
              <a:solidFill>
                <a:srgbClr val="C0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zlá __________nevyhynie</a:t>
            </a:r>
          </a:p>
          <a:p>
            <a:r>
              <a:rPr lang="sk-SK" dirty="0" smtClean="0"/>
              <a:t>__________ medzi dvoma mlynskými kameňmi</a:t>
            </a:r>
          </a:p>
          <a:p>
            <a:r>
              <a:rPr lang="sk-SK" dirty="0" smtClean="0"/>
              <a:t>rozniesť niekoho na ____________</a:t>
            </a:r>
          </a:p>
          <a:p>
            <a:r>
              <a:rPr lang="sk-SK" dirty="0" smtClean="0"/>
              <a:t>__________ z lacného kraja</a:t>
            </a:r>
          </a:p>
          <a:p>
            <a:r>
              <a:rPr lang="sk-SK" dirty="0" smtClean="0"/>
              <a:t>koľko krajov, toľko ___________</a:t>
            </a:r>
          </a:p>
          <a:p>
            <a:r>
              <a:rPr lang="sk-SK" dirty="0" smtClean="0"/>
              <a:t>byť pri ____________</a:t>
            </a:r>
          </a:p>
          <a:p>
            <a:r>
              <a:rPr lang="sk-SK" dirty="0" smtClean="0"/>
              <a:t>______ je železná košeľa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834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Spolu sa píšu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časti zložených </a:t>
            </a:r>
            <a:r>
              <a:rPr lang="sk-SK" dirty="0" smtClean="0"/>
              <a:t>slov</a:t>
            </a:r>
          </a:p>
          <a:p>
            <a:pPr lvl="1"/>
            <a:r>
              <a:rPr lang="sk-SK" dirty="0"/>
              <a:t>štrkopiesok, veľkomesto, </a:t>
            </a:r>
            <a:r>
              <a:rPr lang="sk-SK" dirty="0" smtClean="0"/>
              <a:t>ohľaduplný</a:t>
            </a:r>
            <a:r>
              <a:rPr lang="sk-SK" dirty="0"/>
              <a:t>, </a:t>
            </a:r>
            <a:r>
              <a:rPr lang="sk-SK" dirty="0" smtClean="0"/>
              <a:t>pravdovravný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ale</a:t>
            </a:r>
          </a:p>
          <a:p>
            <a:r>
              <a:rPr lang="sk-SK" dirty="0"/>
              <a:t>pri vyjadrovaní samostatnosti </a:t>
            </a:r>
            <a:r>
              <a:rPr lang="sk-SK" dirty="0" smtClean="0"/>
              <a:t>zložiek sa spolupatričnosť </a:t>
            </a:r>
            <a:r>
              <a:rPr lang="sk-SK" dirty="0" smtClean="0"/>
              <a:t>naznačuje </a:t>
            </a:r>
            <a:r>
              <a:rPr lang="sk-SK" b="1" dirty="0" smtClean="0"/>
              <a:t>spojovníkom (nie pomlčkou)</a:t>
            </a:r>
            <a:endParaRPr lang="sk-SK" b="1" dirty="0" smtClean="0"/>
          </a:p>
          <a:p>
            <a:pPr lvl="1"/>
            <a:r>
              <a:rPr lang="sk-SK" dirty="0" smtClean="0"/>
              <a:t>bielo-červený</a:t>
            </a:r>
            <a:r>
              <a:rPr lang="sk-SK" dirty="0"/>
              <a:t>, slovensko-český, česko-slovenský, </a:t>
            </a:r>
            <a:r>
              <a:rPr lang="sk-SK" dirty="0" smtClean="0"/>
              <a:t>bielo-modro-červený, žlto-modrý</a:t>
            </a:r>
            <a:endParaRPr lang="sk-SK" dirty="0" smtClean="0"/>
          </a:p>
          <a:p>
            <a:endParaRPr lang="pl-PL" dirty="0" smtClean="0"/>
          </a:p>
          <a:p>
            <a:r>
              <a:rPr lang="pl-PL" dirty="0" smtClean="0"/>
              <a:t>zložené predložky </a:t>
            </a:r>
          </a:p>
          <a:p>
            <a:pPr lvl="1"/>
            <a:r>
              <a:rPr lang="pl-PL" dirty="0" smtClean="0"/>
              <a:t>ponad</a:t>
            </a:r>
            <a:r>
              <a:rPr lang="pl-PL" dirty="0"/>
              <a:t>, sponad, </a:t>
            </a:r>
            <a:r>
              <a:rPr lang="pl-PL" dirty="0" smtClean="0"/>
              <a:t>popri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7579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Spolu sa píšu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predložkové spojenia, ktoré sa zmenili </a:t>
            </a:r>
            <a:r>
              <a:rPr lang="sk-SK" dirty="0" smtClean="0"/>
              <a:t>na:</a:t>
            </a:r>
          </a:p>
          <a:p>
            <a:r>
              <a:rPr lang="sk-SK" b="1" dirty="0" smtClean="0"/>
              <a:t>príslovky času</a:t>
            </a:r>
          </a:p>
          <a:p>
            <a:pPr lvl="1"/>
            <a:r>
              <a:rPr lang="sk-SK" dirty="0"/>
              <a:t>podvečer, nadránom, predpoludním; predvčerom, podchvíľou, pozajtra, popoludní</a:t>
            </a:r>
            <a:r>
              <a:rPr lang="sk-SK" dirty="0" smtClean="0"/>
              <a:t>, dodnes</a:t>
            </a:r>
            <a:r>
              <a:rPr lang="sk-SK" dirty="0"/>
              <a:t>, </a:t>
            </a:r>
            <a:r>
              <a:rPr lang="sk-SK" dirty="0" smtClean="0"/>
              <a:t>donedávna</a:t>
            </a:r>
          </a:p>
          <a:p>
            <a:endParaRPr lang="sk-SK" b="1" dirty="0" smtClean="0"/>
          </a:p>
          <a:p>
            <a:r>
              <a:rPr lang="sk-SK" b="1" dirty="0" smtClean="0"/>
              <a:t>príslovky spôsobu</a:t>
            </a:r>
          </a:p>
          <a:p>
            <a:pPr lvl="1"/>
            <a:r>
              <a:rPr lang="sk-SK" dirty="0"/>
              <a:t>odoka, </a:t>
            </a:r>
            <a:r>
              <a:rPr lang="sk-SK" dirty="0" smtClean="0"/>
              <a:t>nahlas, odspodku</a:t>
            </a:r>
            <a:r>
              <a:rPr lang="sk-SK" dirty="0"/>
              <a:t>, pohromade, </a:t>
            </a:r>
            <a:r>
              <a:rPr lang="sk-SK" dirty="0" smtClean="0"/>
              <a:t>pokope, dokopy, spravidla</a:t>
            </a:r>
            <a:endParaRPr lang="sk-SK" dirty="0" smtClean="0"/>
          </a:p>
          <a:p>
            <a:endParaRPr lang="sk-SK" b="1" dirty="0" smtClean="0"/>
          </a:p>
          <a:p>
            <a:r>
              <a:rPr lang="sk-SK" b="1" dirty="0" smtClean="0"/>
              <a:t>príslovky pomenúvajúce farbu – dvojaký spôsob písania</a:t>
            </a:r>
          </a:p>
          <a:p>
            <a:pPr lvl="1"/>
            <a:r>
              <a:rPr lang="sk-SK" dirty="0" smtClean="0"/>
              <a:t>na červeno i </a:t>
            </a:r>
            <a:r>
              <a:rPr lang="sk-SK" dirty="0"/>
              <a:t>na červeno, </a:t>
            </a:r>
            <a:r>
              <a:rPr lang="sk-SK" dirty="0" smtClean="0"/>
              <a:t>do červena i do </a:t>
            </a:r>
            <a:r>
              <a:rPr lang="sk-SK" dirty="0"/>
              <a:t>červena</a:t>
            </a:r>
          </a:p>
        </p:txBody>
      </p:sp>
    </p:spTree>
    <p:extLst>
      <p:ext uri="{BB962C8B-B14F-4D97-AF65-F5344CB8AC3E}">
        <p14:creationId xmlns:p14="http://schemas.microsoft.com/office/powerpoint/2010/main" val="313599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Spolu sa píšu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zložené </a:t>
            </a:r>
            <a:r>
              <a:rPr lang="sk-SK" dirty="0"/>
              <a:t>prídavné mená </a:t>
            </a:r>
            <a:r>
              <a:rPr lang="sk-SK" dirty="0" smtClean="0"/>
              <a:t>s číslovkou</a:t>
            </a:r>
          </a:p>
          <a:p>
            <a:pPr lvl="1"/>
            <a:r>
              <a:rPr lang="sk-SK" dirty="0" smtClean="0"/>
              <a:t>trojnásobný</a:t>
            </a:r>
            <a:r>
              <a:rPr lang="sk-SK" dirty="0"/>
              <a:t>, štvorramenný, päťdňový, </a:t>
            </a:r>
            <a:r>
              <a:rPr lang="sk-SK" dirty="0" err="1"/>
              <a:t>triapolizbový</a:t>
            </a:r>
            <a:r>
              <a:rPr lang="sk-SK" dirty="0"/>
              <a:t>, </a:t>
            </a:r>
            <a:r>
              <a:rPr lang="sk-SK" dirty="0" err="1" smtClean="0"/>
              <a:t>poldruhakilový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9897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číslovky </a:t>
            </a:r>
            <a:r>
              <a:rPr lang="sk-SK" dirty="0"/>
              <a:t>označujúce </a:t>
            </a:r>
            <a:r>
              <a:rPr lang="sk-SK" b="1" dirty="0"/>
              <a:t>stovky a tisícky sa píšu </a:t>
            </a:r>
            <a:r>
              <a:rPr lang="sk-SK" b="1" dirty="0" smtClean="0"/>
              <a:t>spolu</a:t>
            </a:r>
          </a:p>
          <a:p>
            <a:r>
              <a:rPr lang="sk-SK" dirty="0" smtClean="0"/>
              <a:t>dvesto</a:t>
            </a:r>
            <a:r>
              <a:rPr lang="sk-SK" dirty="0"/>
              <a:t>, sedemsto, tritisíc, dvadsaťsedemtisíc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číslovky </a:t>
            </a:r>
            <a:r>
              <a:rPr lang="sk-SK" dirty="0"/>
              <a:t>označujúce </a:t>
            </a:r>
            <a:r>
              <a:rPr lang="sk-SK" b="1" dirty="0"/>
              <a:t>milióny, miliardy, bilióny sa píšu </a:t>
            </a:r>
            <a:r>
              <a:rPr lang="sk-SK" b="1" dirty="0" smtClean="0"/>
              <a:t>oddelene </a:t>
            </a:r>
          </a:p>
          <a:p>
            <a:r>
              <a:rPr lang="sk-SK" dirty="0" smtClean="0"/>
              <a:t>štyri </a:t>
            </a:r>
            <a:r>
              <a:rPr lang="sk-SK" dirty="0"/>
              <a:t>milióny, päť miliónov, tri miliardy, sedem biliónov</a:t>
            </a:r>
          </a:p>
        </p:txBody>
      </p:sp>
    </p:spTree>
    <p:extLst>
      <p:ext uri="{BB962C8B-B14F-4D97-AF65-F5344CB8AC3E}">
        <p14:creationId xmlns:p14="http://schemas.microsoft.com/office/powerpoint/2010/main" val="28247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V </a:t>
            </a:r>
            <a:r>
              <a:rPr lang="sk-SK" dirty="0" smtClean="0"/>
              <a:t>číslovkách </a:t>
            </a:r>
            <a:r>
              <a:rPr lang="sk-SK" dirty="0"/>
              <a:t>od 21 vyššie píšeme </a:t>
            </a:r>
            <a:r>
              <a:rPr lang="sk-SK" dirty="0" smtClean="0"/>
              <a:t>oddelene </a:t>
            </a:r>
            <a:r>
              <a:rPr lang="sk-SK" dirty="0"/>
              <a:t>od ostatnej časti jednotky</a:t>
            </a:r>
            <a:r>
              <a:rPr lang="sk-SK" dirty="0" smtClean="0"/>
              <a:t>:</a:t>
            </a:r>
          </a:p>
          <a:p>
            <a:endParaRPr lang="sk-SK" dirty="0" smtClean="0"/>
          </a:p>
          <a:p>
            <a:r>
              <a:rPr lang="sk-SK" dirty="0" smtClean="0"/>
              <a:t>pri </a:t>
            </a:r>
            <a:r>
              <a:rPr lang="sk-SK" dirty="0"/>
              <a:t>skloňovaní základných </a:t>
            </a:r>
            <a:r>
              <a:rPr lang="sk-SK" dirty="0" smtClean="0"/>
              <a:t>čísloviek</a:t>
            </a:r>
          </a:p>
          <a:p>
            <a:pPr lvl="1"/>
            <a:r>
              <a:rPr lang="sk-SK" dirty="0" smtClean="0"/>
              <a:t>stodvadsiati </a:t>
            </a:r>
            <a:r>
              <a:rPr lang="sk-SK" dirty="0"/>
              <a:t>štyria muži, stodvadsiatich štyroch </a:t>
            </a:r>
            <a:r>
              <a:rPr lang="sk-SK" dirty="0" smtClean="0"/>
              <a:t>mužov, s dvadsiatimi </a:t>
            </a:r>
            <a:r>
              <a:rPr lang="sk-SK" dirty="0"/>
              <a:t>štyrmi </a:t>
            </a:r>
            <a:r>
              <a:rPr lang="sk-SK" dirty="0" smtClean="0"/>
              <a:t>mužmi</a:t>
            </a:r>
            <a:endParaRPr lang="sk-SK" dirty="0"/>
          </a:p>
          <a:p>
            <a:pPr lvl="1"/>
            <a:endParaRPr lang="sk-SK" dirty="0"/>
          </a:p>
          <a:p>
            <a:r>
              <a:rPr lang="sk-SK" dirty="0" smtClean="0"/>
              <a:t>v radových číslovkách</a:t>
            </a:r>
          </a:p>
          <a:p>
            <a:pPr lvl="1"/>
            <a:r>
              <a:rPr lang="sk-SK" dirty="0" smtClean="0"/>
              <a:t>stodvadsiaty </a:t>
            </a:r>
            <a:r>
              <a:rPr lang="sk-SK" dirty="0"/>
              <a:t>štvrtý účastník, stodvadsiateho štvrtého účastníka</a:t>
            </a:r>
            <a:r>
              <a:rPr lang="sk-SK" dirty="0" smtClean="0"/>
              <a:t>, </a:t>
            </a:r>
          </a:p>
          <a:p>
            <a:pPr lvl="1"/>
            <a:r>
              <a:rPr lang="sk-SK" dirty="0" smtClean="0"/>
              <a:t>v tisícdeväťstoosemdesiatom </a:t>
            </a:r>
            <a:r>
              <a:rPr lang="sk-SK" dirty="0"/>
              <a:t>piatom </a:t>
            </a:r>
            <a:r>
              <a:rPr lang="sk-SK" dirty="0" smtClean="0"/>
              <a:t>roku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684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248</Words>
  <Application>Microsoft Office PowerPoint</Application>
  <PresentationFormat>Širokouhlá</PresentationFormat>
  <Paragraphs>46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Motív balíka Office</vt:lpstr>
      <vt:lpstr>PÍSANIESLOVOSOBITNEADOVEDNA</vt:lpstr>
      <vt:lpstr>kor_to, b_ť, kop_to, ob_čaj, zv_k, b_lina</vt:lpstr>
      <vt:lpstr>Spolu sa píšu</vt:lpstr>
      <vt:lpstr>Spolu sa píšu</vt:lpstr>
      <vt:lpstr>Spolu sa píšu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User</cp:lastModifiedBy>
  <cp:revision>6</cp:revision>
  <dcterms:created xsi:type="dcterms:W3CDTF">2019-10-14T18:27:55Z</dcterms:created>
  <dcterms:modified xsi:type="dcterms:W3CDTF">2019-10-28T17:43:41Z</dcterms:modified>
</cp:coreProperties>
</file>