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73" r:id="rId7"/>
    <p:sldId id="261" r:id="rId8"/>
    <p:sldId id="275" r:id="rId9"/>
    <p:sldId id="276" r:id="rId10"/>
    <p:sldId id="262" r:id="rId11"/>
    <p:sldId id="277" r:id="rId12"/>
    <p:sldId id="267" r:id="rId13"/>
    <p:sldId id="268" r:id="rId14"/>
    <p:sldId id="269" r:id="rId15"/>
    <p:sldId id="271" r:id="rId16"/>
    <p:sldId id="270" r:id="rId17"/>
    <p:sldId id="260" r:id="rId18"/>
    <p:sldId id="263" r:id="rId19"/>
    <p:sldId id="264" r:id="rId20"/>
    <p:sldId id="266" r:id="rId2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EB9F-3B7D-4376-A5FB-C866828FFC3E}" type="datetimeFigureOut">
              <a:rPr lang="sk-SK" smtClean="0"/>
              <a:t>11. 11. 2019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4B6D-58DF-4A65-8363-7C3640D7061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35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EB9F-3B7D-4376-A5FB-C866828FFC3E}" type="datetimeFigureOut">
              <a:rPr lang="sk-SK" smtClean="0"/>
              <a:t>11. 11. 2019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4B6D-58DF-4A65-8363-7C3640D7061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28053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EB9F-3B7D-4376-A5FB-C866828FFC3E}" type="datetimeFigureOut">
              <a:rPr lang="sk-SK" smtClean="0"/>
              <a:t>11. 11. 2019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4B6D-58DF-4A65-8363-7C3640D7061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062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EB9F-3B7D-4376-A5FB-C866828FFC3E}" type="datetimeFigureOut">
              <a:rPr lang="sk-SK" smtClean="0"/>
              <a:t>11. 11. 2019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4B6D-58DF-4A65-8363-7C3640D7061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4179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EB9F-3B7D-4376-A5FB-C866828FFC3E}" type="datetimeFigureOut">
              <a:rPr lang="sk-SK" smtClean="0"/>
              <a:t>11. 11. 2019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4B6D-58DF-4A65-8363-7C3640D7061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3150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EB9F-3B7D-4376-A5FB-C866828FFC3E}" type="datetimeFigureOut">
              <a:rPr lang="sk-SK" smtClean="0"/>
              <a:t>11. 11. 2019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4B6D-58DF-4A65-8363-7C3640D7061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51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EB9F-3B7D-4376-A5FB-C866828FFC3E}" type="datetimeFigureOut">
              <a:rPr lang="sk-SK" smtClean="0"/>
              <a:t>11. 11. 2019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4B6D-58DF-4A65-8363-7C3640D7061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51937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EB9F-3B7D-4376-A5FB-C866828FFC3E}" type="datetimeFigureOut">
              <a:rPr lang="sk-SK" smtClean="0"/>
              <a:t>11. 11. 2019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4B6D-58DF-4A65-8363-7C3640D7061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5740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EB9F-3B7D-4376-A5FB-C866828FFC3E}" type="datetimeFigureOut">
              <a:rPr lang="sk-SK" smtClean="0"/>
              <a:t>11. 11. 2019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4B6D-58DF-4A65-8363-7C3640D7061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462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EB9F-3B7D-4376-A5FB-C866828FFC3E}" type="datetimeFigureOut">
              <a:rPr lang="sk-SK" smtClean="0"/>
              <a:t>11. 11. 2019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4B6D-58DF-4A65-8363-7C3640D7061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4281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EB9F-3B7D-4376-A5FB-C866828FFC3E}" type="datetimeFigureOut">
              <a:rPr lang="sk-SK" smtClean="0"/>
              <a:t>11. 11. 2019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4B6D-58DF-4A65-8363-7C3640D7061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5469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8EB9F-3B7D-4376-A5FB-C866828FFC3E}" type="datetimeFigureOut">
              <a:rPr lang="sk-SK" smtClean="0"/>
              <a:t>11. 11. 2019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C4B6D-58DF-4A65-8363-7C3640D7061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0506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sk.wikipedia.org/wiki/Plaveck%C3%BD_Mikul%C3%A1%C5%A1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PÍSANIE VEĽKÝCH PÍSMEN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482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Veľké písmená sa v spisovnej slovenčine píšu: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1</a:t>
            </a:r>
            <a:r>
              <a:rPr lang="sk-SK" dirty="0"/>
              <a:t>. na začiatku vlastných mien, resp. aj vnútri viacslovných vlastných mien ako pomenovaní jedinečných skutočností</a:t>
            </a:r>
            <a:r>
              <a:rPr lang="sk-SK" dirty="0" smtClean="0"/>
              <a:t>;</a:t>
            </a:r>
          </a:p>
          <a:p>
            <a:r>
              <a:rPr lang="sk-SK" dirty="0" smtClean="0"/>
              <a:t>2</a:t>
            </a:r>
            <a:r>
              <a:rPr lang="sk-SK" dirty="0"/>
              <a:t>. na začiatku viet ako základných dorozumievacích jednotiek</a:t>
            </a:r>
            <a:r>
              <a:rPr lang="sk-SK" dirty="0" smtClean="0"/>
              <a:t>;</a:t>
            </a:r>
          </a:p>
          <a:p>
            <a:r>
              <a:rPr lang="sk-SK" dirty="0" smtClean="0"/>
              <a:t>3</a:t>
            </a:r>
            <a:r>
              <a:rPr lang="sk-SK" dirty="0"/>
              <a:t>. </a:t>
            </a:r>
            <a:r>
              <a:rPr lang="sk-SK" dirty="0" smtClean="0"/>
              <a:t>v niektorých </a:t>
            </a:r>
            <a:r>
              <a:rPr lang="sk-SK" dirty="0"/>
              <a:t>skratkách, ktoré zastupujú viacslovné pomenovania, </a:t>
            </a:r>
            <a:r>
              <a:rPr lang="sk-SK" dirty="0" smtClean="0"/>
              <a:t>v ustálených </a:t>
            </a:r>
            <a:r>
              <a:rPr lang="sk-SK" dirty="0"/>
              <a:t>značkách</a:t>
            </a:r>
            <a:r>
              <a:rPr lang="sk-SK" dirty="0" smtClean="0"/>
              <a:t>;</a:t>
            </a:r>
          </a:p>
          <a:p>
            <a:r>
              <a:rPr lang="sk-SK" dirty="0" smtClean="0"/>
              <a:t>4</a:t>
            </a:r>
            <a:r>
              <a:rPr lang="sk-SK" dirty="0"/>
              <a:t>. niekedy </a:t>
            </a:r>
            <a:r>
              <a:rPr lang="sk-SK" dirty="0" smtClean="0"/>
              <a:t>v poézii </a:t>
            </a:r>
            <a:r>
              <a:rPr lang="sk-SK" dirty="0"/>
              <a:t>na začiatku veršov</a:t>
            </a:r>
            <a:r>
              <a:rPr lang="sk-SK" dirty="0" smtClean="0"/>
              <a:t>;</a:t>
            </a:r>
          </a:p>
          <a:p>
            <a:r>
              <a:rPr lang="sk-SK" dirty="0" smtClean="0"/>
              <a:t>5</a:t>
            </a:r>
            <a:r>
              <a:rPr lang="sk-SK" dirty="0"/>
              <a:t>. na vyzdvihnutie niektorých slov a častí slov alebo častí jazykového prejavu</a:t>
            </a:r>
            <a:r>
              <a:rPr lang="sk-SK" dirty="0" smtClean="0"/>
              <a:t>;</a:t>
            </a:r>
          </a:p>
          <a:p>
            <a:r>
              <a:rPr lang="sk-SK" dirty="0" smtClean="0"/>
              <a:t>6</a:t>
            </a:r>
            <a:r>
              <a:rPr lang="sk-SK" dirty="0"/>
              <a:t>. na znak úcty</a:t>
            </a:r>
          </a:p>
        </p:txBody>
      </p:sp>
    </p:spTree>
    <p:extLst>
      <p:ext uri="{BB962C8B-B14F-4D97-AF65-F5344CB8AC3E}">
        <p14:creationId xmlns:p14="http://schemas.microsoft.com/office/powerpoint/2010/main" val="367144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Funkcia veľkých písmen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Písanie </a:t>
            </a:r>
            <a:r>
              <a:rPr lang="sk-SK" dirty="0"/>
              <a:t>veľkých písmen </a:t>
            </a:r>
            <a:r>
              <a:rPr lang="sk-SK" dirty="0" smtClean="0"/>
              <a:t>prispieva </a:t>
            </a:r>
          </a:p>
          <a:p>
            <a:pPr lvl="1"/>
            <a:r>
              <a:rPr lang="sk-SK" dirty="0" smtClean="0"/>
              <a:t>k </a:t>
            </a:r>
            <a:r>
              <a:rPr lang="sk-SK" dirty="0" smtClean="0"/>
              <a:t>väčšej </a:t>
            </a:r>
            <a:r>
              <a:rPr lang="sk-SK" dirty="0"/>
              <a:t>prehľadnosti písaného alebo tlačeného jazykového </a:t>
            </a:r>
            <a:r>
              <a:rPr lang="sk-SK" dirty="0" smtClean="0"/>
              <a:t>prejavu </a:t>
            </a:r>
          </a:p>
          <a:p>
            <a:pPr lvl="1"/>
            <a:r>
              <a:rPr lang="sk-SK" dirty="0" smtClean="0"/>
              <a:t>k </a:t>
            </a:r>
            <a:r>
              <a:rPr lang="sk-SK" dirty="0" smtClean="0"/>
              <a:t>jeho </a:t>
            </a:r>
            <a:r>
              <a:rPr lang="sk-SK" dirty="0"/>
              <a:t>optickej </a:t>
            </a:r>
            <a:r>
              <a:rPr lang="sk-SK" dirty="0" smtClean="0"/>
              <a:t>členenosti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8280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1. VEĽKÉ PÍSMENÁ NA ZAČIATKU VLASTNÝCH MIEN A VNÚTRI VIACSLOVNÝCH VLASTNÝCH MIEN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Vlastné </a:t>
            </a:r>
            <a:r>
              <a:rPr lang="sk-SK" dirty="0"/>
              <a:t>meno je pomenovanie jedinečnej osoby, zvieraťa alebo neživého </a:t>
            </a:r>
            <a:r>
              <a:rPr lang="sk-SK" dirty="0" smtClean="0"/>
              <a:t>predmetu</a:t>
            </a:r>
          </a:p>
          <a:p>
            <a:r>
              <a:rPr lang="sk-SK" dirty="0" smtClean="0"/>
              <a:t>Ján Kováč</a:t>
            </a:r>
          </a:p>
          <a:p>
            <a:r>
              <a:rPr lang="sk-SK" dirty="0" smtClean="0"/>
              <a:t>Vianoce</a:t>
            </a:r>
          </a:p>
          <a:p>
            <a:r>
              <a:rPr lang="sk-SK" dirty="0" smtClean="0"/>
              <a:t>vodník/Vodník (typ vysávača)</a:t>
            </a:r>
          </a:p>
          <a:p>
            <a:r>
              <a:rPr lang="sk-SK" dirty="0" smtClean="0"/>
              <a:t>záhradkár/Záhradkár</a:t>
            </a:r>
          </a:p>
          <a:p>
            <a:r>
              <a:rPr lang="sk-SK" dirty="0" smtClean="0"/>
              <a:t>siesta/Siesta</a:t>
            </a:r>
          </a:p>
          <a:p>
            <a:r>
              <a:rPr lang="sk-SK" dirty="0" smtClean="0"/>
              <a:t>babička/Babička (román, cukráreň, múka)</a:t>
            </a:r>
          </a:p>
          <a:p>
            <a:r>
              <a:rPr lang="sk-SK" dirty="0" smtClean="0"/>
              <a:t>Dráčik/Dráčik (názov obchodu s hračkami)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679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Spisovateľka Irena Brežná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287" y="1858169"/>
            <a:ext cx="5305425" cy="4286250"/>
          </a:xfrm>
        </p:spPr>
      </p:pic>
    </p:spTree>
    <p:extLst>
      <p:ext uri="{BB962C8B-B14F-4D97-AF65-F5344CB8AC3E}">
        <p14:creationId xmlns:p14="http://schemas.microsoft.com/office/powerpoint/2010/main" val="336421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b="1" dirty="0"/>
              <a:t>Irena Brežná</a:t>
            </a:r>
            <a:r>
              <a:rPr lang="sk-SK" dirty="0"/>
              <a:t> </a:t>
            </a:r>
            <a:r>
              <a:rPr lang="sk-SK" dirty="0" smtClean="0"/>
              <a:t>je _</a:t>
            </a:r>
            <a:r>
              <a:rPr lang="sk-SK" dirty="0" err="1" smtClean="0"/>
              <a:t>lovensko</a:t>
            </a:r>
            <a:r>
              <a:rPr lang="sk-SK" dirty="0" smtClean="0"/>
              <a:t>-_</a:t>
            </a:r>
            <a:r>
              <a:rPr lang="sk-SK" dirty="0" err="1" smtClean="0"/>
              <a:t>vajčiarska</a:t>
            </a:r>
            <a:r>
              <a:rPr lang="sk-SK" dirty="0" smtClean="0"/>
              <a:t> </a:t>
            </a:r>
            <a:r>
              <a:rPr lang="sk-SK" dirty="0"/>
              <a:t>spisovateľka a novinárka. </a:t>
            </a:r>
          </a:p>
          <a:p>
            <a:r>
              <a:rPr lang="sk-SK" dirty="0"/>
              <a:t>Detstvo prežila v </a:t>
            </a:r>
            <a:r>
              <a:rPr lang="sk-SK" dirty="0" smtClean="0"/>
              <a:t>_</a:t>
            </a:r>
            <a:r>
              <a:rPr lang="sk-SK" dirty="0" err="1" smtClean="0"/>
              <a:t>renčíne</a:t>
            </a:r>
            <a:r>
              <a:rPr lang="sk-SK" dirty="0"/>
              <a:t>, ale v roku </a:t>
            </a:r>
            <a:r>
              <a:rPr lang="sk-SK" dirty="0" smtClean="0"/>
              <a:t>1968 emigrovala </a:t>
            </a:r>
            <a:r>
              <a:rPr lang="sk-SK" dirty="0"/>
              <a:t>do </a:t>
            </a:r>
            <a:r>
              <a:rPr lang="sk-SK" dirty="0" smtClean="0"/>
              <a:t>_</a:t>
            </a:r>
            <a:r>
              <a:rPr lang="sk-SK" dirty="0" err="1" smtClean="0"/>
              <a:t>vajčiarska</a:t>
            </a:r>
            <a:r>
              <a:rPr lang="sk-SK" dirty="0"/>
              <a:t>, kde odvtedy žije. Študovala slavistiku, filozofiu a psychológiu na </a:t>
            </a:r>
            <a:r>
              <a:rPr lang="sk-SK" dirty="0" smtClean="0"/>
              <a:t>_</a:t>
            </a:r>
            <a:r>
              <a:rPr lang="sk-SK" dirty="0" err="1" smtClean="0"/>
              <a:t>niverzite</a:t>
            </a:r>
            <a:r>
              <a:rPr lang="sk-SK" dirty="0" smtClean="0"/>
              <a:t> </a:t>
            </a:r>
            <a:r>
              <a:rPr lang="sk-SK" dirty="0"/>
              <a:t>v </a:t>
            </a:r>
            <a:r>
              <a:rPr lang="sk-SK" dirty="0" smtClean="0"/>
              <a:t>_</a:t>
            </a:r>
            <a:r>
              <a:rPr lang="sk-SK" dirty="0" err="1" smtClean="0"/>
              <a:t>azileji</a:t>
            </a:r>
            <a:r>
              <a:rPr lang="sk-SK" dirty="0" smtClean="0"/>
              <a:t>. </a:t>
            </a:r>
          </a:p>
          <a:p>
            <a:r>
              <a:rPr lang="sk-SK" dirty="0" smtClean="0"/>
              <a:t>Podporovala </a:t>
            </a:r>
            <a:r>
              <a:rPr lang="sk-SK" dirty="0"/>
              <a:t>rôzne humanitné a ženské projekty, napríklad v </a:t>
            </a:r>
            <a:r>
              <a:rPr lang="sk-SK" dirty="0" smtClean="0"/>
              <a:t>_</a:t>
            </a:r>
            <a:r>
              <a:rPr lang="sk-SK" dirty="0" err="1" smtClean="0"/>
              <a:t>uinei</a:t>
            </a:r>
            <a:r>
              <a:rPr lang="sk-SK" dirty="0" smtClean="0"/>
              <a:t> </a:t>
            </a:r>
            <a:r>
              <a:rPr lang="sk-SK" dirty="0"/>
              <a:t>a v </a:t>
            </a:r>
            <a:r>
              <a:rPr lang="sk-SK" dirty="0" smtClean="0"/>
              <a:t>_</a:t>
            </a:r>
            <a:r>
              <a:rPr lang="sk-SK" dirty="0" err="1" smtClean="0"/>
              <a:t>ečensku</a:t>
            </a:r>
            <a:r>
              <a:rPr lang="sk-SK" dirty="0" smtClean="0"/>
              <a:t>.</a:t>
            </a:r>
          </a:p>
          <a:p>
            <a:r>
              <a:rPr lang="sk-SK" dirty="0" smtClean="0"/>
              <a:t>Na _</a:t>
            </a:r>
            <a:r>
              <a:rPr lang="sk-SK" dirty="0" err="1" smtClean="0"/>
              <a:t>lovensku</a:t>
            </a:r>
            <a:r>
              <a:rPr lang="sk-SK" dirty="0" smtClean="0"/>
              <a:t> </a:t>
            </a:r>
            <a:r>
              <a:rPr lang="sk-SK" dirty="0"/>
              <a:t>spolupracuje s feministickým vzdelávacím a publikačným projektom </a:t>
            </a:r>
            <a:r>
              <a:rPr lang="sk-SK" i="1" dirty="0" smtClean="0"/>
              <a:t>_</a:t>
            </a:r>
            <a:r>
              <a:rPr lang="sk-SK" i="1" dirty="0" err="1" smtClean="0"/>
              <a:t>spekt</a:t>
            </a:r>
            <a:r>
              <a:rPr lang="sk-SK" dirty="0" smtClean="0"/>
              <a:t>.</a:t>
            </a:r>
          </a:p>
          <a:p>
            <a:r>
              <a:rPr lang="sk-SK" dirty="0" smtClean="0"/>
              <a:t>Píše </a:t>
            </a:r>
            <a:r>
              <a:rPr lang="sk-SK" dirty="0"/>
              <a:t>prevažne po </a:t>
            </a:r>
            <a:r>
              <a:rPr lang="sk-SK" dirty="0" smtClean="0"/>
              <a:t>_</a:t>
            </a:r>
            <a:r>
              <a:rPr lang="sk-SK" dirty="0" err="1" smtClean="0"/>
              <a:t>emecky</a:t>
            </a:r>
            <a:r>
              <a:rPr lang="sk-SK" dirty="0" smtClean="0"/>
              <a:t>.  Na _</a:t>
            </a:r>
            <a:r>
              <a:rPr lang="sk-SK" dirty="0" err="1" smtClean="0"/>
              <a:t>lovensku</a:t>
            </a:r>
            <a:r>
              <a:rPr lang="sk-SK" dirty="0" smtClean="0"/>
              <a:t> a v _</a:t>
            </a:r>
            <a:r>
              <a:rPr lang="sk-SK" dirty="0" err="1" smtClean="0"/>
              <a:t>lovenčine</a:t>
            </a:r>
            <a:r>
              <a:rPr lang="sk-SK" dirty="0" smtClean="0"/>
              <a:t> jej vyšlo niekoľko kníh, napríklad romány </a:t>
            </a:r>
            <a:r>
              <a:rPr lang="sk-SK" i="1" dirty="0" smtClean="0"/>
              <a:t>_</a:t>
            </a:r>
            <a:r>
              <a:rPr lang="sk-SK" i="1" dirty="0" err="1" smtClean="0"/>
              <a:t>evďačná</a:t>
            </a:r>
            <a:r>
              <a:rPr lang="sk-SK" i="1" dirty="0" smtClean="0"/>
              <a:t> _</a:t>
            </a:r>
            <a:r>
              <a:rPr lang="sk-SK" i="1" dirty="0" err="1" smtClean="0"/>
              <a:t>udzinka</a:t>
            </a:r>
            <a:r>
              <a:rPr lang="sk-SK" dirty="0"/>
              <a:t>, </a:t>
            </a:r>
            <a:r>
              <a:rPr lang="sk-SK" i="1" dirty="0" smtClean="0"/>
              <a:t>_a </a:t>
            </a:r>
            <a:r>
              <a:rPr lang="sk-SK" i="1" dirty="0"/>
              <a:t>slepačích </a:t>
            </a:r>
            <a:r>
              <a:rPr lang="sk-SK" i="1" dirty="0" smtClean="0"/>
              <a:t>krídlach, _</a:t>
            </a:r>
            <a:r>
              <a:rPr lang="sk-SK" i="1" dirty="0" err="1" smtClean="0"/>
              <a:t>ostrehy</a:t>
            </a:r>
            <a:r>
              <a:rPr lang="sk-SK" i="1" dirty="0" smtClean="0"/>
              <a:t> _migrantky.  </a:t>
            </a:r>
            <a:r>
              <a:rPr lang="sk-SK" dirty="0" smtClean="0"/>
              <a:t>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9354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altLang="sk-SK" sz="3200" b="1" dirty="0" err="1" smtClean="0"/>
              <a:t>Apelativizácia</a:t>
            </a:r>
            <a:r>
              <a:rPr lang="cs-CZ" altLang="sk-SK" sz="3200" b="1" dirty="0" smtClean="0"/>
              <a:t>:</a:t>
            </a:r>
            <a:br>
              <a:rPr lang="cs-CZ" altLang="sk-SK" sz="3200" b="1" dirty="0" smtClean="0"/>
            </a:br>
            <a:r>
              <a:rPr lang="cs-CZ" altLang="sk-SK" sz="3200" dirty="0" smtClean="0"/>
              <a:t>z </a:t>
            </a:r>
            <a:r>
              <a:rPr lang="cs-CZ" altLang="sk-SK" sz="3200" dirty="0" err="1"/>
              <a:t>niektorých</a:t>
            </a:r>
            <a:r>
              <a:rPr lang="cs-CZ" altLang="sk-SK" sz="3200" dirty="0"/>
              <a:t> </a:t>
            </a:r>
            <a:r>
              <a:rPr lang="cs-CZ" altLang="sk-SK" sz="3200" dirty="0" err="1"/>
              <a:t>vlastných</a:t>
            </a:r>
            <a:r>
              <a:rPr lang="cs-CZ" altLang="sk-SK" sz="3200" dirty="0"/>
              <a:t> </a:t>
            </a:r>
            <a:r>
              <a:rPr lang="cs-CZ" altLang="sk-SK" sz="3200" dirty="0" err="1"/>
              <a:t>mien</a:t>
            </a:r>
            <a:r>
              <a:rPr lang="cs-CZ" altLang="sk-SK" sz="3200" dirty="0"/>
              <a:t> </a:t>
            </a:r>
            <a:r>
              <a:rPr lang="cs-CZ" altLang="sk-SK" sz="3200" dirty="0" err="1"/>
              <a:t>sa</a:t>
            </a:r>
            <a:r>
              <a:rPr lang="cs-CZ" altLang="sk-SK" sz="3200" dirty="0"/>
              <a:t> stali všeobecné podstatné </a:t>
            </a:r>
            <a:r>
              <a:rPr lang="cs-CZ" altLang="sk-SK" sz="3200" dirty="0" err="1"/>
              <a:t>mená</a:t>
            </a:r>
            <a:endParaRPr lang="cs-CZ" altLang="sk-SK" sz="3200" dirty="0"/>
          </a:p>
        </p:txBody>
      </p:sp>
      <p:sp>
        <p:nvSpPr>
          <p:cNvPr id="16387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752600"/>
            <a:ext cx="4222750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altLang="sk-SK" i="1" dirty="0" smtClean="0"/>
              <a:t>_</a:t>
            </a:r>
            <a:r>
              <a:rPr lang="cs-CZ" altLang="sk-SK" i="1" dirty="0" err="1" smtClean="0"/>
              <a:t>ašmír</a:t>
            </a:r>
            <a:r>
              <a:rPr lang="sk-SK" dirty="0" smtClean="0"/>
              <a:t> </a:t>
            </a:r>
          </a:p>
          <a:p>
            <a:endParaRPr lang="sk-SK" altLang="sk-SK" sz="2400" dirty="0"/>
          </a:p>
          <a:p>
            <a:pPr marL="0" indent="0">
              <a:buNone/>
            </a:pPr>
            <a:endParaRPr lang="cs-CZ" altLang="sk-SK" sz="2600" dirty="0"/>
          </a:p>
        </p:txBody>
      </p:sp>
      <p:sp>
        <p:nvSpPr>
          <p:cNvPr id="16388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6278681" y="2068484"/>
            <a:ext cx="4502926" cy="1663931"/>
          </a:xfrm>
        </p:spPr>
        <p:txBody>
          <a:bodyPr>
            <a:normAutofit lnSpcReduction="10000"/>
          </a:bodyPr>
          <a:lstStyle/>
          <a:p>
            <a:r>
              <a:rPr lang="cs-CZ" altLang="sk-SK" i="1" dirty="0"/>
              <a:t>_</a:t>
            </a:r>
            <a:r>
              <a:rPr lang="cs-CZ" altLang="sk-SK" i="1" dirty="0" err="1"/>
              <a:t>ašmír</a:t>
            </a:r>
            <a:r>
              <a:rPr lang="sk-SK" dirty="0"/>
              <a:t> </a:t>
            </a:r>
          </a:p>
          <a:p>
            <a:r>
              <a:rPr lang="sk-SK" sz="2400" dirty="0"/>
              <a:t>jemná vlna zo srsti kašmírskych </a:t>
            </a:r>
            <a:r>
              <a:rPr lang="sk-SK" sz="2400" dirty="0" smtClean="0"/>
              <a:t>kôz</a:t>
            </a:r>
          </a:p>
          <a:p>
            <a:r>
              <a:rPr lang="sk-SK" sz="2400" dirty="0"/>
              <a:t>ľahká, mäkká vlnená tkanina</a:t>
            </a:r>
            <a:endParaRPr lang="sk-SK" altLang="sk-SK" sz="2400" b="1" dirty="0"/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30" y="2224089"/>
            <a:ext cx="3915290" cy="2721984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3655277" y="5120116"/>
            <a:ext cx="5704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i="1" dirty="0" smtClean="0"/>
              <a:t>_</a:t>
            </a:r>
            <a:r>
              <a:rPr lang="sk-SK" sz="2400" i="1" dirty="0" err="1" smtClean="0"/>
              <a:t>ndická</a:t>
            </a:r>
            <a:r>
              <a:rPr lang="sk-SK" sz="2400" i="1" dirty="0"/>
              <a:t>, </a:t>
            </a:r>
            <a:r>
              <a:rPr lang="sk-SK" sz="2400" i="1" dirty="0" smtClean="0"/>
              <a:t>_</a:t>
            </a:r>
            <a:r>
              <a:rPr lang="sk-SK" sz="2400" i="1" dirty="0" err="1" smtClean="0"/>
              <a:t>akistanská</a:t>
            </a:r>
            <a:r>
              <a:rPr lang="sk-SK" sz="2400" i="1" dirty="0" smtClean="0"/>
              <a:t> časť _</a:t>
            </a:r>
            <a:r>
              <a:rPr lang="sk-SK" sz="2400" i="1" dirty="0" err="1" smtClean="0"/>
              <a:t>ašmíru</a:t>
            </a:r>
            <a:endParaRPr lang="sk-SK" sz="2400" i="1" dirty="0" smtClean="0"/>
          </a:p>
          <a:p>
            <a:r>
              <a:rPr lang="sk-SK" sz="2400" i="1" dirty="0" smtClean="0"/>
              <a:t>šál z _</a:t>
            </a:r>
            <a:r>
              <a:rPr lang="sk-SK" sz="2400" i="1" dirty="0" err="1" smtClean="0"/>
              <a:t>ašmíru</a:t>
            </a:r>
            <a:r>
              <a:rPr lang="sk-SK" sz="2400" i="1" dirty="0" smtClean="0"/>
              <a:t> </a:t>
            </a:r>
          </a:p>
          <a:p>
            <a:r>
              <a:rPr lang="sk-SK" sz="2400" i="1" dirty="0" smtClean="0"/>
              <a:t>_</a:t>
            </a:r>
            <a:r>
              <a:rPr lang="sk-SK" sz="2400" i="1" dirty="0" err="1" smtClean="0"/>
              <a:t>ndické</a:t>
            </a:r>
            <a:r>
              <a:rPr lang="sk-SK" sz="2400" i="1" dirty="0" smtClean="0"/>
              <a:t> _</a:t>
            </a:r>
            <a:r>
              <a:rPr lang="sk-SK" sz="2400" i="1" dirty="0" err="1" smtClean="0"/>
              <a:t>ašmíry</a:t>
            </a:r>
            <a:r>
              <a:rPr lang="sk-SK" sz="2400" i="1" dirty="0" smtClean="0"/>
              <a:t> a _</a:t>
            </a:r>
            <a:r>
              <a:rPr lang="sk-SK" sz="2400" i="1" dirty="0" err="1" smtClean="0"/>
              <a:t>urecké</a:t>
            </a:r>
            <a:r>
              <a:rPr lang="sk-SK" sz="2400" i="1" dirty="0" smtClean="0"/>
              <a:t> koberce</a:t>
            </a:r>
          </a:p>
          <a:p>
            <a:r>
              <a:rPr lang="sk-SK" sz="2400" i="1" dirty="0" smtClean="0"/>
              <a:t>_</a:t>
            </a:r>
            <a:r>
              <a:rPr lang="sk-SK" sz="2400" i="1" dirty="0" err="1" smtClean="0"/>
              <a:t>onflikty</a:t>
            </a:r>
            <a:r>
              <a:rPr lang="sk-SK" sz="2400" i="1" dirty="0" smtClean="0"/>
              <a:t> v _</a:t>
            </a:r>
            <a:r>
              <a:rPr lang="sk-SK" sz="2400" i="1" dirty="0" err="1" smtClean="0"/>
              <a:t>ašmíre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10697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Don Juan</a:t>
            </a:r>
            <a:endParaRPr lang="sk-SK" sz="4000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vymyslená literárna postava, prelietavý muž </a:t>
            </a:r>
          </a:p>
          <a:p>
            <a:pPr lvl="1"/>
            <a:r>
              <a:rPr lang="sk-SK" dirty="0" smtClean="0"/>
              <a:t>pôvodne v španielskej literatúre</a:t>
            </a:r>
          </a:p>
          <a:p>
            <a:endParaRPr lang="sk-SK" dirty="0"/>
          </a:p>
          <a:p>
            <a:r>
              <a:rPr lang="sk-SK" i="1" dirty="0" smtClean="0"/>
              <a:t>Asi najznámejším dielom s postavou _ona _</a:t>
            </a:r>
            <a:r>
              <a:rPr lang="sk-SK" i="1" dirty="0" err="1" smtClean="0"/>
              <a:t>uana</a:t>
            </a:r>
            <a:r>
              <a:rPr lang="sk-SK" i="1" dirty="0" smtClean="0"/>
              <a:t> je </a:t>
            </a:r>
            <a:r>
              <a:rPr lang="sk-SK" i="1" dirty="0"/>
              <a:t>opera Don </a:t>
            </a:r>
            <a:r>
              <a:rPr lang="sk-SK" i="1" dirty="0" err="1"/>
              <a:t>Giovanni</a:t>
            </a:r>
            <a:r>
              <a:rPr lang="sk-SK" i="1" dirty="0"/>
              <a:t> </a:t>
            </a:r>
            <a:r>
              <a:rPr lang="sk-SK" i="1" dirty="0" smtClean="0"/>
              <a:t>_</a:t>
            </a:r>
            <a:r>
              <a:rPr lang="sk-SK" i="1" dirty="0" err="1" smtClean="0"/>
              <a:t>akúskeho</a:t>
            </a:r>
            <a:r>
              <a:rPr lang="sk-SK" i="1" dirty="0" smtClean="0"/>
              <a:t> skladateľa _</a:t>
            </a:r>
            <a:r>
              <a:rPr lang="sk-SK" i="1" dirty="0" err="1" smtClean="0"/>
              <a:t>olfganga</a:t>
            </a:r>
            <a:r>
              <a:rPr lang="sk-SK" i="1" dirty="0" smtClean="0"/>
              <a:t> _</a:t>
            </a:r>
            <a:r>
              <a:rPr lang="sk-SK" i="1" dirty="0" err="1" smtClean="0"/>
              <a:t>madea</a:t>
            </a:r>
            <a:r>
              <a:rPr lang="sk-SK" i="1" dirty="0" smtClean="0"/>
              <a:t> _</a:t>
            </a:r>
            <a:r>
              <a:rPr lang="sk-SK" i="1" dirty="0" err="1" smtClean="0"/>
              <a:t>ozarta</a:t>
            </a:r>
            <a:r>
              <a:rPr lang="sk-SK" i="1" dirty="0" smtClean="0"/>
              <a:t>.</a:t>
            </a:r>
            <a:endParaRPr lang="sk-SK" i="1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donchuan</a:t>
            </a:r>
            <a:endParaRPr lang="sk-SK" sz="4000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akýkoľvek muž -- zvodca </a:t>
            </a:r>
            <a:r>
              <a:rPr lang="sk-SK" dirty="0"/>
              <a:t>žien, </a:t>
            </a:r>
            <a:r>
              <a:rPr lang="sk-SK" dirty="0" smtClean="0"/>
              <a:t>sukničkár, záletník</a:t>
            </a:r>
          </a:p>
          <a:p>
            <a:endParaRPr lang="sk-SK" dirty="0" smtClean="0"/>
          </a:p>
          <a:p>
            <a:endParaRPr lang="sk-SK" dirty="0"/>
          </a:p>
          <a:p>
            <a:r>
              <a:rPr lang="sk-SK" i="1" dirty="0"/>
              <a:t>Muž s povesťou </a:t>
            </a:r>
            <a:r>
              <a:rPr lang="sk-SK" i="1" dirty="0" smtClean="0"/>
              <a:t>bezcitného _</a:t>
            </a:r>
            <a:r>
              <a:rPr lang="sk-SK" i="1" dirty="0" err="1" smtClean="0"/>
              <a:t>onchuana</a:t>
            </a:r>
            <a:r>
              <a:rPr lang="sk-SK" i="1" dirty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5050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Matuzalem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biblická postava, vraj sa dožil 969 rokov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err="1" smtClean="0"/>
              <a:t>matuzalem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501651"/>
          </a:xfrm>
        </p:spPr>
        <p:txBody>
          <a:bodyPr>
            <a:normAutofit/>
          </a:bodyPr>
          <a:lstStyle/>
          <a:p>
            <a:r>
              <a:rPr lang="sk-SK" dirty="0" smtClean="0"/>
              <a:t>niekto, niečo s vysokým vekom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2119745" y="4064736"/>
            <a:ext cx="63259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i="1" dirty="0" smtClean="0"/>
              <a:t>O _</a:t>
            </a:r>
            <a:r>
              <a:rPr lang="sk-SK" sz="2800" i="1" dirty="0" err="1" smtClean="0"/>
              <a:t>atuzalemovi</a:t>
            </a:r>
            <a:r>
              <a:rPr lang="sk-SK" sz="2800" i="1" dirty="0" smtClean="0"/>
              <a:t> </a:t>
            </a:r>
            <a:r>
              <a:rPr lang="sk-SK" sz="2800" i="1" dirty="0"/>
              <a:t>sa hovorí v </a:t>
            </a:r>
            <a:r>
              <a:rPr lang="sk-SK" sz="2800" i="1" dirty="0" smtClean="0"/>
              <a:t>_</a:t>
            </a:r>
            <a:r>
              <a:rPr lang="sk-SK" sz="2800" i="1" dirty="0" err="1" smtClean="0"/>
              <a:t>rvej</a:t>
            </a:r>
            <a:r>
              <a:rPr lang="sk-SK" sz="2800" i="1" dirty="0" smtClean="0"/>
              <a:t> _</a:t>
            </a:r>
            <a:r>
              <a:rPr lang="sk-SK" sz="2800" i="1" dirty="0" err="1" smtClean="0"/>
              <a:t>nihe</a:t>
            </a:r>
            <a:r>
              <a:rPr lang="sk-SK" sz="2800" i="1" dirty="0" smtClean="0"/>
              <a:t> _</a:t>
            </a:r>
            <a:r>
              <a:rPr lang="sk-SK" sz="2800" i="1" dirty="0" err="1" smtClean="0"/>
              <a:t>ojžišovej</a:t>
            </a:r>
            <a:r>
              <a:rPr lang="sk-SK" sz="2800" i="1" dirty="0" smtClean="0"/>
              <a:t>.</a:t>
            </a:r>
          </a:p>
          <a:p>
            <a:endParaRPr lang="sk-SK" sz="2800" i="1" dirty="0" smtClean="0"/>
          </a:p>
          <a:p>
            <a:r>
              <a:rPr lang="sk-SK" sz="2800" i="1" dirty="0" smtClean="0"/>
              <a:t>Na </a:t>
            </a:r>
            <a:r>
              <a:rPr lang="sk-SK" sz="2800" i="1" dirty="0"/>
              <a:t>Slovensku sa </a:t>
            </a:r>
            <a:r>
              <a:rPr lang="sk-SK" sz="2800" i="1" dirty="0" smtClean="0"/>
              <a:t>pokladá </a:t>
            </a:r>
            <a:r>
              <a:rPr lang="sk-SK" sz="2800" i="1" dirty="0"/>
              <a:t>za </a:t>
            </a:r>
            <a:r>
              <a:rPr lang="sk-SK" sz="2800" i="1" dirty="0" smtClean="0"/>
              <a:t>_</a:t>
            </a:r>
            <a:r>
              <a:rPr lang="sk-SK" sz="2800" i="1" dirty="0" err="1" smtClean="0"/>
              <a:t>atuzalema</a:t>
            </a:r>
            <a:r>
              <a:rPr lang="sk-SK" sz="2800" i="1" dirty="0" smtClean="0"/>
              <a:t> </a:t>
            </a:r>
            <a:r>
              <a:rPr lang="sk-SK" sz="2800" i="1" dirty="0"/>
              <a:t>800-ročný </a:t>
            </a:r>
            <a:r>
              <a:rPr lang="sk-SK" sz="2800" i="1" dirty="0" smtClean="0"/>
              <a:t>dub </a:t>
            </a:r>
            <a:r>
              <a:rPr lang="sk-SK" sz="2800" i="1" dirty="0"/>
              <a:t>v </a:t>
            </a:r>
            <a:r>
              <a:rPr lang="sk-SK" sz="2800" i="1" dirty="0" smtClean="0"/>
              <a:t>dedinke _</a:t>
            </a:r>
            <a:r>
              <a:rPr lang="sk-SK" sz="2800" i="1" dirty="0" err="1" smtClean="0"/>
              <a:t>ubinné</a:t>
            </a:r>
            <a:r>
              <a:rPr lang="sk-SK" sz="2800" i="1" dirty="0" smtClean="0"/>
              <a:t>.</a:t>
            </a:r>
            <a:endParaRPr lang="sk-SK" sz="2800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928" y="2937077"/>
            <a:ext cx="2252108" cy="380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sk-SK" b="1" smtClean="0"/>
              <a:t>                      Proprializácia</a:t>
            </a:r>
            <a:endParaRPr lang="cs-CZ" altLang="sk-SK" sz="4200"/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976565" y="1620838"/>
            <a:ext cx="3921125" cy="4267200"/>
          </a:xfrm>
        </p:spPr>
        <p:txBody>
          <a:bodyPr/>
          <a:lstStyle/>
          <a:p>
            <a:pPr eaLnBrk="1" hangingPunct="1"/>
            <a:endParaRPr lang="sk-SK" altLang="sk-SK" dirty="0" smtClean="0"/>
          </a:p>
        </p:txBody>
      </p:sp>
      <p:sp>
        <p:nvSpPr>
          <p:cNvPr id="17412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5880100" y="1773238"/>
            <a:ext cx="4465638" cy="4114800"/>
          </a:xfrm>
        </p:spPr>
        <p:txBody>
          <a:bodyPr/>
          <a:lstStyle/>
          <a:p>
            <a:pPr eaLnBrk="1" hangingPunct="1"/>
            <a:r>
              <a:rPr lang="cs-CZ" altLang="sk-SK" sz="2600"/>
              <a:t>význam niektorých apelatív sa môže zúžiť natoľko, že sa stávajú pomenovaním jedinečnej veci</a:t>
            </a:r>
          </a:p>
          <a:p>
            <a:pPr eaLnBrk="1" hangingPunct="1"/>
            <a:r>
              <a:rPr lang="cs-CZ" altLang="sk-SK" sz="2600"/>
              <a:t>apelatíva </a:t>
            </a:r>
            <a:r>
              <a:rPr lang="cs-CZ" altLang="sk-SK" sz="2600" b="1"/>
              <a:t>sa proprializujú</a:t>
            </a:r>
            <a:r>
              <a:rPr lang="cs-CZ" altLang="sk-SK" smtClean="0"/>
              <a:t> </a:t>
            </a:r>
          </a:p>
          <a:p>
            <a:pPr lvl="1" eaLnBrk="1" hangingPunct="1"/>
            <a:r>
              <a:rPr lang="cs-CZ" altLang="sk-SK" i="1" smtClean="0"/>
              <a:t>Hviezda, Jar</a:t>
            </a:r>
            <a:r>
              <a:rPr lang="cs-CZ" altLang="sk-SK" smtClean="0"/>
              <a:t>, </a:t>
            </a:r>
            <a:r>
              <a:rPr lang="cs-CZ" altLang="sk-SK" i="1" smtClean="0"/>
              <a:t>Záhradkár</a:t>
            </a:r>
            <a:r>
              <a:rPr lang="cs-CZ" altLang="sk-SK" smtClean="0"/>
              <a:t>, </a:t>
            </a:r>
            <a:r>
              <a:rPr lang="cs-CZ" altLang="sk-SK" i="1" smtClean="0"/>
              <a:t>Siesta</a:t>
            </a:r>
            <a:r>
              <a:rPr lang="cs-CZ" altLang="sk-SK" smtClean="0"/>
              <a:t>, </a:t>
            </a:r>
            <a:r>
              <a:rPr lang="cs-CZ" altLang="sk-SK" i="1" smtClean="0"/>
              <a:t>Vodník</a:t>
            </a:r>
            <a:r>
              <a:rPr lang="cs-CZ" altLang="sk-SK" smtClean="0"/>
              <a:t>, </a:t>
            </a:r>
            <a:r>
              <a:rPr lang="cs-CZ" altLang="sk-SK" i="1" smtClean="0"/>
              <a:t>Átrium…</a:t>
            </a:r>
          </a:p>
        </p:txBody>
      </p:sp>
      <p:pic>
        <p:nvPicPr>
          <p:cNvPr id="17413" name="Picture 1029" descr="ind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09" y="1870365"/>
            <a:ext cx="4787398" cy="3185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253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Poď von!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Na exkurziu do Malých Karpát.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373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06335"/>
            <a:ext cx="10366563" cy="5188909"/>
          </a:xfrm>
        </p:spPr>
      </p:pic>
    </p:spTree>
    <p:extLst>
      <p:ext uri="{BB962C8B-B14F-4D97-AF65-F5344CB8AC3E}">
        <p14:creationId xmlns:p14="http://schemas.microsoft.com/office/powerpoint/2010/main" val="282588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Bučiny predstavujú typické lesné spoločenstvá _</a:t>
            </a:r>
            <a:r>
              <a:rPr lang="sk-SK" dirty="0" err="1" smtClean="0"/>
              <a:t>alých</a:t>
            </a:r>
            <a:r>
              <a:rPr lang="sk-SK" dirty="0" smtClean="0"/>
              <a:t> _</a:t>
            </a:r>
            <a:r>
              <a:rPr lang="sk-SK" dirty="0" err="1" smtClean="0"/>
              <a:t>arpát</a:t>
            </a:r>
            <a:r>
              <a:rPr lang="sk-SK" dirty="0" smtClean="0"/>
              <a:t>.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597" y="1825625"/>
            <a:ext cx="6492806" cy="4351338"/>
          </a:xfrm>
        </p:spPr>
      </p:pic>
    </p:spTree>
    <p:extLst>
      <p:ext uri="{BB962C8B-B14F-4D97-AF65-F5344CB8AC3E}">
        <p14:creationId xmlns:p14="http://schemas.microsoft.com/office/powerpoint/2010/main" val="351498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Prístupná jaskyňa _</a:t>
            </a:r>
            <a:r>
              <a:rPr lang="sk-SK" dirty="0" err="1" smtClean="0"/>
              <a:t>eravá</a:t>
            </a:r>
            <a:r>
              <a:rPr lang="sk-SK" dirty="0" smtClean="0"/>
              <a:t> skala nad </a:t>
            </a:r>
            <a:r>
              <a:rPr lang="sk-SK" dirty="0" smtClean="0"/>
              <a:t>_</a:t>
            </a:r>
            <a:r>
              <a:rPr lang="sk-SK" dirty="0" err="1" smtClean="0"/>
              <a:t>laveckým</a:t>
            </a:r>
            <a:r>
              <a:rPr lang="sk-SK" dirty="0" smtClean="0">
                <a:hlinkClick r:id="rId2" tooltip="Plavecký Mikuláš"/>
              </a:rPr>
              <a:t> </a:t>
            </a:r>
            <a:r>
              <a:rPr lang="sk-SK" dirty="0" smtClean="0"/>
              <a:t>_</a:t>
            </a:r>
            <a:r>
              <a:rPr lang="sk-SK" dirty="0" err="1" smtClean="0"/>
              <a:t>ikulášom</a:t>
            </a:r>
            <a:r>
              <a:rPr lang="sk-SK" dirty="0" smtClean="0"/>
              <a:t> je archeologickým </a:t>
            </a:r>
            <a:r>
              <a:rPr lang="sk-SK" dirty="0" smtClean="0"/>
              <a:t>náleziskom.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692" y="1825625"/>
            <a:ext cx="7124615" cy="4351338"/>
          </a:xfrm>
        </p:spPr>
      </p:pic>
    </p:spTree>
    <p:extLst>
      <p:ext uri="{BB962C8B-B14F-4D97-AF65-F5344CB8AC3E}">
        <p14:creationId xmlns:p14="http://schemas.microsoft.com/office/powerpoint/2010/main" val="221378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9516" y="281997"/>
            <a:ext cx="10515600" cy="1325563"/>
          </a:xfrm>
        </p:spPr>
        <p:txBody>
          <a:bodyPr/>
          <a:lstStyle/>
          <a:p>
            <a:r>
              <a:rPr lang="sk-SK" dirty="0" err="1" smtClean="0"/>
              <a:t>Sandberg</a:t>
            </a:r>
            <a:r>
              <a:rPr lang="sk-SK" dirty="0" smtClean="0"/>
              <a:t> </a:t>
            </a:r>
            <a:r>
              <a:rPr lang="sk-SK" dirty="0" smtClean="0"/>
              <a:t>nad </a:t>
            </a:r>
            <a:r>
              <a:rPr lang="sk-SK" dirty="0" smtClean="0"/>
              <a:t>_</a:t>
            </a:r>
            <a:r>
              <a:rPr lang="sk-SK" dirty="0" err="1" smtClean="0"/>
              <a:t>evínskou</a:t>
            </a:r>
            <a:r>
              <a:rPr lang="sk-SK" dirty="0" smtClean="0"/>
              <a:t> _</a:t>
            </a:r>
            <a:r>
              <a:rPr lang="sk-SK" dirty="0" err="1" smtClean="0"/>
              <a:t>ovou</a:t>
            </a:r>
            <a:r>
              <a:rPr lang="sk-SK" dirty="0" smtClean="0"/>
              <a:t> _</a:t>
            </a:r>
            <a:r>
              <a:rPr lang="sk-SK" dirty="0" err="1" smtClean="0"/>
              <a:t>sou</a:t>
            </a:r>
            <a:r>
              <a:rPr lang="sk-SK" dirty="0" smtClean="0"/>
              <a:t> je </a:t>
            </a:r>
            <a:r>
              <a:rPr lang="sk-SK" dirty="0" smtClean="0"/>
              <a:t>významná paleontologická </a:t>
            </a:r>
            <a:r>
              <a:rPr lang="sk-SK" dirty="0" smtClean="0"/>
              <a:t>lokalita.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298" y="1825625"/>
            <a:ext cx="6701403" cy="4351338"/>
          </a:xfrm>
        </p:spPr>
      </p:pic>
    </p:spTree>
    <p:extLst>
      <p:ext uri="{BB962C8B-B14F-4D97-AF65-F5344CB8AC3E}">
        <p14:creationId xmlns:p14="http://schemas.microsoft.com/office/powerpoint/2010/main" val="3104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Náš najväčší chrobák </a:t>
            </a:r>
            <a:r>
              <a:rPr lang="sk-SK" dirty="0" smtClean="0"/>
              <a:t>_</a:t>
            </a:r>
            <a:r>
              <a:rPr lang="sk-SK" dirty="0" err="1" smtClean="0"/>
              <a:t>oháč</a:t>
            </a:r>
            <a:r>
              <a:rPr lang="sk-SK" dirty="0" smtClean="0"/>
              <a:t> _</a:t>
            </a:r>
            <a:r>
              <a:rPr lang="sk-SK" dirty="0" err="1" smtClean="0"/>
              <a:t>eľký</a:t>
            </a:r>
            <a:r>
              <a:rPr lang="sk-SK" dirty="0" smtClean="0"/>
              <a:t> </a:t>
            </a:r>
            <a:r>
              <a:rPr lang="sk-SK" dirty="0" smtClean="0"/>
              <a:t>patrí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k </a:t>
            </a:r>
            <a:r>
              <a:rPr lang="sk-SK" dirty="0" smtClean="0"/>
              <a:t>vzácnym druhom hmyzu.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743" y="1825625"/>
            <a:ext cx="6920513" cy="4351338"/>
          </a:xfrm>
        </p:spPr>
      </p:pic>
    </p:spTree>
    <p:extLst>
      <p:ext uri="{BB962C8B-B14F-4D97-AF65-F5344CB8AC3E}">
        <p14:creationId xmlns:p14="http://schemas.microsoft.com/office/powerpoint/2010/main" val="111991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porovnajte: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/>
              <a:t>okresný </a:t>
            </a:r>
            <a:r>
              <a:rPr lang="sk-SK" dirty="0" smtClean="0"/>
              <a:t>úrad</a:t>
            </a:r>
          </a:p>
          <a:p>
            <a:r>
              <a:rPr lang="sk-SK" dirty="0"/>
              <a:t>základná </a:t>
            </a:r>
            <a:r>
              <a:rPr lang="sk-SK" dirty="0" smtClean="0"/>
              <a:t>škola</a:t>
            </a:r>
          </a:p>
          <a:p>
            <a:r>
              <a:rPr lang="sk-SK" dirty="0"/>
              <a:t>okresný </a:t>
            </a:r>
            <a:r>
              <a:rPr lang="sk-SK" dirty="0" smtClean="0"/>
              <a:t>súd</a:t>
            </a:r>
          </a:p>
          <a:p>
            <a:r>
              <a:rPr lang="sk-SK" dirty="0"/>
              <a:t>pozemkový </a:t>
            </a:r>
            <a:r>
              <a:rPr lang="sk-SK" dirty="0" smtClean="0"/>
              <a:t>fond</a:t>
            </a:r>
          </a:p>
          <a:p>
            <a:r>
              <a:rPr lang="sk-SK" dirty="0"/>
              <a:t>gymnázium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019800" y="1825625"/>
            <a:ext cx="5334000" cy="4351338"/>
          </a:xfrm>
        </p:spPr>
        <p:txBody>
          <a:bodyPr/>
          <a:lstStyle/>
          <a:p>
            <a:r>
              <a:rPr lang="sk-SK" dirty="0" smtClean="0"/>
              <a:t>Okresný </a:t>
            </a:r>
            <a:r>
              <a:rPr lang="sk-SK" dirty="0"/>
              <a:t>úrad </a:t>
            </a:r>
            <a:r>
              <a:rPr lang="sk-SK" dirty="0" smtClean="0"/>
              <a:t>v Spišskej Novej Vsi</a:t>
            </a:r>
          </a:p>
          <a:p>
            <a:r>
              <a:rPr lang="sk-SK" dirty="0" smtClean="0"/>
              <a:t>Základná </a:t>
            </a:r>
            <a:r>
              <a:rPr lang="sk-SK" dirty="0"/>
              <a:t>škola </a:t>
            </a:r>
            <a:r>
              <a:rPr lang="sk-SK" dirty="0" smtClean="0"/>
              <a:t>v Čičmanoch</a:t>
            </a:r>
          </a:p>
          <a:p>
            <a:r>
              <a:rPr lang="sk-SK" dirty="0" smtClean="0"/>
              <a:t>Okresný </a:t>
            </a:r>
            <a:r>
              <a:rPr lang="sk-SK" dirty="0"/>
              <a:t>súd Bratislava </a:t>
            </a:r>
            <a:r>
              <a:rPr lang="sk-SK" dirty="0" smtClean="0"/>
              <a:t>I</a:t>
            </a:r>
          </a:p>
          <a:p>
            <a:r>
              <a:rPr lang="sk-SK" dirty="0" smtClean="0"/>
              <a:t>Slovenský </a:t>
            </a:r>
            <a:r>
              <a:rPr lang="sk-SK" dirty="0"/>
              <a:t>pozemkový </a:t>
            </a:r>
            <a:r>
              <a:rPr lang="sk-SK" dirty="0" smtClean="0"/>
              <a:t>fond</a:t>
            </a:r>
          </a:p>
          <a:p>
            <a:r>
              <a:rPr lang="sk-SK" dirty="0" smtClean="0"/>
              <a:t>Gymnázium </a:t>
            </a:r>
            <a:r>
              <a:rPr lang="sk-SK" dirty="0"/>
              <a:t>Jána </a:t>
            </a:r>
            <a:r>
              <a:rPr lang="sk-SK" dirty="0" smtClean="0"/>
              <a:t>Hollého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467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Písanie názvov ulíc, námestí...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Pekná </a:t>
            </a:r>
            <a:r>
              <a:rPr lang="sk-SK" dirty="0"/>
              <a:t>ulica – </a:t>
            </a:r>
            <a:r>
              <a:rPr lang="sk-SK" dirty="0" smtClean="0"/>
              <a:t>Pekná</a:t>
            </a:r>
          </a:p>
          <a:p>
            <a:r>
              <a:rPr lang="sk-SK" dirty="0" smtClean="0"/>
              <a:t>Štúrova </a:t>
            </a:r>
            <a:r>
              <a:rPr lang="sk-SK" dirty="0"/>
              <a:t>ulica – </a:t>
            </a:r>
            <a:r>
              <a:rPr lang="sk-SK" dirty="0" smtClean="0"/>
              <a:t>Štúrova </a:t>
            </a:r>
          </a:p>
          <a:p>
            <a:r>
              <a:rPr lang="sk-SK" dirty="0" smtClean="0"/>
              <a:t>Hviezdoslavovo </a:t>
            </a:r>
            <a:r>
              <a:rPr lang="sk-SK" dirty="0"/>
              <a:t>námestie – </a:t>
            </a:r>
            <a:r>
              <a:rPr lang="sk-SK" dirty="0" smtClean="0"/>
              <a:t>Hviezdoslavovo </a:t>
            </a:r>
          </a:p>
          <a:p>
            <a:r>
              <a:rPr lang="sk-SK" dirty="0" smtClean="0"/>
              <a:t>Rázusovo </a:t>
            </a:r>
            <a:r>
              <a:rPr lang="sk-SK" dirty="0"/>
              <a:t>nábrežie – </a:t>
            </a:r>
            <a:r>
              <a:rPr lang="sk-SK" dirty="0" smtClean="0"/>
              <a:t>Rázusovo </a:t>
            </a:r>
          </a:p>
          <a:p>
            <a:r>
              <a:rPr lang="sk-SK" dirty="0" smtClean="0"/>
              <a:t>Tehelné </a:t>
            </a:r>
            <a:r>
              <a:rPr lang="sk-SK" dirty="0"/>
              <a:t>pole –</a:t>
            </a:r>
            <a:r>
              <a:rPr lang="sk-SK" dirty="0" smtClean="0"/>
              <a:t>Tehelné </a:t>
            </a:r>
          </a:p>
          <a:p>
            <a:r>
              <a:rPr lang="sk-SK" dirty="0" smtClean="0"/>
              <a:t>Zlaté </a:t>
            </a:r>
            <a:r>
              <a:rPr lang="sk-SK" dirty="0"/>
              <a:t>piesky – </a:t>
            </a:r>
            <a:r>
              <a:rPr lang="sk-SK" dirty="0" smtClean="0"/>
              <a:t>Zlaté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5338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Písanie skrátených podôb vlastných mien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Slovenské národné divadlo – </a:t>
            </a:r>
            <a:r>
              <a:rPr lang="sk-SK" dirty="0" smtClean="0"/>
              <a:t>Národné divadlo</a:t>
            </a:r>
            <a:r>
              <a:rPr lang="sk-SK" dirty="0"/>
              <a:t>, </a:t>
            </a:r>
            <a:r>
              <a:rPr lang="sk-SK" dirty="0" smtClean="0"/>
              <a:t>Národné </a:t>
            </a:r>
          </a:p>
          <a:p>
            <a:r>
              <a:rPr lang="sk-SK" dirty="0" smtClean="0"/>
              <a:t>Bratislavský </a:t>
            </a:r>
            <a:r>
              <a:rPr lang="sk-SK" dirty="0"/>
              <a:t>hrad – </a:t>
            </a:r>
            <a:r>
              <a:rPr lang="sk-SK" dirty="0" smtClean="0"/>
              <a:t>Hrad </a:t>
            </a:r>
          </a:p>
          <a:p>
            <a:r>
              <a:rPr lang="sk-SK" dirty="0" smtClean="0"/>
              <a:t>Slovenské </a:t>
            </a:r>
            <a:r>
              <a:rPr lang="sk-SK" dirty="0"/>
              <a:t>národné povstanie </a:t>
            </a:r>
            <a:r>
              <a:rPr lang="sk-SK" dirty="0" smtClean="0"/>
              <a:t>– Povstanie</a:t>
            </a:r>
          </a:p>
          <a:p>
            <a:endParaRPr lang="sk-SK" dirty="0"/>
          </a:p>
          <a:p>
            <a:r>
              <a:rPr lang="sk-SK" dirty="0" smtClean="0"/>
              <a:t>môžu </a:t>
            </a:r>
            <a:r>
              <a:rPr lang="sk-SK" dirty="0"/>
              <a:t>sa používať vtedy, keď </a:t>
            </a:r>
            <a:r>
              <a:rPr lang="sk-SK" dirty="0" smtClean="0"/>
              <a:t>je z predchádzajúceho </a:t>
            </a:r>
            <a:r>
              <a:rPr lang="sk-SK" dirty="0"/>
              <a:t>kontextu </a:t>
            </a:r>
            <a:r>
              <a:rPr lang="sk-SK" dirty="0" smtClean="0"/>
              <a:t>zrejmé</a:t>
            </a:r>
            <a:r>
              <a:rPr lang="sk-SK" dirty="0"/>
              <a:t>, ktoré </a:t>
            </a:r>
            <a:r>
              <a:rPr lang="sk-SK" dirty="0" smtClean="0"/>
              <a:t>viacslovné vlastné </a:t>
            </a:r>
            <a:r>
              <a:rPr lang="sk-SK" dirty="0"/>
              <a:t>mená nahrádzajú</a:t>
            </a:r>
          </a:p>
        </p:txBody>
      </p:sp>
    </p:spTree>
    <p:extLst>
      <p:ext uri="{BB962C8B-B14F-4D97-AF65-F5344CB8AC3E}">
        <p14:creationId xmlns:p14="http://schemas.microsoft.com/office/powerpoint/2010/main" val="39377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Viacslovné vlastné mená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súčasťou </a:t>
            </a:r>
            <a:r>
              <a:rPr lang="sk-SK" dirty="0"/>
              <a:t>niektorých vlastných mien bývajú druhové </a:t>
            </a:r>
            <a:r>
              <a:rPr lang="sk-SK" dirty="0" smtClean="0"/>
              <a:t>pomenovania</a:t>
            </a:r>
          </a:p>
          <a:p>
            <a:pPr lvl="1"/>
            <a:r>
              <a:rPr lang="sk-SK" dirty="0" smtClean="0"/>
              <a:t>druhové mená ukazujú</a:t>
            </a:r>
            <a:r>
              <a:rPr lang="sk-SK" dirty="0"/>
              <a:t>, </a:t>
            </a:r>
            <a:r>
              <a:rPr lang="sk-SK" smtClean="0"/>
              <a:t>ktorý objekt sa </a:t>
            </a:r>
            <a:r>
              <a:rPr lang="sk-SK" dirty="0" smtClean="0"/>
              <a:t>vlastným </a:t>
            </a:r>
            <a:r>
              <a:rPr lang="sk-SK" smtClean="0"/>
              <a:t>menom označuje</a:t>
            </a:r>
            <a:endParaRPr lang="sk-SK" dirty="0"/>
          </a:p>
          <a:p>
            <a:endParaRPr lang="sk-SK" dirty="0" smtClean="0"/>
          </a:p>
          <a:p>
            <a:r>
              <a:rPr lang="sk-SK" dirty="0" smtClean="0"/>
              <a:t>Veľkomoravská ríša</a:t>
            </a:r>
          </a:p>
          <a:p>
            <a:r>
              <a:rPr lang="sk-SK" dirty="0" smtClean="0"/>
              <a:t>Francúzska republika</a:t>
            </a:r>
          </a:p>
          <a:p>
            <a:r>
              <a:rPr lang="sk-SK" dirty="0" smtClean="0"/>
              <a:t>Hornádska </a:t>
            </a:r>
            <a:r>
              <a:rPr lang="sk-SK" dirty="0"/>
              <a:t>kotlina, </a:t>
            </a:r>
            <a:endParaRPr lang="sk-SK" dirty="0" smtClean="0"/>
          </a:p>
          <a:p>
            <a:r>
              <a:rPr lang="sk-SK" dirty="0" smtClean="0"/>
              <a:t>Slovenská </a:t>
            </a:r>
            <a:r>
              <a:rPr lang="sk-SK" dirty="0"/>
              <a:t>akadémia </a:t>
            </a:r>
            <a:r>
              <a:rPr lang="sk-SK" dirty="0" smtClean="0"/>
              <a:t>vied</a:t>
            </a:r>
          </a:p>
          <a:p>
            <a:r>
              <a:rPr lang="sk-SK" dirty="0" smtClean="0"/>
              <a:t>Slovenské </a:t>
            </a:r>
            <a:r>
              <a:rPr lang="sk-SK" dirty="0"/>
              <a:t>národné </a:t>
            </a:r>
            <a:r>
              <a:rPr lang="sk-SK" dirty="0" smtClean="0"/>
              <a:t>divadlo</a:t>
            </a:r>
          </a:p>
          <a:p>
            <a:r>
              <a:rPr lang="sk-SK" dirty="0" smtClean="0"/>
              <a:t>Jazykovedný časopis</a:t>
            </a:r>
          </a:p>
          <a:p>
            <a:r>
              <a:rPr lang="sk-SK" dirty="0" smtClean="0"/>
              <a:t>Preteky </a:t>
            </a:r>
            <a:r>
              <a:rPr lang="sk-SK" dirty="0"/>
              <a:t>mieru</a:t>
            </a:r>
          </a:p>
        </p:txBody>
      </p:sp>
    </p:spTree>
    <p:extLst>
      <p:ext uri="{BB962C8B-B14F-4D97-AF65-F5344CB8AC3E}">
        <p14:creationId xmlns:p14="http://schemas.microsoft.com/office/powerpoint/2010/main" val="317446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620</Words>
  <Application>Microsoft Office PowerPoint</Application>
  <PresentationFormat>Širokouhlá</PresentationFormat>
  <Paragraphs>100</Paragraphs>
  <Slides>20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Motív balíka Office</vt:lpstr>
      <vt:lpstr>PÍSANIE VEĽKÝCH PÍSMEN</vt:lpstr>
      <vt:lpstr>Veľké písmená sa v spisovnej slovenčine píšu:</vt:lpstr>
      <vt:lpstr>Funkcia veľkých písmen</vt:lpstr>
      <vt:lpstr>1. VEĽKÉ PÍSMENÁ NA ZAČIATKU VLASTNÝCH MIEN A VNÚTRI VIACSLOVNÝCH VLASTNÝCH MIEN</vt:lpstr>
      <vt:lpstr>Spisovateľka Irena Brežná</vt:lpstr>
      <vt:lpstr>Prezentácia programu PowerPoint</vt:lpstr>
      <vt:lpstr>Apelativizácia: z niektorých vlastných mien sa stali všeobecné podstatné mená</vt:lpstr>
      <vt:lpstr>Prezentácia programu PowerPoint</vt:lpstr>
      <vt:lpstr>Prezentácia programu PowerPoint</vt:lpstr>
      <vt:lpstr>                      Proprializácia</vt:lpstr>
      <vt:lpstr>Poď von!</vt:lpstr>
      <vt:lpstr>Prezentácia programu PowerPoint</vt:lpstr>
      <vt:lpstr>Bučiny predstavujú typické lesné spoločenstvá _alých _arpát.</vt:lpstr>
      <vt:lpstr>Prístupná jaskyňa _eravá skala nad _laveckým _ikulášom je archeologickým náleziskom.</vt:lpstr>
      <vt:lpstr>Sandberg nad _evínskou _ovou _sou je významná paleontologická lokalita.</vt:lpstr>
      <vt:lpstr>Náš najväčší chrobák _oháč _eľký patrí  k vzácnym druhom hmyzu.</vt:lpstr>
      <vt:lpstr>porovnajte:</vt:lpstr>
      <vt:lpstr>Písanie názvov ulíc, námestí...</vt:lpstr>
      <vt:lpstr>Písanie skrátených podôb vlastných mien</vt:lpstr>
      <vt:lpstr>Viacslovné vlastné mená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PÍSANIE VEĽKÝCH PÍSMEN</dc:title>
  <dc:creator>User</dc:creator>
  <cp:lastModifiedBy>User</cp:lastModifiedBy>
  <cp:revision>15</cp:revision>
  <dcterms:created xsi:type="dcterms:W3CDTF">2019-11-04T19:17:26Z</dcterms:created>
  <dcterms:modified xsi:type="dcterms:W3CDTF">2019-11-11T15:29:23Z</dcterms:modified>
</cp:coreProperties>
</file>