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071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844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765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416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856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115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543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7783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652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2951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69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086B4-976C-4851-9326-8323F0B73B93}" type="datetimeFigureOut">
              <a:rPr lang="sk-SK" smtClean="0"/>
              <a:t>7. 5. 2020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04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Životné maskulína.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2096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Dnes sa pozrieme na to, ako sa používajú mená osôb v mužskom rode.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107189" cy="4351338"/>
          </a:xfrm>
        </p:spPr>
        <p:txBody>
          <a:bodyPr/>
          <a:lstStyle/>
          <a:p>
            <a:endParaRPr lang="sk-SK" dirty="0" smtClean="0"/>
          </a:p>
          <a:p>
            <a:r>
              <a:rPr lang="sk-SK" dirty="0" smtClean="0"/>
              <a:t>pomenovania osôb-mužov sa v slovenčine typicky končia </a:t>
            </a:r>
            <a:r>
              <a:rPr lang="sk-SK" b="1" dirty="0" smtClean="0"/>
              <a:t>na spoluhlásku</a:t>
            </a:r>
          </a:p>
          <a:p>
            <a:pPr lvl="1"/>
            <a:r>
              <a:rPr lang="sk-SK" dirty="0" smtClean="0"/>
              <a:t>lekár, učiteľ, predavač, kníhkupec, letec, priateľ, hosť, sused, prezident</a:t>
            </a:r>
          </a:p>
          <a:p>
            <a:endParaRPr lang="sk-SK" dirty="0" smtClean="0"/>
          </a:p>
          <a:p>
            <a:r>
              <a:rPr lang="sk-SK" dirty="0" smtClean="0"/>
              <a:t>menej typicky na samohlásku –</a:t>
            </a:r>
            <a:r>
              <a:rPr lang="sk-SK" b="1" dirty="0" smtClean="0"/>
              <a:t>a</a:t>
            </a:r>
          </a:p>
          <a:p>
            <a:pPr lvl="1"/>
            <a:r>
              <a:rPr lang="sk-SK" dirty="0" smtClean="0"/>
              <a:t>hrdina, sudca, dôchodca, </a:t>
            </a:r>
            <a:r>
              <a:rPr lang="sk-SK" altLang="sk-SK" dirty="0" smtClean="0"/>
              <a:t>hovorca, správca</a:t>
            </a:r>
            <a:endParaRPr lang="sk-SK" altLang="sk-SK" dirty="0"/>
          </a:p>
          <a:p>
            <a:pPr lvl="1"/>
            <a:endParaRPr lang="sk-SK" dirty="0"/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skloňovanie oboch skupín podstatných mien je veľmi podobné, ale nie rovnaké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3071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Pomenovania osôb-mužov zakončených </a:t>
            </a:r>
            <a:r>
              <a:rPr lang="sk-SK" sz="3600" b="1" dirty="0" smtClean="0"/>
              <a:t>na spoluhlásku sa skloňujú podľa vzoru </a:t>
            </a:r>
            <a:r>
              <a:rPr lang="sk-SK" sz="3600" b="1" i="1" dirty="0" smtClean="0"/>
              <a:t>chlap</a:t>
            </a:r>
            <a:endParaRPr lang="sk-SK" sz="3600" i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chlap</a:t>
            </a:r>
          </a:p>
          <a:p>
            <a:r>
              <a:rPr lang="sk-SK" dirty="0" smtClean="0"/>
              <a:t>chlap-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</a:p>
          <a:p>
            <a:r>
              <a:rPr lang="sk-SK" dirty="0" smtClean="0"/>
              <a:t>chlap-</a:t>
            </a:r>
            <a:r>
              <a:rPr lang="sk-SK" dirty="0" smtClean="0">
                <a:solidFill>
                  <a:srgbClr val="FF0000"/>
                </a:solidFill>
              </a:rPr>
              <a:t>ovi</a:t>
            </a:r>
          </a:p>
          <a:p>
            <a:r>
              <a:rPr lang="sk-SK" dirty="0" smtClean="0"/>
              <a:t>chlap-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</a:p>
          <a:p>
            <a:r>
              <a:rPr lang="sk-SK" dirty="0" smtClean="0"/>
              <a:t>chlap-</a:t>
            </a:r>
            <a:r>
              <a:rPr lang="sk-SK" dirty="0" smtClean="0">
                <a:solidFill>
                  <a:srgbClr val="FF0000"/>
                </a:solidFill>
              </a:rPr>
              <a:t>ovi</a:t>
            </a:r>
          </a:p>
          <a:p>
            <a:r>
              <a:rPr lang="sk-SK" dirty="0" smtClean="0"/>
              <a:t>chlap-</a:t>
            </a:r>
            <a:r>
              <a:rPr lang="sk-SK" dirty="0" err="1" smtClean="0">
                <a:solidFill>
                  <a:srgbClr val="FF0000"/>
                </a:solidFill>
              </a:rPr>
              <a:t>om</a:t>
            </a:r>
            <a:endParaRPr lang="sk-SK" dirty="0" smtClean="0">
              <a:solidFill>
                <a:srgbClr val="FF0000"/>
              </a:solidFill>
            </a:endParaRPr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chlap-</a:t>
            </a:r>
            <a:r>
              <a:rPr lang="sk-SK" dirty="0" smtClean="0">
                <a:solidFill>
                  <a:srgbClr val="FF0000"/>
                </a:solidFill>
              </a:rPr>
              <a:t>i</a:t>
            </a:r>
          </a:p>
          <a:p>
            <a:r>
              <a:rPr lang="sk-SK" dirty="0" smtClean="0"/>
              <a:t>chlap-</a:t>
            </a:r>
            <a:r>
              <a:rPr lang="sk-SK" dirty="0" err="1" smtClean="0">
                <a:solidFill>
                  <a:srgbClr val="FF0000"/>
                </a:solidFill>
              </a:rPr>
              <a:t>ov</a:t>
            </a:r>
            <a:endParaRPr lang="sk-SK" dirty="0" smtClean="0">
              <a:solidFill>
                <a:srgbClr val="FF0000"/>
              </a:solidFill>
            </a:endParaRPr>
          </a:p>
          <a:p>
            <a:r>
              <a:rPr lang="sk-SK" dirty="0" smtClean="0"/>
              <a:t>chlap-</a:t>
            </a:r>
            <a:r>
              <a:rPr lang="sk-SK" dirty="0" err="1" smtClean="0">
                <a:solidFill>
                  <a:srgbClr val="FF0000"/>
                </a:solidFill>
              </a:rPr>
              <a:t>om</a:t>
            </a:r>
            <a:endParaRPr lang="sk-SK" dirty="0" smtClean="0">
              <a:solidFill>
                <a:srgbClr val="FF0000"/>
              </a:solidFill>
            </a:endParaRPr>
          </a:p>
          <a:p>
            <a:r>
              <a:rPr lang="sk-SK" dirty="0" smtClean="0"/>
              <a:t>chlap-</a:t>
            </a:r>
            <a:r>
              <a:rPr lang="sk-SK" dirty="0" err="1" smtClean="0">
                <a:solidFill>
                  <a:srgbClr val="FF0000"/>
                </a:solidFill>
              </a:rPr>
              <a:t>ov</a:t>
            </a:r>
            <a:endParaRPr lang="sk-SK" dirty="0" smtClean="0">
              <a:solidFill>
                <a:srgbClr val="FF0000"/>
              </a:solidFill>
            </a:endParaRPr>
          </a:p>
          <a:p>
            <a:r>
              <a:rPr lang="sk-SK" dirty="0" smtClean="0"/>
              <a:t>chlap-</a:t>
            </a:r>
            <a:r>
              <a:rPr lang="sk-SK" dirty="0" smtClean="0">
                <a:solidFill>
                  <a:srgbClr val="FF0000"/>
                </a:solidFill>
              </a:rPr>
              <a:t>och</a:t>
            </a:r>
          </a:p>
          <a:p>
            <a:r>
              <a:rPr lang="sk-SK" dirty="0" smtClean="0"/>
              <a:t>chlap-</a:t>
            </a:r>
            <a:r>
              <a:rPr lang="sk-SK" dirty="0" smtClean="0">
                <a:solidFill>
                  <a:srgbClr val="FF0000"/>
                </a:solidFill>
              </a:rPr>
              <a:t>mi</a:t>
            </a:r>
          </a:p>
          <a:p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2410690" y="5763928"/>
            <a:ext cx="4971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Podľa tohto vzoru skúste použiť slovo </a:t>
            </a:r>
            <a:r>
              <a:rPr lang="sk-SK" b="1" i="1" dirty="0" smtClean="0"/>
              <a:t>pilot</a:t>
            </a:r>
            <a:r>
              <a:rPr lang="sk-SK" dirty="0" smtClean="0"/>
              <a:t>. Skontrolujte si na ďalšej snímke.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5224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b="1" dirty="0" smtClean="0"/>
              <a:t>pilot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N pilot-0</a:t>
            </a:r>
          </a:p>
          <a:p>
            <a:r>
              <a:rPr lang="sk-SK" dirty="0" smtClean="0"/>
              <a:t>G pilot-a</a:t>
            </a:r>
          </a:p>
          <a:p>
            <a:r>
              <a:rPr lang="sk-SK" dirty="0" smtClean="0"/>
              <a:t>D pilot-ovi</a:t>
            </a:r>
          </a:p>
          <a:p>
            <a:r>
              <a:rPr lang="sk-SK" dirty="0" smtClean="0"/>
              <a:t>A pilot-a</a:t>
            </a:r>
          </a:p>
          <a:p>
            <a:r>
              <a:rPr lang="sk-SK" dirty="0" smtClean="0"/>
              <a:t>L o pilot-ovi</a:t>
            </a:r>
          </a:p>
          <a:p>
            <a:r>
              <a:rPr lang="sk-SK" dirty="0" smtClean="0"/>
              <a:t>I pilot-</a:t>
            </a:r>
            <a:r>
              <a:rPr lang="sk-SK" dirty="0" err="1" smtClean="0"/>
              <a:t>om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N pilot-i</a:t>
            </a:r>
          </a:p>
          <a:p>
            <a:r>
              <a:rPr lang="sk-SK" dirty="0" smtClean="0"/>
              <a:t>G pilot-</a:t>
            </a:r>
            <a:r>
              <a:rPr lang="sk-SK" dirty="0" err="1" smtClean="0"/>
              <a:t>ov</a:t>
            </a:r>
            <a:endParaRPr lang="sk-SK" dirty="0" smtClean="0"/>
          </a:p>
          <a:p>
            <a:r>
              <a:rPr lang="sk-SK" dirty="0" smtClean="0"/>
              <a:t>D pilot-</a:t>
            </a:r>
            <a:r>
              <a:rPr lang="sk-SK" dirty="0" err="1" smtClean="0"/>
              <a:t>om</a:t>
            </a:r>
            <a:endParaRPr lang="sk-SK" dirty="0" smtClean="0"/>
          </a:p>
          <a:p>
            <a:r>
              <a:rPr lang="sk-SK" dirty="0" smtClean="0"/>
              <a:t>A pilot-</a:t>
            </a:r>
            <a:r>
              <a:rPr lang="sk-SK" dirty="0" err="1" smtClean="0"/>
              <a:t>ov</a:t>
            </a:r>
            <a:endParaRPr lang="sk-SK" dirty="0" smtClean="0"/>
          </a:p>
          <a:p>
            <a:r>
              <a:rPr lang="sk-SK" dirty="0" smtClean="0"/>
              <a:t>L o pilot-och</a:t>
            </a:r>
          </a:p>
          <a:p>
            <a:r>
              <a:rPr lang="sk-SK" dirty="0" smtClean="0"/>
              <a:t>I pilot-mi</a:t>
            </a:r>
            <a:endParaRPr lang="sk-SK" dirty="0"/>
          </a:p>
        </p:txBody>
      </p:sp>
      <p:sp>
        <p:nvSpPr>
          <p:cNvPr id="5" name="Ovál 4"/>
          <p:cNvSpPr/>
          <p:nvPr/>
        </p:nvSpPr>
        <p:spPr>
          <a:xfrm>
            <a:off x="6414075" y="2277687"/>
            <a:ext cx="1628269" cy="608080"/>
          </a:xfrm>
          <a:prstGeom prst="ellipse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vál 5"/>
          <p:cNvSpPr/>
          <p:nvPr/>
        </p:nvSpPr>
        <p:spPr>
          <a:xfrm>
            <a:off x="1103348" y="3266830"/>
            <a:ext cx="1433384" cy="688258"/>
          </a:xfrm>
          <a:prstGeom prst="ellipse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/>
          <p:cNvSpPr/>
          <p:nvPr/>
        </p:nvSpPr>
        <p:spPr>
          <a:xfrm>
            <a:off x="1103348" y="2197509"/>
            <a:ext cx="1433384" cy="688258"/>
          </a:xfrm>
          <a:prstGeom prst="ellipse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vál 7"/>
          <p:cNvSpPr/>
          <p:nvPr/>
        </p:nvSpPr>
        <p:spPr>
          <a:xfrm>
            <a:off x="6462797" y="3266830"/>
            <a:ext cx="1530827" cy="642924"/>
          </a:xfrm>
          <a:prstGeom prst="ellipse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BlokTextu 8"/>
          <p:cNvSpPr txBox="1"/>
          <p:nvPr/>
        </p:nvSpPr>
        <p:spPr>
          <a:xfrm>
            <a:off x="2159440" y="5581048"/>
            <a:ext cx="583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Všimnite si, že v </a:t>
            </a:r>
            <a:r>
              <a:rPr lang="sk-SK" b="1" dirty="0" smtClean="0"/>
              <a:t>genitíve a akuzatíve </a:t>
            </a:r>
            <a:r>
              <a:rPr lang="sk-SK" dirty="0" smtClean="0"/>
              <a:t>sú koncovky zhodné.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4434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Použite v množnom čísle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slovenský prezident</a:t>
            </a:r>
          </a:p>
          <a:p>
            <a:r>
              <a:rPr lang="sk-SK" dirty="0" smtClean="0"/>
              <a:t>hokejový tréner</a:t>
            </a:r>
          </a:p>
          <a:p>
            <a:r>
              <a:rPr lang="sk-SK" dirty="0" smtClean="0"/>
              <a:t>vyrovnaný súper</a:t>
            </a:r>
          </a:p>
          <a:p>
            <a:r>
              <a:rPr lang="sk-SK" dirty="0" smtClean="0"/>
              <a:t>iný autor</a:t>
            </a:r>
          </a:p>
          <a:p>
            <a:r>
              <a:rPr lang="sk-SK" dirty="0" smtClean="0"/>
              <a:t>ukrajinský lekár</a:t>
            </a:r>
            <a:endParaRPr lang="sk-SK" dirty="0" smtClean="0"/>
          </a:p>
          <a:p>
            <a:r>
              <a:rPr lang="sk-SK" dirty="0" smtClean="0"/>
              <a:t>životný partner</a:t>
            </a:r>
          </a:p>
          <a:p>
            <a:r>
              <a:rPr lang="sk-SK" dirty="0" smtClean="0"/>
              <a:t>začínajúci režisér</a:t>
            </a:r>
          </a:p>
          <a:p>
            <a:r>
              <a:rPr lang="sk-SK" dirty="0" smtClean="0"/>
              <a:t>bývalý redaktor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0078064" y="3372464"/>
            <a:ext cx="1563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84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Použite v množnom čísle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slovenský prezident</a:t>
            </a:r>
          </a:p>
          <a:p>
            <a:r>
              <a:rPr lang="sk-SK" dirty="0" smtClean="0"/>
              <a:t>hokejový tréner</a:t>
            </a:r>
          </a:p>
          <a:p>
            <a:r>
              <a:rPr lang="sk-SK" dirty="0" smtClean="0"/>
              <a:t>vyrovnaný súper</a:t>
            </a:r>
          </a:p>
          <a:p>
            <a:r>
              <a:rPr lang="sk-SK" dirty="0" smtClean="0"/>
              <a:t>iný autor</a:t>
            </a:r>
          </a:p>
          <a:p>
            <a:r>
              <a:rPr lang="sk-SK" dirty="0" smtClean="0"/>
              <a:t>ukrajinský lekár</a:t>
            </a:r>
            <a:endParaRPr lang="sk-SK" dirty="0" smtClean="0"/>
          </a:p>
          <a:p>
            <a:r>
              <a:rPr lang="sk-SK" dirty="0" smtClean="0"/>
              <a:t>životný partner</a:t>
            </a:r>
          </a:p>
          <a:p>
            <a:r>
              <a:rPr lang="sk-SK" dirty="0" smtClean="0"/>
              <a:t>začínajúci režisér</a:t>
            </a:r>
          </a:p>
          <a:p>
            <a:r>
              <a:rPr lang="sk-SK" dirty="0" smtClean="0"/>
              <a:t>bývalý redaktor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slovenskí prezidenti</a:t>
            </a:r>
          </a:p>
          <a:p>
            <a:r>
              <a:rPr lang="sk-SK" dirty="0" smtClean="0"/>
              <a:t>hokejoví tréneri</a:t>
            </a:r>
          </a:p>
          <a:p>
            <a:r>
              <a:rPr lang="sk-SK" dirty="0" smtClean="0"/>
              <a:t>vyrovnaní súperi</a:t>
            </a:r>
          </a:p>
          <a:p>
            <a:r>
              <a:rPr lang="sk-SK" dirty="0" smtClean="0"/>
              <a:t>iní autori</a:t>
            </a:r>
            <a:endParaRPr lang="sk-SK" b="1" dirty="0" smtClean="0"/>
          </a:p>
          <a:p>
            <a:r>
              <a:rPr lang="sk-SK" dirty="0" smtClean="0"/>
              <a:t>ukrajinskí lekári</a:t>
            </a:r>
          </a:p>
          <a:p>
            <a:r>
              <a:rPr lang="sk-SK" dirty="0" smtClean="0"/>
              <a:t>životní </a:t>
            </a:r>
            <a:r>
              <a:rPr lang="sk-SK" dirty="0" smtClean="0"/>
              <a:t>partneri</a:t>
            </a:r>
          </a:p>
          <a:p>
            <a:r>
              <a:rPr lang="sk-SK" dirty="0" smtClean="0"/>
              <a:t>začínajúci režiséri</a:t>
            </a:r>
          </a:p>
          <a:p>
            <a:r>
              <a:rPr lang="sk-SK" dirty="0" smtClean="0"/>
              <a:t>bývalí redaktori</a:t>
            </a:r>
          </a:p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7916754" y="490359"/>
            <a:ext cx="3804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Podstatné mená sa skloňujú podľa vzoru </a:t>
            </a:r>
            <a:r>
              <a:rPr lang="sk-SK" sz="2400" i="1" dirty="0" smtClean="0">
                <a:solidFill>
                  <a:srgbClr val="FF0000"/>
                </a:solidFill>
              </a:rPr>
              <a:t>chlap</a:t>
            </a:r>
            <a:r>
              <a:rPr lang="sk-SK" sz="2400" dirty="0" smtClean="0">
                <a:solidFill>
                  <a:srgbClr val="FF0000"/>
                </a:solidFill>
              </a:rPr>
              <a:t>, množné číslo </a:t>
            </a:r>
            <a:r>
              <a:rPr lang="sk-SK" sz="2400" b="1" i="1" dirty="0" smtClean="0">
                <a:solidFill>
                  <a:srgbClr val="FF0000"/>
                </a:solidFill>
              </a:rPr>
              <a:t>chlapi</a:t>
            </a:r>
            <a:r>
              <a:rPr lang="sk-SK" sz="2400" dirty="0" smtClean="0">
                <a:solidFill>
                  <a:srgbClr val="FF0000"/>
                </a:solidFill>
              </a:rPr>
              <a:t>.</a:t>
            </a: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4328694" y="5828113"/>
            <a:ext cx="3804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70C0"/>
                </a:solidFill>
              </a:rPr>
              <a:t>Prídavné mená v nominatíve plurálu majú koncovku –</a:t>
            </a:r>
            <a:r>
              <a:rPr lang="sk-SK" sz="2400" b="1" i="1" dirty="0" smtClean="0">
                <a:solidFill>
                  <a:srgbClr val="0070C0"/>
                </a:solidFill>
              </a:rPr>
              <a:t>í</a:t>
            </a:r>
            <a:r>
              <a:rPr lang="sk-SK" sz="2400" dirty="0" smtClean="0">
                <a:solidFill>
                  <a:srgbClr val="0070C0"/>
                </a:solidFill>
              </a:rPr>
              <a:t>.</a:t>
            </a:r>
            <a:endParaRPr lang="sk-SK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3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Pomenovania osôb-mužov zakončených </a:t>
            </a:r>
            <a:r>
              <a:rPr lang="sk-SK" sz="3200" b="1" dirty="0" smtClean="0"/>
              <a:t>na samohlásku </a:t>
            </a:r>
            <a:r>
              <a:rPr lang="sk-SK" sz="3200" dirty="0" smtClean="0"/>
              <a:t>–</a:t>
            </a:r>
            <a:r>
              <a:rPr lang="sk-SK" sz="3200" b="1" dirty="0" smtClean="0">
                <a:solidFill>
                  <a:srgbClr val="C00000"/>
                </a:solidFill>
              </a:rPr>
              <a:t>a</a:t>
            </a:r>
            <a:r>
              <a:rPr lang="sk-SK" sz="3200" b="1" dirty="0" smtClean="0"/>
              <a:t> sa skloňujú podľa vzoru </a:t>
            </a:r>
            <a:r>
              <a:rPr lang="sk-SK" sz="3200" b="1" dirty="0" smtClean="0">
                <a:solidFill>
                  <a:srgbClr val="C00000"/>
                </a:solidFill>
              </a:rPr>
              <a:t>hrdina</a:t>
            </a:r>
            <a:r>
              <a:rPr lang="sk-SK" sz="3200" b="1" dirty="0" smtClean="0"/>
              <a:t>.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hrdin</a:t>
            </a:r>
            <a:r>
              <a:rPr lang="sk-SK" dirty="0" smtClean="0">
                <a:solidFill>
                  <a:srgbClr val="C00000"/>
                </a:solidFill>
              </a:rPr>
              <a:t>a</a:t>
            </a:r>
            <a:r>
              <a:rPr lang="sk-SK" dirty="0" smtClean="0"/>
              <a:t> 		</a:t>
            </a:r>
            <a:r>
              <a:rPr lang="sk-SK" dirty="0" smtClean="0"/>
              <a:t>hrdin</a:t>
            </a:r>
            <a:r>
              <a:rPr lang="sk-SK" dirty="0" smtClean="0">
                <a:solidFill>
                  <a:srgbClr val="C00000"/>
                </a:solidFill>
              </a:rPr>
              <a:t>ovia</a:t>
            </a:r>
            <a:endParaRPr lang="sk-SK" dirty="0" smtClean="0">
              <a:solidFill>
                <a:srgbClr val="C00000"/>
              </a:solidFill>
            </a:endParaRPr>
          </a:p>
          <a:p>
            <a:r>
              <a:rPr lang="sk-SK" dirty="0" smtClean="0"/>
              <a:t>hrdin</a:t>
            </a:r>
            <a:r>
              <a:rPr lang="sk-SK" dirty="0" smtClean="0">
                <a:solidFill>
                  <a:srgbClr val="C00000"/>
                </a:solidFill>
              </a:rPr>
              <a:t>u</a:t>
            </a:r>
            <a:r>
              <a:rPr lang="sk-SK" dirty="0" smtClean="0"/>
              <a:t> 		hrdin</a:t>
            </a:r>
            <a:r>
              <a:rPr lang="sk-SK" dirty="0" smtClean="0">
                <a:solidFill>
                  <a:srgbClr val="C00000"/>
                </a:solidFill>
              </a:rPr>
              <a:t>ov</a:t>
            </a:r>
          </a:p>
          <a:p>
            <a:r>
              <a:rPr lang="sk-SK" dirty="0" smtClean="0"/>
              <a:t>hrdin</a:t>
            </a:r>
            <a:r>
              <a:rPr lang="sk-SK" dirty="0" smtClean="0">
                <a:solidFill>
                  <a:srgbClr val="C00000"/>
                </a:solidFill>
              </a:rPr>
              <a:t>ovi</a:t>
            </a:r>
            <a:r>
              <a:rPr lang="sk-SK" dirty="0" smtClean="0"/>
              <a:t> 		hrdin</a:t>
            </a:r>
            <a:r>
              <a:rPr lang="sk-SK" dirty="0" smtClean="0">
                <a:solidFill>
                  <a:srgbClr val="C00000"/>
                </a:solidFill>
              </a:rPr>
              <a:t>om</a:t>
            </a:r>
          </a:p>
          <a:p>
            <a:r>
              <a:rPr lang="sk-SK" dirty="0" smtClean="0"/>
              <a:t>hrdin</a:t>
            </a:r>
            <a:r>
              <a:rPr lang="sk-SK" dirty="0" smtClean="0">
                <a:solidFill>
                  <a:srgbClr val="C00000"/>
                </a:solidFill>
              </a:rPr>
              <a:t>u</a:t>
            </a:r>
            <a:r>
              <a:rPr lang="sk-SK" dirty="0" smtClean="0"/>
              <a:t> 		hrdin</a:t>
            </a:r>
            <a:r>
              <a:rPr lang="sk-SK" dirty="0" smtClean="0">
                <a:solidFill>
                  <a:srgbClr val="C00000"/>
                </a:solidFill>
              </a:rPr>
              <a:t>ovia</a:t>
            </a:r>
          </a:p>
          <a:p>
            <a:r>
              <a:rPr lang="sk-SK" dirty="0" smtClean="0"/>
              <a:t>hrdin</a:t>
            </a:r>
            <a:r>
              <a:rPr lang="sk-SK" dirty="0" smtClean="0">
                <a:solidFill>
                  <a:srgbClr val="C00000"/>
                </a:solidFill>
              </a:rPr>
              <a:t>ovi </a:t>
            </a:r>
            <a:r>
              <a:rPr lang="sk-SK" dirty="0" smtClean="0"/>
              <a:t>		hrdin</a:t>
            </a:r>
            <a:r>
              <a:rPr lang="sk-SK" dirty="0" smtClean="0">
                <a:solidFill>
                  <a:srgbClr val="C00000"/>
                </a:solidFill>
              </a:rPr>
              <a:t>och</a:t>
            </a:r>
          </a:p>
          <a:p>
            <a:r>
              <a:rPr lang="sk-SK" dirty="0" smtClean="0"/>
              <a:t>hrdin</a:t>
            </a:r>
            <a:r>
              <a:rPr lang="sk-SK" dirty="0" smtClean="0">
                <a:solidFill>
                  <a:srgbClr val="C00000"/>
                </a:solidFill>
              </a:rPr>
              <a:t>om</a:t>
            </a:r>
            <a:r>
              <a:rPr lang="sk-SK" dirty="0" smtClean="0"/>
              <a:t> 		hrdin</a:t>
            </a:r>
            <a:r>
              <a:rPr lang="sk-SK" dirty="0" smtClean="0">
                <a:solidFill>
                  <a:srgbClr val="C00000"/>
                </a:solidFill>
              </a:rPr>
              <a:t>ami</a:t>
            </a:r>
          </a:p>
          <a:p>
            <a:endParaRPr lang="sk-SK" dirty="0" smtClean="0"/>
          </a:p>
          <a:p>
            <a:r>
              <a:rPr lang="sk-SK" sz="2400" dirty="0" smtClean="0"/>
              <a:t>Teraz skúste použiť podľa tohto vzoru substantívum </a:t>
            </a:r>
            <a:r>
              <a:rPr lang="sk-SK" altLang="sk-SK" sz="2400" b="1" i="1" dirty="0" smtClean="0"/>
              <a:t>hovorca</a:t>
            </a:r>
            <a:r>
              <a:rPr lang="sk-SK" sz="2400" i="1" dirty="0" smtClean="0"/>
              <a:t>.</a:t>
            </a:r>
          </a:p>
          <a:p>
            <a:r>
              <a:rPr lang="sk-SK" sz="2400" i="1" dirty="0" smtClean="0"/>
              <a:t>Skontrolujte si na ďalšej snímke.</a:t>
            </a:r>
            <a:endParaRPr lang="sk-SK" sz="2400" i="1" dirty="0"/>
          </a:p>
        </p:txBody>
      </p:sp>
    </p:spTree>
    <p:extLst>
      <p:ext uri="{BB962C8B-B14F-4D97-AF65-F5344CB8AC3E}">
        <p14:creationId xmlns:p14="http://schemas.microsoft.com/office/powerpoint/2010/main" val="975375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b="1" i="1" dirty="0"/>
              <a:t>hovorca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altLang="sk-SK" dirty="0"/>
              <a:t>hovorc</a:t>
            </a:r>
            <a:r>
              <a:rPr lang="sk-SK" altLang="sk-SK" dirty="0">
                <a:solidFill>
                  <a:srgbClr val="C00000"/>
                </a:solidFill>
              </a:rPr>
              <a:t>a</a:t>
            </a:r>
            <a:r>
              <a:rPr lang="sk-SK" altLang="sk-SK" dirty="0"/>
              <a:t> </a:t>
            </a:r>
            <a:endParaRPr lang="sk-SK" altLang="sk-SK" dirty="0" smtClean="0"/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u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ovi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u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ovi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om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ovia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ov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om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ovia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och</a:t>
            </a:r>
            <a:r>
              <a:rPr lang="sk-SK" altLang="sk-SK" dirty="0" smtClean="0"/>
              <a:t> </a:t>
            </a:r>
          </a:p>
          <a:p>
            <a:r>
              <a:rPr lang="sk-SK" altLang="sk-SK" dirty="0" smtClean="0"/>
              <a:t>hovorc</a:t>
            </a:r>
            <a:r>
              <a:rPr lang="sk-SK" altLang="sk-SK" dirty="0" smtClean="0">
                <a:solidFill>
                  <a:srgbClr val="C00000"/>
                </a:solidFill>
              </a:rPr>
              <a:t>ami</a:t>
            </a:r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2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Podstatné mená mužského rodu si precvičte v cvičeniach v </a:t>
            </a:r>
            <a:r>
              <a:rPr lang="sk-SK" dirty="0" err="1" smtClean="0"/>
              <a:t>moodli</a:t>
            </a:r>
            <a:r>
              <a:rPr lang="sk-SK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4084956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266</Words>
  <Application>Microsoft Office PowerPoint</Application>
  <PresentationFormat>Širokouhlá</PresentationFormat>
  <Paragraphs>95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Motív balíka Office</vt:lpstr>
      <vt:lpstr>Životné maskulína.</vt:lpstr>
      <vt:lpstr>Dnes sa pozrieme na to, ako sa používajú mená osôb v mužskom rode.</vt:lpstr>
      <vt:lpstr>Pomenovania osôb-mužov zakončených na spoluhlásku sa skloňujú podľa vzoru chlap</vt:lpstr>
      <vt:lpstr>pilot</vt:lpstr>
      <vt:lpstr>Použite v množnom čísle</vt:lpstr>
      <vt:lpstr>Použite v množnom čísle</vt:lpstr>
      <vt:lpstr>Pomenovania osôb-mužov zakončených na samohlásku –a sa skloňujú podľa vzoru hrdina.</vt:lpstr>
      <vt:lpstr>hovorca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Životné maskulína.</dc:title>
  <dc:creator>User</dc:creator>
  <cp:lastModifiedBy>User</cp:lastModifiedBy>
  <cp:revision>7</cp:revision>
  <dcterms:created xsi:type="dcterms:W3CDTF">2020-05-07T18:11:48Z</dcterms:created>
  <dcterms:modified xsi:type="dcterms:W3CDTF">2020-05-07T19:48:05Z</dcterms:modified>
</cp:coreProperties>
</file>