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media/image2.jpg" ContentType="image/jpg"/>
  <Override PartName="/ppt/media/image3.jpg" ContentType="image/jpg"/>
  <Override PartName="/ppt/media/image4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90" r:id="rId3"/>
    <p:sldId id="289" r:id="rId4"/>
    <p:sldId id="257" r:id="rId5"/>
    <p:sldId id="258" r:id="rId6"/>
    <p:sldId id="286" r:id="rId7"/>
    <p:sldId id="285" r:id="rId8"/>
    <p:sldId id="260" r:id="rId9"/>
    <p:sldId id="269" r:id="rId10"/>
    <p:sldId id="287" r:id="rId11"/>
    <p:sldId id="288" r:id="rId12"/>
  </p:sldIdLst>
  <p:sldSz cx="12192000" cy="6858000"/>
  <p:notesSz cx="12192000" cy="6858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E4B4-8102-4ED9-BFAA-5BAC6149817E}" type="datetimeFigureOut">
              <a:rPr lang="sk-SK" smtClean="0"/>
              <a:t>20. 9. 2024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424DE-7F69-46EA-8C35-D39C34BC639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44975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49094" y="2489072"/>
            <a:ext cx="7893811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9718" y="2475740"/>
            <a:ext cx="6153150" cy="3581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601" y="2133600"/>
            <a:ext cx="5486400" cy="950901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830580" marR="5080" indent="-818515">
              <a:lnSpc>
                <a:spcPts val="6480"/>
              </a:lnSpc>
              <a:spcBef>
                <a:spcPts val="915"/>
              </a:spcBef>
            </a:pPr>
            <a:r>
              <a:rPr lang="sk-SK" sz="4000" spc="-385" dirty="0" smtClean="0">
                <a:latin typeface="+mj-lt"/>
                <a:cs typeface="Arial" panose="020B0604020202020204" pitchFamily="34" charset="0"/>
              </a:rPr>
              <a:t>Neživotné maskulína. Vzor </a:t>
            </a:r>
            <a:r>
              <a:rPr lang="sk-SK" sz="4000" i="1" spc="-385" dirty="0" smtClean="0">
                <a:latin typeface="+mj-lt"/>
                <a:cs typeface="Arial" panose="020B0604020202020204" pitchFamily="34" charset="0"/>
              </a:rPr>
              <a:t>hrad</a:t>
            </a:r>
            <a:r>
              <a:rPr lang="sk-SK" sz="4000" spc="-385" dirty="0" smtClean="0">
                <a:latin typeface="+mj-lt"/>
                <a:cs typeface="Arial" panose="020B0604020202020204" pitchFamily="34" charset="0"/>
              </a:rPr>
              <a:t>.</a:t>
            </a:r>
            <a:endParaRPr sz="4000" spc="-385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61997" y="3487338"/>
            <a:ext cx="7663180" cy="47513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825"/>
              </a:spcBef>
            </a:pPr>
            <a:r>
              <a:rPr lang="sk-SK" sz="2400" spc="-30" dirty="0" smtClean="0">
                <a:latin typeface="Carlito"/>
                <a:cs typeface="Carlito"/>
              </a:rPr>
              <a:t>Dialóg. </a:t>
            </a:r>
            <a:r>
              <a:rPr sz="2400" spc="-30" dirty="0" err="1" smtClean="0">
                <a:latin typeface="Carlito"/>
                <a:cs typeface="Carlito"/>
              </a:rPr>
              <a:t>Turistické</a:t>
            </a:r>
            <a:r>
              <a:rPr sz="2400" spc="-30" dirty="0" smtClean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informácie. </a:t>
            </a:r>
            <a:endParaRPr sz="2400" dirty="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914400" y="1066800"/>
            <a:ext cx="8229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/>
              <a:t>Odpovedajte na otázky</a:t>
            </a:r>
            <a:r>
              <a:rPr lang="sk-SK" sz="2400" dirty="0" smtClean="0"/>
              <a:t>:</a:t>
            </a:r>
          </a:p>
          <a:p>
            <a:endParaRPr lang="sk-SK" sz="2400" dirty="0"/>
          </a:p>
          <a:p>
            <a:r>
              <a:rPr lang="sk-SK" sz="2800" b="1" dirty="0" smtClean="0"/>
              <a:t>1</a:t>
            </a:r>
            <a:r>
              <a:rPr lang="sk-SK" sz="2800" dirty="0" smtClean="0"/>
              <a:t> Kam </a:t>
            </a:r>
            <a:r>
              <a:rPr lang="sk-SK" sz="2800" dirty="0"/>
              <a:t>idú študenti na budúci týždeň?</a:t>
            </a:r>
          </a:p>
          <a:p>
            <a:r>
              <a:rPr lang="sk-SK" sz="2800" b="1" dirty="0" smtClean="0"/>
              <a:t>2</a:t>
            </a:r>
            <a:r>
              <a:rPr lang="sk-SK" sz="2800" dirty="0" smtClean="0"/>
              <a:t> Čo </a:t>
            </a:r>
            <a:r>
              <a:rPr lang="sk-SK" sz="2800" dirty="0"/>
              <a:t>viete o hrade Červený kameň? Kde leží?</a:t>
            </a:r>
          </a:p>
          <a:p>
            <a:r>
              <a:rPr lang="sk-SK" sz="2800" b="1" dirty="0" smtClean="0"/>
              <a:t>3</a:t>
            </a:r>
            <a:r>
              <a:rPr lang="sk-SK" sz="2800" dirty="0" smtClean="0"/>
              <a:t> Ako </a:t>
            </a:r>
            <a:r>
              <a:rPr lang="sk-SK" sz="2800" dirty="0"/>
              <a:t>chce ísť Zuzka na hrad?</a:t>
            </a:r>
          </a:p>
          <a:p>
            <a:r>
              <a:rPr lang="sk-SK" sz="2800" b="1" dirty="0" smtClean="0"/>
              <a:t>4</a:t>
            </a:r>
            <a:r>
              <a:rPr lang="sk-SK" sz="2800" dirty="0" smtClean="0"/>
              <a:t> Čo </a:t>
            </a:r>
            <a:r>
              <a:rPr lang="sk-SK" sz="2800" dirty="0"/>
              <a:t>sa nachádza na hrade?</a:t>
            </a:r>
          </a:p>
          <a:p>
            <a:r>
              <a:rPr lang="sk-SK" sz="2800" b="1" dirty="0" smtClean="0"/>
              <a:t>5</a:t>
            </a:r>
            <a:r>
              <a:rPr lang="sk-SK" sz="2800" dirty="0" smtClean="0"/>
              <a:t> Páči </a:t>
            </a:r>
            <a:r>
              <a:rPr lang="sk-SK" sz="2800" dirty="0"/>
              <a:t>sa tento nápad </a:t>
            </a:r>
            <a:r>
              <a:rPr lang="sk-SK" sz="2800" dirty="0" err="1"/>
              <a:t>Kristine</a:t>
            </a:r>
            <a:r>
              <a:rPr lang="sk-SK" sz="2800" dirty="0"/>
              <a:t> a Karlovi?</a:t>
            </a:r>
          </a:p>
          <a:p>
            <a:r>
              <a:rPr lang="sk-SK" sz="2800" b="1" dirty="0" smtClean="0"/>
              <a:t>6</a:t>
            </a:r>
            <a:r>
              <a:rPr lang="sk-SK" sz="2800" dirty="0" smtClean="0"/>
              <a:t> Navštívili </a:t>
            </a:r>
            <a:r>
              <a:rPr lang="sk-SK" sz="2800" dirty="0"/>
              <a:t>ste niekedy nejaký hrad na Slovensku?</a:t>
            </a:r>
          </a:p>
        </p:txBody>
      </p:sp>
    </p:spTree>
    <p:extLst>
      <p:ext uri="{BB962C8B-B14F-4D97-AF65-F5344CB8AC3E}">
        <p14:creationId xmlns:p14="http://schemas.microsoft.com/office/powerpoint/2010/main" val="366262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76200" y="457200"/>
            <a:ext cx="960120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b="1" dirty="0">
                <a:solidFill>
                  <a:srgbClr val="FF0000"/>
                </a:solidFill>
              </a:rPr>
              <a:t>Zuzka</a:t>
            </a:r>
            <a:r>
              <a:rPr lang="sk-SK" sz="2400" b="1" dirty="0"/>
              <a:t>:</a:t>
            </a:r>
            <a:r>
              <a:rPr lang="sk-SK" sz="2400" dirty="0"/>
              <a:t> </a:t>
            </a:r>
            <a:r>
              <a:rPr lang="sk-SK" sz="2400" dirty="0" err="1"/>
              <a:t>Ahojte</a:t>
            </a:r>
            <a:r>
              <a:rPr lang="sk-SK" sz="2400" dirty="0"/>
              <a:t>, na budúci týždeň ideme ja, Anna a </a:t>
            </a:r>
            <a:r>
              <a:rPr lang="sk-SK" sz="2400" dirty="0" err="1"/>
              <a:t>Karl</a:t>
            </a:r>
            <a:r>
              <a:rPr lang="sk-SK" sz="2400" dirty="0"/>
              <a:t> na malý výlet. Ideme </a:t>
            </a:r>
            <a:r>
              <a:rPr lang="sk-SK" sz="2400" dirty="0" smtClean="0"/>
              <a:t>______________Červený </a:t>
            </a:r>
            <a:r>
              <a:rPr lang="sk-SK" sz="2400" dirty="0"/>
              <a:t>Kameň. Pôjdete ?</a:t>
            </a:r>
            <a:br>
              <a:rPr lang="sk-SK" sz="2400" dirty="0"/>
            </a:br>
            <a:r>
              <a:rPr lang="sk-SK" sz="2400" b="1" dirty="0">
                <a:solidFill>
                  <a:srgbClr val="00B050"/>
                </a:solidFill>
              </a:rPr>
              <a:t>Kristína</a:t>
            </a:r>
            <a:r>
              <a:rPr lang="sk-SK" sz="2400" b="1" dirty="0"/>
              <a:t>:</a:t>
            </a:r>
            <a:r>
              <a:rPr lang="sk-SK" sz="2400" dirty="0"/>
              <a:t> Červený Kameň? Aký je to hrad? ?</a:t>
            </a:r>
            <a:br>
              <a:rPr lang="sk-SK" sz="2400" dirty="0"/>
            </a:br>
            <a:r>
              <a:rPr lang="sk-SK" sz="2400" b="1" dirty="0">
                <a:solidFill>
                  <a:srgbClr val="FF0000"/>
                </a:solidFill>
              </a:rPr>
              <a:t>Z</a:t>
            </a:r>
            <a:r>
              <a:rPr lang="sk-SK" sz="2400" b="1" dirty="0"/>
              <a:t>:</a:t>
            </a:r>
            <a:r>
              <a:rPr lang="sk-SK" sz="2400" dirty="0"/>
              <a:t> Hrad </a:t>
            </a:r>
            <a:r>
              <a:rPr lang="sk-SK" sz="2400" dirty="0" smtClean="0"/>
              <a:t>__________v </a:t>
            </a:r>
            <a:r>
              <a:rPr lang="sk-SK" sz="2400" dirty="0"/>
              <a:t>pohorí Malé Karpaty. </a:t>
            </a:r>
            <a:r>
              <a:rPr lang="sk-SK" sz="2400" dirty="0" smtClean="0"/>
              <a:t>Nie </a:t>
            </a:r>
            <a:r>
              <a:rPr lang="sk-SK" sz="2400" dirty="0"/>
              <a:t>je to ďaleko od Bratislavy. Hrad je </a:t>
            </a:r>
            <a:r>
              <a:rPr lang="sk-SK" sz="2400" dirty="0" smtClean="0"/>
              <a:t>______________ pamiatka</a:t>
            </a:r>
            <a:r>
              <a:rPr lang="sk-SK" sz="2400" dirty="0"/>
              <a:t>.</a:t>
            </a:r>
            <a:br>
              <a:rPr lang="sk-SK" sz="2400" dirty="0"/>
            </a:br>
            <a:r>
              <a:rPr lang="sk-SK" sz="2400" b="1" dirty="0" err="1">
                <a:solidFill>
                  <a:srgbClr val="00B050"/>
                </a:solidFill>
              </a:rPr>
              <a:t>Kr</a:t>
            </a:r>
            <a:r>
              <a:rPr lang="sk-SK" sz="2400" b="1" dirty="0"/>
              <a:t>:</a:t>
            </a:r>
            <a:r>
              <a:rPr lang="sk-SK" sz="2400" dirty="0"/>
              <a:t> A ako by sme išli? </a:t>
            </a:r>
            <a:r>
              <a:rPr lang="sk-SK" sz="2400" dirty="0" smtClean="0"/>
              <a:t>__________ alebo </a:t>
            </a:r>
            <a:r>
              <a:rPr lang="sk-SK" sz="2400" dirty="0"/>
              <a:t>autobusom?</a:t>
            </a:r>
            <a:br>
              <a:rPr lang="sk-SK" sz="2400" dirty="0"/>
            </a:br>
            <a:r>
              <a:rPr lang="sk-SK" sz="2400" b="1" dirty="0">
                <a:solidFill>
                  <a:srgbClr val="FF0000"/>
                </a:solidFill>
              </a:rPr>
              <a:t>Z</a:t>
            </a:r>
            <a:r>
              <a:rPr lang="sk-SK" sz="2400" b="1" dirty="0"/>
              <a:t>:</a:t>
            </a:r>
            <a:r>
              <a:rPr lang="sk-SK" sz="2400" dirty="0"/>
              <a:t> Ani vlakom, ani autobusom. Moji rodičia sľúbili, že nám </a:t>
            </a:r>
            <a:r>
              <a:rPr lang="sk-SK" sz="2400" dirty="0" smtClean="0"/>
              <a:t>požičajú ______.</a:t>
            </a:r>
            <a:r>
              <a:rPr lang="sk-SK" sz="2400" dirty="0"/>
              <a:t/>
            </a:r>
            <a:br>
              <a:rPr lang="sk-SK" sz="2400" dirty="0"/>
            </a:br>
            <a:r>
              <a:rPr lang="sk-SK" sz="2400" b="1" dirty="0">
                <a:solidFill>
                  <a:srgbClr val="00B0F0"/>
                </a:solidFill>
              </a:rPr>
              <a:t>Tom</a:t>
            </a:r>
            <a:r>
              <a:rPr lang="sk-SK" sz="2400" b="1" dirty="0"/>
              <a:t>:</a:t>
            </a:r>
            <a:r>
              <a:rPr lang="sk-SK" sz="2400" dirty="0"/>
              <a:t> Naozaj? To je fajn. A kto bude </a:t>
            </a:r>
            <a:r>
              <a:rPr lang="sk-SK" sz="2400" dirty="0" smtClean="0"/>
              <a:t>___________? </a:t>
            </a:r>
            <a:r>
              <a:rPr lang="sk-SK" sz="2400" dirty="0"/>
              <a:t>Máš vodičský preukaz?</a:t>
            </a:r>
            <a:br>
              <a:rPr lang="sk-SK" sz="2400" dirty="0"/>
            </a:br>
            <a:r>
              <a:rPr lang="sk-SK" sz="2400" b="1" dirty="0">
                <a:solidFill>
                  <a:srgbClr val="FF0000"/>
                </a:solidFill>
              </a:rPr>
              <a:t>Z</a:t>
            </a:r>
            <a:r>
              <a:rPr lang="sk-SK" sz="2400" b="1" dirty="0"/>
              <a:t>:</a:t>
            </a:r>
            <a:r>
              <a:rPr lang="sk-SK" sz="2400" dirty="0"/>
              <a:t> Áno a </a:t>
            </a:r>
            <a:r>
              <a:rPr lang="sk-SK" sz="2400" dirty="0" err="1"/>
              <a:t>Karl</a:t>
            </a:r>
            <a:r>
              <a:rPr lang="sk-SK" sz="2400" dirty="0"/>
              <a:t> tiež. Poďte s nami! Uvidíte, že hrad sa vám bude páčiť. </a:t>
            </a:r>
            <a:r>
              <a:rPr lang="sk-SK" sz="2400" dirty="0" smtClean="0"/>
              <a:t>Na </a:t>
            </a:r>
            <a:r>
              <a:rPr lang="sk-SK" sz="2400" dirty="0"/>
              <a:t>hrade </a:t>
            </a:r>
            <a:r>
              <a:rPr lang="sk-SK" sz="2400" dirty="0" smtClean="0"/>
              <a:t>je </a:t>
            </a:r>
            <a:r>
              <a:rPr lang="sk-SK" sz="2400" dirty="0"/>
              <a:t>knižnica historických kníh, zbierka zbraní i keramiky… Na budúci týždeň sa koná aj výstava.</a:t>
            </a:r>
            <a:br>
              <a:rPr lang="sk-SK" sz="2400" dirty="0"/>
            </a:br>
            <a:r>
              <a:rPr lang="sk-SK" sz="2400" dirty="0">
                <a:solidFill>
                  <a:srgbClr val="00B0F0"/>
                </a:solidFill>
              </a:rPr>
              <a:t>T:</a:t>
            </a:r>
            <a:r>
              <a:rPr lang="sk-SK" sz="2400" dirty="0"/>
              <a:t> Ja by som rád išiel. Určite to bude </a:t>
            </a:r>
            <a:r>
              <a:rPr lang="sk-SK" sz="2400" dirty="0" smtClean="0"/>
              <a:t>________ výlet</a:t>
            </a:r>
            <a:r>
              <a:rPr lang="sk-SK" sz="2400" dirty="0"/>
              <a:t>.</a:t>
            </a:r>
            <a:br>
              <a:rPr lang="sk-SK" sz="2400" dirty="0"/>
            </a:br>
            <a:r>
              <a:rPr lang="sk-SK" sz="2400" b="1" dirty="0" err="1">
                <a:solidFill>
                  <a:srgbClr val="00B050"/>
                </a:solidFill>
              </a:rPr>
              <a:t>Kr</a:t>
            </a:r>
            <a:r>
              <a:rPr lang="sk-SK" sz="2400" b="1" dirty="0"/>
              <a:t>:</a:t>
            </a:r>
            <a:r>
              <a:rPr lang="sk-SK" sz="2400" dirty="0"/>
              <a:t> Ja pôjdem tiež.</a:t>
            </a:r>
            <a:br>
              <a:rPr lang="sk-SK" sz="2400" dirty="0"/>
            </a:br>
            <a:r>
              <a:rPr lang="sk-SK" sz="2400" b="1" dirty="0">
                <a:solidFill>
                  <a:srgbClr val="FF0000"/>
                </a:solidFill>
              </a:rPr>
              <a:t>Z</a:t>
            </a:r>
            <a:r>
              <a:rPr lang="sk-SK" sz="2400" b="1" dirty="0"/>
              <a:t>:</a:t>
            </a:r>
            <a:r>
              <a:rPr lang="sk-SK" sz="2400" dirty="0"/>
              <a:t> Skvelé, pôjdeme </a:t>
            </a:r>
            <a:r>
              <a:rPr lang="sk-SK" sz="2400" dirty="0" smtClean="0"/>
              <a:t>________ . </a:t>
            </a:r>
            <a:r>
              <a:rPr lang="sk-SK" sz="2400" dirty="0"/>
              <a:t>Už sa teším.</a:t>
            </a:r>
            <a:br>
              <a:rPr lang="sk-SK" sz="2400" dirty="0"/>
            </a:br>
            <a:r>
              <a:rPr lang="sk-SK" sz="2400" b="1" dirty="0" err="1">
                <a:solidFill>
                  <a:srgbClr val="00B050"/>
                </a:solidFill>
              </a:rPr>
              <a:t>Kr</a:t>
            </a:r>
            <a:r>
              <a:rPr lang="sk-SK" sz="2400" b="1" dirty="0"/>
              <a:t>:</a:t>
            </a:r>
            <a:r>
              <a:rPr lang="sk-SK" sz="2400" dirty="0"/>
              <a:t> Existuje o tomto </a:t>
            </a:r>
            <a:r>
              <a:rPr lang="sk-SK" sz="2400" dirty="0" smtClean="0"/>
              <a:t>hrade _________? </a:t>
            </a:r>
            <a:r>
              <a:rPr lang="sk-SK" sz="2400" dirty="0"/>
              <a:t>Mám veľmi rada povesti.</a:t>
            </a:r>
            <a:br>
              <a:rPr lang="sk-SK" sz="2400" dirty="0"/>
            </a:br>
            <a:r>
              <a:rPr lang="sk-SK" sz="2400" b="1" dirty="0">
                <a:solidFill>
                  <a:srgbClr val="FF0000"/>
                </a:solidFill>
              </a:rPr>
              <a:t>Z</a:t>
            </a:r>
            <a:r>
              <a:rPr lang="sk-SK" sz="2400" b="1" dirty="0"/>
              <a:t>:</a:t>
            </a:r>
            <a:r>
              <a:rPr lang="sk-SK" sz="2400" dirty="0"/>
              <a:t> Áno, nechajte sa prekvapiť. Na hrade sa všetko dozviete. </a:t>
            </a:r>
            <a:endParaRPr lang="sk-SK" sz="2400" dirty="0" smtClean="0"/>
          </a:p>
          <a:p>
            <a:endParaRPr lang="sk-SK" sz="2400" dirty="0"/>
          </a:p>
          <a:p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10363200" y="2073027"/>
            <a:ext cx="1447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00B0F0"/>
                </a:solidFill>
              </a:rPr>
              <a:t>kultúrna</a:t>
            </a:r>
          </a:p>
          <a:p>
            <a:r>
              <a:rPr lang="sk-SK" sz="2400" dirty="0" smtClean="0">
                <a:solidFill>
                  <a:srgbClr val="00B0F0"/>
                </a:solidFill>
              </a:rPr>
              <a:t>vlakom</a:t>
            </a:r>
          </a:p>
          <a:p>
            <a:r>
              <a:rPr lang="sk-SK" sz="2400" dirty="0" smtClean="0">
                <a:solidFill>
                  <a:srgbClr val="00B0F0"/>
                </a:solidFill>
              </a:rPr>
              <a:t>pekný</a:t>
            </a:r>
          </a:p>
          <a:p>
            <a:r>
              <a:rPr lang="sk-SK" sz="2400" dirty="0" smtClean="0">
                <a:solidFill>
                  <a:srgbClr val="00B0F0"/>
                </a:solidFill>
              </a:rPr>
              <a:t>auto</a:t>
            </a:r>
          </a:p>
          <a:p>
            <a:r>
              <a:rPr lang="sk-SK" sz="2400" dirty="0" smtClean="0">
                <a:solidFill>
                  <a:srgbClr val="00B0F0"/>
                </a:solidFill>
              </a:rPr>
              <a:t>na hrad</a:t>
            </a:r>
          </a:p>
          <a:p>
            <a:r>
              <a:rPr lang="sk-SK" sz="2400" dirty="0" smtClean="0">
                <a:solidFill>
                  <a:srgbClr val="00B0F0"/>
                </a:solidFill>
              </a:rPr>
              <a:t>leží</a:t>
            </a:r>
          </a:p>
          <a:p>
            <a:r>
              <a:rPr lang="sk-SK" sz="2400" dirty="0" smtClean="0">
                <a:solidFill>
                  <a:srgbClr val="00B0F0"/>
                </a:solidFill>
              </a:rPr>
              <a:t>povesť</a:t>
            </a:r>
          </a:p>
          <a:p>
            <a:r>
              <a:rPr lang="sk-SK" sz="2400" dirty="0" smtClean="0">
                <a:solidFill>
                  <a:srgbClr val="00B0F0"/>
                </a:solidFill>
              </a:rPr>
              <a:t>spolu</a:t>
            </a:r>
          </a:p>
          <a:p>
            <a:r>
              <a:rPr lang="sk-SK" sz="2400" dirty="0" smtClean="0">
                <a:solidFill>
                  <a:srgbClr val="00B0F0"/>
                </a:solidFill>
              </a:rPr>
              <a:t>šoférovať</a:t>
            </a:r>
            <a:endParaRPr lang="sk-SK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35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6543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sk-SK" sz="4400" spc="-220" dirty="0" smtClean="0"/>
              <a:t>hrad</a:t>
            </a:r>
            <a:endParaRPr sz="4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192244"/>
              </p:ext>
            </p:extLst>
          </p:nvPr>
        </p:nvGraphicFramePr>
        <p:xfrm>
          <a:off x="919870" y="1905000"/>
          <a:ext cx="5633329" cy="39135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0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5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6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2272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Kto?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Čo?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15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hrad</a:t>
                      </a:r>
                      <a:endParaRPr sz="200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000" b="1" spc="-10" dirty="0">
                          <a:solidFill>
                            <a:schemeClr val="tx1"/>
                          </a:solidFill>
                          <a:latin typeface="Carlito"/>
                          <a:cs typeface="Carlito"/>
                        </a:rPr>
                        <a:t>hrady</a:t>
                      </a:r>
                      <a:endParaRPr sz="2000" dirty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272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Koho?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Čoho?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hradu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hradov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271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Komu?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Čomu?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hradu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hradom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144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Koho?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Čo?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hrady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399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 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kom?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</a:t>
                      </a:r>
                      <a:r>
                        <a:rPr sz="2000" b="1" spc="-7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čom?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o</a:t>
                      </a:r>
                      <a:r>
                        <a:rPr sz="20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10" dirty="0">
                          <a:latin typeface="Carlito"/>
                          <a:cs typeface="Carlito"/>
                        </a:rPr>
                        <a:t>hrade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o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5" dirty="0">
                          <a:latin typeface="Carlito"/>
                          <a:cs typeface="Carlito"/>
                        </a:rPr>
                        <a:t>hradoch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208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kým?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Čím?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s</a:t>
                      </a:r>
                      <a:r>
                        <a:rPr sz="20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5" dirty="0">
                          <a:latin typeface="Carlito"/>
                          <a:cs typeface="Carlito"/>
                        </a:rPr>
                        <a:t>hradom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s</a:t>
                      </a:r>
                      <a:r>
                        <a:rPr sz="20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5" dirty="0">
                          <a:latin typeface="Carlito"/>
                          <a:cs typeface="Carlito"/>
                        </a:rPr>
                        <a:t>hradmi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BlokTextu 6"/>
          <p:cNvSpPr txBox="1"/>
          <p:nvPr/>
        </p:nvSpPr>
        <p:spPr>
          <a:xfrm>
            <a:off x="6781800" y="1905000"/>
            <a:ext cx="5029200" cy="3775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770"/>
              </a:spcBef>
              <a:tabLst>
                <a:tab pos="241935" algn="l"/>
              </a:tabLst>
            </a:pPr>
            <a:r>
              <a:rPr lang="sk-SK" sz="2400" spc="-5" dirty="0">
                <a:latin typeface="Carlito"/>
                <a:cs typeface="Carlito"/>
              </a:rPr>
              <a:t>1 Zabudol </a:t>
            </a:r>
            <a:r>
              <a:rPr lang="sk-SK" sz="2400" spc="-10" dirty="0">
                <a:latin typeface="Carlito"/>
                <a:cs typeface="Carlito"/>
              </a:rPr>
              <a:t>som </a:t>
            </a:r>
            <a:r>
              <a:rPr lang="sk-SK" sz="2400" spc="-5" dirty="0">
                <a:latin typeface="Carlito"/>
                <a:cs typeface="Carlito"/>
              </a:rPr>
              <a:t>si </a:t>
            </a:r>
            <a:r>
              <a:rPr lang="sk-SK" sz="2400" spc="-5" dirty="0" smtClean="0">
                <a:latin typeface="Carlito"/>
                <a:cs typeface="Carlito"/>
              </a:rPr>
              <a:t>doma hodinky aj s </a:t>
            </a:r>
            <a:r>
              <a:rPr lang="sk-SK" sz="2400" spc="-5" dirty="0" smtClean="0">
                <a:solidFill>
                  <a:srgbClr val="FF0000"/>
                </a:solidFill>
                <a:latin typeface="Carlito"/>
                <a:cs typeface="Carlito"/>
              </a:rPr>
              <a:t>mobil</a:t>
            </a:r>
            <a:r>
              <a:rPr lang="sk-SK" sz="2400" spc="-20" dirty="0" smtClean="0">
                <a:latin typeface="Carlito"/>
                <a:cs typeface="Carlito"/>
              </a:rPr>
              <a:t>.</a:t>
            </a:r>
            <a:endParaRPr lang="sk-SK" sz="2400" dirty="0">
              <a:latin typeface="Carlito"/>
              <a:cs typeface="Carlito"/>
            </a:endParaRPr>
          </a:p>
          <a:p>
            <a:pPr marL="12065">
              <a:lnSpc>
                <a:spcPct val="100000"/>
              </a:lnSpc>
              <a:spcBef>
                <a:spcPts val="670"/>
              </a:spcBef>
              <a:tabLst>
                <a:tab pos="241935" algn="l"/>
              </a:tabLst>
            </a:pPr>
            <a:r>
              <a:rPr lang="sk-SK" sz="2400" spc="-5" dirty="0">
                <a:latin typeface="Carlito"/>
                <a:cs typeface="Carlito"/>
              </a:rPr>
              <a:t>2 Bolia ma</a:t>
            </a:r>
            <a:r>
              <a:rPr lang="sk-SK" sz="2400" spc="20" dirty="0">
                <a:latin typeface="Carlito"/>
                <a:cs typeface="Carlito"/>
              </a:rPr>
              <a:t> </a:t>
            </a:r>
            <a:r>
              <a:rPr lang="sk-SK" sz="2400" spc="-10" dirty="0">
                <a:solidFill>
                  <a:srgbClr val="FF0000"/>
                </a:solidFill>
                <a:latin typeface="Carlito"/>
                <a:cs typeface="Carlito"/>
              </a:rPr>
              <a:t>zub</a:t>
            </a:r>
            <a:r>
              <a:rPr lang="sk-SK" sz="2400" spc="-10" dirty="0">
                <a:latin typeface="Carlito"/>
                <a:cs typeface="Carlito"/>
              </a:rPr>
              <a:t>.</a:t>
            </a:r>
            <a:endParaRPr lang="sk-SK" sz="2400" dirty="0">
              <a:latin typeface="Carlito"/>
              <a:cs typeface="Carlito"/>
            </a:endParaRPr>
          </a:p>
          <a:p>
            <a:pPr marL="12065">
              <a:lnSpc>
                <a:spcPct val="100000"/>
              </a:lnSpc>
              <a:spcBef>
                <a:spcPts val="665"/>
              </a:spcBef>
              <a:tabLst>
                <a:tab pos="241935" algn="l"/>
              </a:tabLst>
            </a:pPr>
            <a:r>
              <a:rPr lang="sk-SK" sz="2400" spc="-5" dirty="0">
                <a:latin typeface="Carlito"/>
                <a:cs typeface="Carlito"/>
              </a:rPr>
              <a:t>3 </a:t>
            </a:r>
            <a:r>
              <a:rPr lang="sk-SK" sz="2400" spc="-15" dirty="0">
                <a:latin typeface="Carlito"/>
                <a:cs typeface="Carlito"/>
              </a:rPr>
              <a:t>Prechádzka </a:t>
            </a:r>
            <a:r>
              <a:rPr lang="sk-SK" sz="2400" spc="-5" dirty="0">
                <a:latin typeface="Carlito"/>
                <a:cs typeface="Carlito"/>
              </a:rPr>
              <a:t>po </a:t>
            </a:r>
            <a:r>
              <a:rPr lang="sk-SK" sz="2400" spc="-15" dirty="0">
                <a:latin typeface="Carlito"/>
                <a:cs typeface="Carlito"/>
              </a:rPr>
              <a:t>karpatských </a:t>
            </a:r>
            <a:r>
              <a:rPr lang="sk-SK" sz="2400" spc="-5" dirty="0">
                <a:solidFill>
                  <a:srgbClr val="FF0000"/>
                </a:solidFill>
                <a:latin typeface="Carlito"/>
                <a:cs typeface="Carlito"/>
              </a:rPr>
              <a:t>les </a:t>
            </a:r>
            <a:r>
              <a:rPr lang="sk-SK" sz="2400" spc="-5" dirty="0">
                <a:latin typeface="Carlito"/>
                <a:cs typeface="Carlito"/>
              </a:rPr>
              <a:t>je</a:t>
            </a:r>
            <a:r>
              <a:rPr lang="sk-SK" sz="2400" spc="90" dirty="0">
                <a:latin typeface="Carlito"/>
                <a:cs typeface="Carlito"/>
              </a:rPr>
              <a:t> </a:t>
            </a:r>
            <a:r>
              <a:rPr lang="sk-SK" sz="2400" spc="-10" dirty="0">
                <a:latin typeface="Carlito"/>
                <a:cs typeface="Carlito"/>
              </a:rPr>
              <a:t>krásna.</a:t>
            </a:r>
            <a:endParaRPr lang="sk-SK" sz="2400" dirty="0">
              <a:latin typeface="Carlito"/>
              <a:cs typeface="Carlito"/>
            </a:endParaRPr>
          </a:p>
          <a:p>
            <a:pPr marL="12065">
              <a:lnSpc>
                <a:spcPct val="100000"/>
              </a:lnSpc>
              <a:spcBef>
                <a:spcPts val="660"/>
              </a:spcBef>
              <a:tabLst>
                <a:tab pos="241935" algn="l"/>
              </a:tabLst>
            </a:pPr>
            <a:r>
              <a:rPr lang="sk-SK" sz="2400" spc="-5" dirty="0">
                <a:latin typeface="Carlito"/>
                <a:cs typeface="Carlito"/>
              </a:rPr>
              <a:t>4 Na </a:t>
            </a:r>
            <a:r>
              <a:rPr lang="sk-SK" sz="2400" spc="-15" dirty="0" err="1">
                <a:latin typeface="Carlito"/>
                <a:cs typeface="Carlito"/>
              </a:rPr>
              <a:t>Zakarpatsku</a:t>
            </a:r>
            <a:r>
              <a:rPr lang="sk-SK" sz="2400" spc="-15" dirty="0">
                <a:latin typeface="Carlito"/>
                <a:cs typeface="Carlito"/>
              </a:rPr>
              <a:t> </a:t>
            </a:r>
            <a:r>
              <a:rPr lang="sk-SK" sz="2400" spc="-5" dirty="0">
                <a:latin typeface="Carlito"/>
                <a:cs typeface="Carlito"/>
              </a:rPr>
              <a:t>je </a:t>
            </a:r>
            <a:r>
              <a:rPr lang="sk-SK" sz="2400" spc="-10" dirty="0">
                <a:latin typeface="Carlito"/>
                <a:cs typeface="Carlito"/>
              </a:rPr>
              <a:t>veľa</a:t>
            </a:r>
            <a:r>
              <a:rPr lang="sk-SK" sz="2400" spc="45" dirty="0">
                <a:latin typeface="Carlito"/>
                <a:cs typeface="Carlito"/>
              </a:rPr>
              <a:t> </a:t>
            </a:r>
            <a:r>
              <a:rPr lang="sk-SK" sz="2400" spc="-50" dirty="0">
                <a:solidFill>
                  <a:srgbClr val="FF0000"/>
                </a:solidFill>
                <a:latin typeface="Carlito"/>
                <a:cs typeface="Carlito"/>
              </a:rPr>
              <a:t>kostoly</a:t>
            </a:r>
            <a:r>
              <a:rPr lang="sk-SK" sz="2400" spc="-50" dirty="0">
                <a:latin typeface="Carlito"/>
                <a:cs typeface="Carlito"/>
              </a:rPr>
              <a:t>.</a:t>
            </a:r>
            <a:endParaRPr lang="sk-SK" sz="2400" dirty="0">
              <a:latin typeface="Carlito"/>
              <a:cs typeface="Carlito"/>
            </a:endParaRPr>
          </a:p>
          <a:p>
            <a:pPr marL="12065">
              <a:lnSpc>
                <a:spcPct val="100000"/>
              </a:lnSpc>
              <a:spcBef>
                <a:spcPts val="670"/>
              </a:spcBef>
              <a:tabLst>
                <a:tab pos="241935" algn="l"/>
              </a:tabLst>
            </a:pPr>
            <a:r>
              <a:rPr lang="sk-SK" sz="2400" spc="-5" dirty="0">
                <a:latin typeface="Carlito"/>
                <a:cs typeface="Carlito"/>
              </a:rPr>
              <a:t>5 S </a:t>
            </a:r>
            <a:r>
              <a:rPr lang="sk-SK" sz="2400" spc="-10" dirty="0">
                <a:latin typeface="Carlito"/>
                <a:cs typeface="Carlito"/>
              </a:rPr>
              <a:t>novým </a:t>
            </a:r>
            <a:r>
              <a:rPr lang="sk-SK" sz="2400" spc="-20" dirty="0">
                <a:solidFill>
                  <a:srgbClr val="FF0000"/>
                </a:solidFill>
                <a:latin typeface="Carlito"/>
                <a:cs typeface="Carlito"/>
              </a:rPr>
              <a:t>televízor </a:t>
            </a:r>
            <a:r>
              <a:rPr lang="sk-SK" sz="2400" spc="-5" dirty="0">
                <a:latin typeface="Carlito"/>
                <a:cs typeface="Carlito"/>
              </a:rPr>
              <a:t>som </a:t>
            </a:r>
            <a:r>
              <a:rPr lang="sk-SK" sz="2400" spc="-10" dirty="0">
                <a:latin typeface="Carlito"/>
                <a:cs typeface="Carlito"/>
              </a:rPr>
              <a:t>veľmi</a:t>
            </a:r>
            <a:r>
              <a:rPr lang="sk-SK" sz="2400" spc="70" dirty="0">
                <a:latin typeface="Carlito"/>
                <a:cs typeface="Carlito"/>
              </a:rPr>
              <a:t> </a:t>
            </a:r>
            <a:r>
              <a:rPr lang="sk-SK" sz="2400" spc="-45" dirty="0">
                <a:latin typeface="Carlito"/>
                <a:cs typeface="Carlito"/>
              </a:rPr>
              <a:t>spokojný.</a:t>
            </a:r>
            <a:endParaRPr lang="sk-SK" sz="2400" dirty="0">
              <a:latin typeface="Carlito"/>
              <a:cs typeface="Carlito"/>
            </a:endParaRPr>
          </a:p>
          <a:p>
            <a:r>
              <a:rPr lang="sk-SK" sz="2400" dirty="0" smtClean="0"/>
              <a:t>6 S kamarátom sme hovorili o </a:t>
            </a:r>
            <a:r>
              <a:rPr lang="sk-SK" sz="2400" dirty="0" smtClean="0">
                <a:solidFill>
                  <a:srgbClr val="FF0000"/>
                </a:solidFill>
              </a:rPr>
              <a:t>tablet</a:t>
            </a:r>
            <a:r>
              <a:rPr lang="sk-SK" sz="2400" dirty="0" smtClean="0"/>
              <a:t>.</a:t>
            </a:r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8794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80" dirty="0"/>
              <a:t>Doplňte </a:t>
            </a:r>
            <a:r>
              <a:rPr sz="4400" spc="-240" dirty="0"/>
              <a:t>tvary </a:t>
            </a:r>
            <a:r>
              <a:rPr sz="4400" spc="-180" dirty="0"/>
              <a:t>slov </a:t>
            </a:r>
            <a:r>
              <a:rPr sz="4400" spc="-114" dirty="0"/>
              <a:t>do</a:t>
            </a:r>
            <a:r>
              <a:rPr sz="4400" spc="-770" dirty="0"/>
              <a:t> </a:t>
            </a:r>
            <a:r>
              <a:rPr sz="4400" spc="-320" dirty="0"/>
              <a:t>viet.</a:t>
            </a:r>
            <a:endParaRPr sz="4400"/>
          </a:p>
        </p:txBody>
      </p:sp>
      <p:sp>
        <p:nvSpPr>
          <p:cNvPr id="4" name="BlokTextu 3"/>
          <p:cNvSpPr txBox="1"/>
          <p:nvPr/>
        </p:nvSpPr>
        <p:spPr>
          <a:xfrm>
            <a:off x="914008" y="1905000"/>
            <a:ext cx="5029200" cy="3775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770"/>
              </a:spcBef>
              <a:tabLst>
                <a:tab pos="241935" algn="l"/>
              </a:tabLst>
            </a:pPr>
            <a:r>
              <a:rPr lang="sk-SK" sz="2400" spc="-5" dirty="0">
                <a:latin typeface="Carlito"/>
                <a:cs typeface="Carlito"/>
              </a:rPr>
              <a:t>1 Zabudol </a:t>
            </a:r>
            <a:r>
              <a:rPr lang="sk-SK" sz="2400" spc="-10" dirty="0">
                <a:latin typeface="Carlito"/>
                <a:cs typeface="Carlito"/>
              </a:rPr>
              <a:t>som </a:t>
            </a:r>
            <a:r>
              <a:rPr lang="sk-SK" sz="2400" spc="-5" dirty="0">
                <a:latin typeface="Carlito"/>
                <a:cs typeface="Carlito"/>
              </a:rPr>
              <a:t>si </a:t>
            </a:r>
            <a:r>
              <a:rPr lang="sk-SK" sz="2400" spc="-5" dirty="0" smtClean="0">
                <a:latin typeface="Carlito"/>
                <a:cs typeface="Carlito"/>
              </a:rPr>
              <a:t>doma hodinky aj s </a:t>
            </a:r>
            <a:r>
              <a:rPr lang="sk-SK" sz="2400" spc="-5" dirty="0" smtClean="0">
                <a:solidFill>
                  <a:srgbClr val="FF0000"/>
                </a:solidFill>
                <a:latin typeface="Carlito"/>
                <a:cs typeface="Carlito"/>
              </a:rPr>
              <a:t>mobil</a:t>
            </a:r>
            <a:r>
              <a:rPr lang="sk-SK" sz="2400" spc="-20" dirty="0" smtClean="0">
                <a:latin typeface="Carlito"/>
                <a:cs typeface="Carlito"/>
              </a:rPr>
              <a:t>.</a:t>
            </a:r>
            <a:endParaRPr lang="sk-SK" sz="2400" dirty="0">
              <a:latin typeface="Carlito"/>
              <a:cs typeface="Carlito"/>
            </a:endParaRPr>
          </a:p>
          <a:p>
            <a:pPr marL="12065">
              <a:lnSpc>
                <a:spcPct val="100000"/>
              </a:lnSpc>
              <a:spcBef>
                <a:spcPts val="670"/>
              </a:spcBef>
              <a:tabLst>
                <a:tab pos="241935" algn="l"/>
              </a:tabLst>
            </a:pPr>
            <a:r>
              <a:rPr lang="sk-SK" sz="2400" spc="-5" dirty="0">
                <a:latin typeface="Carlito"/>
                <a:cs typeface="Carlito"/>
              </a:rPr>
              <a:t>2 Bolia ma</a:t>
            </a:r>
            <a:r>
              <a:rPr lang="sk-SK" sz="2400" spc="20" dirty="0">
                <a:latin typeface="Carlito"/>
                <a:cs typeface="Carlito"/>
              </a:rPr>
              <a:t> </a:t>
            </a:r>
            <a:r>
              <a:rPr lang="sk-SK" sz="2400" spc="-10" dirty="0">
                <a:solidFill>
                  <a:srgbClr val="FF0000"/>
                </a:solidFill>
                <a:latin typeface="Carlito"/>
                <a:cs typeface="Carlito"/>
              </a:rPr>
              <a:t>zub</a:t>
            </a:r>
            <a:r>
              <a:rPr lang="sk-SK" sz="2400" spc="-10" dirty="0">
                <a:latin typeface="Carlito"/>
                <a:cs typeface="Carlito"/>
              </a:rPr>
              <a:t>.</a:t>
            </a:r>
            <a:endParaRPr lang="sk-SK" sz="2400" dirty="0">
              <a:latin typeface="Carlito"/>
              <a:cs typeface="Carlito"/>
            </a:endParaRPr>
          </a:p>
          <a:p>
            <a:pPr marL="12065">
              <a:lnSpc>
                <a:spcPct val="100000"/>
              </a:lnSpc>
              <a:spcBef>
                <a:spcPts val="665"/>
              </a:spcBef>
              <a:tabLst>
                <a:tab pos="241935" algn="l"/>
              </a:tabLst>
            </a:pPr>
            <a:r>
              <a:rPr lang="sk-SK" sz="2400" spc="-5" dirty="0">
                <a:latin typeface="Carlito"/>
                <a:cs typeface="Carlito"/>
              </a:rPr>
              <a:t>3 </a:t>
            </a:r>
            <a:r>
              <a:rPr lang="sk-SK" sz="2400" spc="-15" dirty="0">
                <a:latin typeface="Carlito"/>
                <a:cs typeface="Carlito"/>
              </a:rPr>
              <a:t>Prechádzka </a:t>
            </a:r>
            <a:r>
              <a:rPr lang="sk-SK" sz="2400" spc="-5" dirty="0">
                <a:latin typeface="Carlito"/>
                <a:cs typeface="Carlito"/>
              </a:rPr>
              <a:t>po </a:t>
            </a:r>
            <a:r>
              <a:rPr lang="sk-SK" sz="2400" spc="-15" dirty="0">
                <a:latin typeface="Carlito"/>
                <a:cs typeface="Carlito"/>
              </a:rPr>
              <a:t>karpatských </a:t>
            </a:r>
            <a:r>
              <a:rPr lang="sk-SK" sz="2400" spc="-5" dirty="0">
                <a:solidFill>
                  <a:srgbClr val="FF0000"/>
                </a:solidFill>
                <a:latin typeface="Carlito"/>
                <a:cs typeface="Carlito"/>
              </a:rPr>
              <a:t>les </a:t>
            </a:r>
            <a:r>
              <a:rPr lang="sk-SK" sz="2400" spc="-5" dirty="0">
                <a:latin typeface="Carlito"/>
                <a:cs typeface="Carlito"/>
              </a:rPr>
              <a:t>je</a:t>
            </a:r>
            <a:r>
              <a:rPr lang="sk-SK" sz="2400" spc="90" dirty="0">
                <a:latin typeface="Carlito"/>
                <a:cs typeface="Carlito"/>
              </a:rPr>
              <a:t> </a:t>
            </a:r>
            <a:r>
              <a:rPr lang="sk-SK" sz="2400" spc="-10" dirty="0">
                <a:latin typeface="Carlito"/>
                <a:cs typeface="Carlito"/>
              </a:rPr>
              <a:t>krásna.</a:t>
            </a:r>
            <a:endParaRPr lang="sk-SK" sz="2400" dirty="0">
              <a:latin typeface="Carlito"/>
              <a:cs typeface="Carlito"/>
            </a:endParaRPr>
          </a:p>
          <a:p>
            <a:pPr marL="12065">
              <a:lnSpc>
                <a:spcPct val="100000"/>
              </a:lnSpc>
              <a:spcBef>
                <a:spcPts val="660"/>
              </a:spcBef>
              <a:tabLst>
                <a:tab pos="241935" algn="l"/>
              </a:tabLst>
            </a:pPr>
            <a:r>
              <a:rPr lang="sk-SK" sz="2400" spc="-5" dirty="0">
                <a:latin typeface="Carlito"/>
                <a:cs typeface="Carlito"/>
              </a:rPr>
              <a:t>4 Na </a:t>
            </a:r>
            <a:r>
              <a:rPr lang="sk-SK" sz="2400" spc="-15" dirty="0" err="1">
                <a:latin typeface="Carlito"/>
                <a:cs typeface="Carlito"/>
              </a:rPr>
              <a:t>Zakarpatsku</a:t>
            </a:r>
            <a:r>
              <a:rPr lang="sk-SK" sz="2400" spc="-15" dirty="0">
                <a:latin typeface="Carlito"/>
                <a:cs typeface="Carlito"/>
              </a:rPr>
              <a:t> </a:t>
            </a:r>
            <a:r>
              <a:rPr lang="sk-SK" sz="2400" spc="-5" dirty="0">
                <a:latin typeface="Carlito"/>
                <a:cs typeface="Carlito"/>
              </a:rPr>
              <a:t>je </a:t>
            </a:r>
            <a:r>
              <a:rPr lang="sk-SK" sz="2400" spc="-10" dirty="0">
                <a:latin typeface="Carlito"/>
                <a:cs typeface="Carlito"/>
              </a:rPr>
              <a:t>veľa</a:t>
            </a:r>
            <a:r>
              <a:rPr lang="sk-SK" sz="2400" spc="45" dirty="0">
                <a:latin typeface="Carlito"/>
                <a:cs typeface="Carlito"/>
              </a:rPr>
              <a:t> </a:t>
            </a:r>
            <a:r>
              <a:rPr lang="sk-SK" sz="2400" spc="-50" dirty="0">
                <a:solidFill>
                  <a:srgbClr val="FF0000"/>
                </a:solidFill>
                <a:latin typeface="Carlito"/>
                <a:cs typeface="Carlito"/>
              </a:rPr>
              <a:t>kostoly</a:t>
            </a:r>
            <a:r>
              <a:rPr lang="sk-SK" sz="2400" spc="-50" dirty="0">
                <a:latin typeface="Carlito"/>
                <a:cs typeface="Carlito"/>
              </a:rPr>
              <a:t>.</a:t>
            </a:r>
            <a:endParaRPr lang="sk-SK" sz="2400" dirty="0">
              <a:latin typeface="Carlito"/>
              <a:cs typeface="Carlito"/>
            </a:endParaRPr>
          </a:p>
          <a:p>
            <a:pPr marL="12065">
              <a:lnSpc>
                <a:spcPct val="100000"/>
              </a:lnSpc>
              <a:spcBef>
                <a:spcPts val="670"/>
              </a:spcBef>
              <a:tabLst>
                <a:tab pos="241935" algn="l"/>
              </a:tabLst>
            </a:pPr>
            <a:r>
              <a:rPr lang="sk-SK" sz="2400" spc="-5" dirty="0">
                <a:latin typeface="Carlito"/>
                <a:cs typeface="Carlito"/>
              </a:rPr>
              <a:t>5 S </a:t>
            </a:r>
            <a:r>
              <a:rPr lang="sk-SK" sz="2400" spc="-10" dirty="0">
                <a:latin typeface="Carlito"/>
                <a:cs typeface="Carlito"/>
              </a:rPr>
              <a:t>novým </a:t>
            </a:r>
            <a:r>
              <a:rPr lang="sk-SK" sz="2400" spc="-20" dirty="0">
                <a:solidFill>
                  <a:srgbClr val="FF0000"/>
                </a:solidFill>
                <a:latin typeface="Carlito"/>
                <a:cs typeface="Carlito"/>
              </a:rPr>
              <a:t>televízor </a:t>
            </a:r>
            <a:r>
              <a:rPr lang="sk-SK" sz="2400" spc="-5" dirty="0">
                <a:latin typeface="Carlito"/>
                <a:cs typeface="Carlito"/>
              </a:rPr>
              <a:t>som </a:t>
            </a:r>
            <a:r>
              <a:rPr lang="sk-SK" sz="2400" spc="-10" dirty="0">
                <a:latin typeface="Carlito"/>
                <a:cs typeface="Carlito"/>
              </a:rPr>
              <a:t>veľmi</a:t>
            </a:r>
            <a:r>
              <a:rPr lang="sk-SK" sz="2400" spc="70" dirty="0">
                <a:latin typeface="Carlito"/>
                <a:cs typeface="Carlito"/>
              </a:rPr>
              <a:t> </a:t>
            </a:r>
            <a:r>
              <a:rPr lang="sk-SK" sz="2400" spc="-45" dirty="0">
                <a:latin typeface="Carlito"/>
                <a:cs typeface="Carlito"/>
              </a:rPr>
              <a:t>spokojný.</a:t>
            </a:r>
            <a:endParaRPr lang="sk-SK" sz="2400" dirty="0">
              <a:latin typeface="Carlito"/>
              <a:cs typeface="Carlito"/>
            </a:endParaRPr>
          </a:p>
          <a:p>
            <a:r>
              <a:rPr lang="sk-SK" sz="2400" dirty="0" smtClean="0"/>
              <a:t>6 S kamarátom sme hovorili o </a:t>
            </a:r>
            <a:r>
              <a:rPr lang="sk-SK" sz="2400" dirty="0" smtClean="0">
                <a:solidFill>
                  <a:srgbClr val="FF0000"/>
                </a:solidFill>
              </a:rPr>
              <a:t>tablet</a:t>
            </a:r>
            <a:r>
              <a:rPr lang="sk-SK" sz="2400" dirty="0" smtClean="0"/>
              <a:t>.</a:t>
            </a:r>
            <a:endParaRPr lang="sk-SK" sz="2400" dirty="0"/>
          </a:p>
        </p:txBody>
      </p:sp>
      <p:sp>
        <p:nvSpPr>
          <p:cNvPr id="5" name="BlokTextu 4"/>
          <p:cNvSpPr txBox="1"/>
          <p:nvPr/>
        </p:nvSpPr>
        <p:spPr>
          <a:xfrm>
            <a:off x="6400800" y="1905000"/>
            <a:ext cx="5029200" cy="3775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770"/>
              </a:spcBef>
              <a:tabLst>
                <a:tab pos="241935" algn="l"/>
              </a:tabLst>
            </a:pPr>
            <a:r>
              <a:rPr lang="sk-SK" sz="2400" spc="-5" dirty="0">
                <a:latin typeface="Carlito"/>
                <a:cs typeface="Carlito"/>
              </a:rPr>
              <a:t>1 Zabudol </a:t>
            </a:r>
            <a:r>
              <a:rPr lang="sk-SK" sz="2400" spc="-10" dirty="0">
                <a:latin typeface="Carlito"/>
                <a:cs typeface="Carlito"/>
              </a:rPr>
              <a:t>som </a:t>
            </a:r>
            <a:r>
              <a:rPr lang="sk-SK" sz="2400" spc="-5" dirty="0">
                <a:latin typeface="Carlito"/>
                <a:cs typeface="Carlito"/>
              </a:rPr>
              <a:t>si </a:t>
            </a:r>
            <a:r>
              <a:rPr lang="sk-SK" sz="2400" spc="-5" dirty="0" smtClean="0">
                <a:latin typeface="Carlito"/>
                <a:cs typeface="Carlito"/>
              </a:rPr>
              <a:t>doma hodinky aj s </a:t>
            </a:r>
            <a:r>
              <a:rPr lang="sk-SK" sz="2400" spc="-5" dirty="0" smtClean="0">
                <a:solidFill>
                  <a:srgbClr val="FF0000"/>
                </a:solidFill>
                <a:latin typeface="Carlito"/>
                <a:cs typeface="Carlito"/>
              </a:rPr>
              <a:t>mobilom</a:t>
            </a:r>
            <a:r>
              <a:rPr lang="sk-SK" sz="2400" spc="-20" dirty="0" smtClean="0">
                <a:latin typeface="Carlito"/>
                <a:cs typeface="Carlito"/>
              </a:rPr>
              <a:t>.</a:t>
            </a:r>
            <a:endParaRPr lang="sk-SK" sz="2400" dirty="0">
              <a:latin typeface="Carlito"/>
              <a:cs typeface="Carlito"/>
            </a:endParaRPr>
          </a:p>
          <a:p>
            <a:pPr marL="12065">
              <a:lnSpc>
                <a:spcPct val="100000"/>
              </a:lnSpc>
              <a:spcBef>
                <a:spcPts val="670"/>
              </a:spcBef>
              <a:tabLst>
                <a:tab pos="241935" algn="l"/>
              </a:tabLst>
            </a:pPr>
            <a:r>
              <a:rPr lang="sk-SK" sz="2400" spc="-5" dirty="0">
                <a:latin typeface="Carlito"/>
                <a:cs typeface="Carlito"/>
              </a:rPr>
              <a:t>2 Bolia ma</a:t>
            </a:r>
            <a:r>
              <a:rPr lang="sk-SK" sz="2400" spc="20" dirty="0">
                <a:latin typeface="Carlito"/>
                <a:cs typeface="Carlito"/>
              </a:rPr>
              <a:t> </a:t>
            </a:r>
            <a:r>
              <a:rPr lang="sk-SK" sz="2400" spc="-10" dirty="0" smtClean="0">
                <a:solidFill>
                  <a:srgbClr val="FF0000"/>
                </a:solidFill>
                <a:latin typeface="Carlito"/>
                <a:cs typeface="Carlito"/>
              </a:rPr>
              <a:t>zuby</a:t>
            </a:r>
            <a:r>
              <a:rPr lang="sk-SK" sz="2400" spc="-10" dirty="0" smtClean="0">
                <a:latin typeface="Carlito"/>
                <a:cs typeface="Carlito"/>
              </a:rPr>
              <a:t>.</a:t>
            </a:r>
            <a:endParaRPr lang="sk-SK" sz="2400" dirty="0">
              <a:latin typeface="Carlito"/>
              <a:cs typeface="Carlito"/>
            </a:endParaRPr>
          </a:p>
          <a:p>
            <a:pPr marL="12065">
              <a:lnSpc>
                <a:spcPct val="100000"/>
              </a:lnSpc>
              <a:spcBef>
                <a:spcPts val="665"/>
              </a:spcBef>
              <a:tabLst>
                <a:tab pos="241935" algn="l"/>
              </a:tabLst>
            </a:pPr>
            <a:r>
              <a:rPr lang="sk-SK" sz="2400" spc="-5" dirty="0">
                <a:latin typeface="Carlito"/>
                <a:cs typeface="Carlito"/>
              </a:rPr>
              <a:t>3 </a:t>
            </a:r>
            <a:r>
              <a:rPr lang="sk-SK" sz="2400" spc="-15" dirty="0">
                <a:latin typeface="Carlito"/>
                <a:cs typeface="Carlito"/>
              </a:rPr>
              <a:t>Prechádzka </a:t>
            </a:r>
            <a:r>
              <a:rPr lang="sk-SK" sz="2400" spc="-5" dirty="0">
                <a:latin typeface="Carlito"/>
                <a:cs typeface="Carlito"/>
              </a:rPr>
              <a:t>po </a:t>
            </a:r>
            <a:r>
              <a:rPr lang="sk-SK" sz="2400" spc="-15" dirty="0">
                <a:latin typeface="Carlito"/>
                <a:cs typeface="Carlito"/>
              </a:rPr>
              <a:t>karpatských </a:t>
            </a:r>
            <a:r>
              <a:rPr lang="sk-SK" sz="2400" spc="-5" dirty="0" smtClean="0">
                <a:solidFill>
                  <a:srgbClr val="FF0000"/>
                </a:solidFill>
                <a:latin typeface="Carlito"/>
                <a:cs typeface="Carlito"/>
              </a:rPr>
              <a:t>lesoch </a:t>
            </a:r>
            <a:r>
              <a:rPr lang="sk-SK" sz="2400" spc="-5" dirty="0">
                <a:latin typeface="Carlito"/>
                <a:cs typeface="Carlito"/>
              </a:rPr>
              <a:t>je</a:t>
            </a:r>
            <a:r>
              <a:rPr lang="sk-SK" sz="2400" spc="90" dirty="0">
                <a:latin typeface="Carlito"/>
                <a:cs typeface="Carlito"/>
              </a:rPr>
              <a:t> </a:t>
            </a:r>
            <a:r>
              <a:rPr lang="sk-SK" sz="2400" spc="-10" dirty="0">
                <a:latin typeface="Carlito"/>
                <a:cs typeface="Carlito"/>
              </a:rPr>
              <a:t>krásna.</a:t>
            </a:r>
            <a:endParaRPr lang="sk-SK" sz="2400" dirty="0">
              <a:latin typeface="Carlito"/>
              <a:cs typeface="Carlito"/>
            </a:endParaRPr>
          </a:p>
          <a:p>
            <a:pPr marL="12065">
              <a:lnSpc>
                <a:spcPct val="100000"/>
              </a:lnSpc>
              <a:spcBef>
                <a:spcPts val="660"/>
              </a:spcBef>
              <a:tabLst>
                <a:tab pos="241935" algn="l"/>
              </a:tabLst>
            </a:pPr>
            <a:r>
              <a:rPr lang="sk-SK" sz="2400" spc="-5" dirty="0">
                <a:latin typeface="Carlito"/>
                <a:cs typeface="Carlito"/>
              </a:rPr>
              <a:t>4 Na </a:t>
            </a:r>
            <a:r>
              <a:rPr lang="sk-SK" sz="2400" spc="-15" dirty="0" err="1">
                <a:latin typeface="Carlito"/>
                <a:cs typeface="Carlito"/>
              </a:rPr>
              <a:t>Zakarpatsku</a:t>
            </a:r>
            <a:r>
              <a:rPr lang="sk-SK" sz="2400" spc="-15" dirty="0">
                <a:latin typeface="Carlito"/>
                <a:cs typeface="Carlito"/>
              </a:rPr>
              <a:t> </a:t>
            </a:r>
            <a:r>
              <a:rPr lang="sk-SK" sz="2400" spc="-5" dirty="0">
                <a:latin typeface="Carlito"/>
                <a:cs typeface="Carlito"/>
              </a:rPr>
              <a:t>je </a:t>
            </a:r>
            <a:r>
              <a:rPr lang="sk-SK" sz="2400" spc="-10" dirty="0">
                <a:latin typeface="Carlito"/>
                <a:cs typeface="Carlito"/>
              </a:rPr>
              <a:t>veľa</a:t>
            </a:r>
            <a:r>
              <a:rPr lang="sk-SK" sz="2400" spc="45" dirty="0">
                <a:latin typeface="Carlito"/>
                <a:cs typeface="Carlito"/>
              </a:rPr>
              <a:t> </a:t>
            </a:r>
            <a:r>
              <a:rPr lang="sk-SK" sz="2400" spc="-50" dirty="0" smtClean="0">
                <a:solidFill>
                  <a:srgbClr val="FF0000"/>
                </a:solidFill>
                <a:latin typeface="Carlito"/>
                <a:cs typeface="Carlito"/>
              </a:rPr>
              <a:t>kostolov</a:t>
            </a:r>
            <a:r>
              <a:rPr lang="sk-SK" sz="2400" spc="-50" dirty="0" smtClean="0">
                <a:latin typeface="Carlito"/>
                <a:cs typeface="Carlito"/>
              </a:rPr>
              <a:t>.</a:t>
            </a:r>
            <a:endParaRPr lang="sk-SK" sz="2400" dirty="0">
              <a:latin typeface="Carlito"/>
              <a:cs typeface="Carlito"/>
            </a:endParaRPr>
          </a:p>
          <a:p>
            <a:pPr marL="12065">
              <a:lnSpc>
                <a:spcPct val="100000"/>
              </a:lnSpc>
              <a:spcBef>
                <a:spcPts val="670"/>
              </a:spcBef>
              <a:tabLst>
                <a:tab pos="241935" algn="l"/>
              </a:tabLst>
            </a:pPr>
            <a:r>
              <a:rPr lang="sk-SK" sz="2400" spc="-5" dirty="0">
                <a:latin typeface="Carlito"/>
                <a:cs typeface="Carlito"/>
              </a:rPr>
              <a:t>5 S </a:t>
            </a:r>
            <a:r>
              <a:rPr lang="sk-SK" sz="2400" spc="-10" dirty="0">
                <a:latin typeface="Carlito"/>
                <a:cs typeface="Carlito"/>
              </a:rPr>
              <a:t>novým </a:t>
            </a:r>
            <a:r>
              <a:rPr lang="sk-SK" sz="2400" spc="-20" dirty="0" smtClean="0">
                <a:solidFill>
                  <a:srgbClr val="FF0000"/>
                </a:solidFill>
                <a:latin typeface="Carlito"/>
                <a:cs typeface="Carlito"/>
              </a:rPr>
              <a:t>televízorom </a:t>
            </a:r>
            <a:r>
              <a:rPr lang="sk-SK" sz="2400" spc="-5" dirty="0">
                <a:latin typeface="Carlito"/>
                <a:cs typeface="Carlito"/>
              </a:rPr>
              <a:t>som </a:t>
            </a:r>
            <a:r>
              <a:rPr lang="sk-SK" sz="2400" spc="-10" dirty="0">
                <a:latin typeface="Carlito"/>
                <a:cs typeface="Carlito"/>
              </a:rPr>
              <a:t>veľmi</a:t>
            </a:r>
            <a:r>
              <a:rPr lang="sk-SK" sz="2400" spc="70" dirty="0">
                <a:latin typeface="Carlito"/>
                <a:cs typeface="Carlito"/>
              </a:rPr>
              <a:t> </a:t>
            </a:r>
            <a:r>
              <a:rPr lang="sk-SK" sz="2400" spc="-45" dirty="0">
                <a:latin typeface="Carlito"/>
                <a:cs typeface="Carlito"/>
              </a:rPr>
              <a:t>spokojný.</a:t>
            </a:r>
            <a:endParaRPr lang="sk-SK" sz="2400" dirty="0">
              <a:latin typeface="Carlito"/>
              <a:cs typeface="Carlito"/>
            </a:endParaRPr>
          </a:p>
          <a:p>
            <a:r>
              <a:rPr lang="sk-SK" sz="2400" dirty="0" smtClean="0"/>
              <a:t>6 S kamarátom sme hovorili o </a:t>
            </a:r>
            <a:r>
              <a:rPr lang="sk-SK" sz="2400" dirty="0" smtClean="0">
                <a:solidFill>
                  <a:srgbClr val="FF0000"/>
                </a:solidFill>
              </a:rPr>
              <a:t>tablete</a:t>
            </a:r>
            <a:r>
              <a:rPr lang="sk-SK" sz="2400" dirty="0" smtClean="0"/>
              <a:t>.</a:t>
            </a:r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9144000" cy="6505926"/>
          </a:xfrm>
          <a:prstGeom prst="rect">
            <a:avLst/>
          </a:prstGeom>
        </p:spPr>
      </p:pic>
      <p:sp>
        <p:nvSpPr>
          <p:cNvPr id="3" name="BlokTextu 2"/>
          <p:cNvSpPr txBox="1"/>
          <p:nvPr/>
        </p:nvSpPr>
        <p:spPr>
          <a:xfrm>
            <a:off x="9454661" y="152400"/>
            <a:ext cx="1981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strom</a:t>
            </a:r>
          </a:p>
          <a:p>
            <a:r>
              <a:rPr lang="sk-SK" sz="2800" dirty="0" smtClean="0"/>
              <a:t>most</a:t>
            </a:r>
          </a:p>
          <a:p>
            <a:r>
              <a:rPr lang="sk-SK" sz="2800" dirty="0" smtClean="0"/>
              <a:t>les</a:t>
            </a:r>
          </a:p>
          <a:p>
            <a:r>
              <a:rPr lang="sk-SK" sz="2800" dirty="0" smtClean="0"/>
              <a:t>zámok</a:t>
            </a:r>
          </a:p>
          <a:p>
            <a:r>
              <a:rPr lang="sk-SK" sz="2800" dirty="0" smtClean="0"/>
              <a:t>vrch</a:t>
            </a:r>
          </a:p>
          <a:p>
            <a:r>
              <a:rPr lang="sk-SK" sz="2800" dirty="0" smtClean="0"/>
              <a:t>chodník</a:t>
            </a:r>
          </a:p>
          <a:p>
            <a:r>
              <a:rPr lang="sk-SK" sz="2800" dirty="0" smtClean="0"/>
              <a:t>potok</a:t>
            </a:r>
          </a:p>
        </p:txBody>
      </p:sp>
      <p:sp>
        <p:nvSpPr>
          <p:cNvPr id="4" name="BlokTextu 3"/>
          <p:cNvSpPr txBox="1"/>
          <p:nvPr/>
        </p:nvSpPr>
        <p:spPr>
          <a:xfrm>
            <a:off x="9525000" y="3657600"/>
            <a:ext cx="24296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i="1" dirty="0" smtClean="0"/>
              <a:t>Krajina s</a:t>
            </a:r>
          </a:p>
          <a:p>
            <a:r>
              <a:rPr lang="sk-SK" sz="2800" dirty="0"/>
              <a:t>	</a:t>
            </a:r>
            <a:r>
              <a:rPr lang="sk-SK" sz="2800" dirty="0" smtClean="0"/>
              <a:t>most</a:t>
            </a:r>
          </a:p>
          <a:p>
            <a:r>
              <a:rPr lang="sk-SK" sz="2800" dirty="0" smtClean="0"/>
              <a:t>	les</a:t>
            </a:r>
          </a:p>
          <a:p>
            <a:r>
              <a:rPr lang="sk-SK" sz="2800" dirty="0" smtClean="0"/>
              <a:t>	zámok</a:t>
            </a:r>
          </a:p>
          <a:p>
            <a:r>
              <a:rPr lang="sk-SK" sz="2800" dirty="0" smtClean="0"/>
              <a:t>	vrch</a:t>
            </a:r>
          </a:p>
          <a:p>
            <a:r>
              <a:rPr lang="sk-SK" sz="2800" dirty="0" smtClean="0"/>
              <a:t>	chodník</a:t>
            </a:r>
          </a:p>
          <a:p>
            <a:r>
              <a:rPr lang="sk-SK" sz="2800" dirty="0" smtClean="0"/>
              <a:t>	potok</a:t>
            </a:r>
          </a:p>
        </p:txBody>
      </p:sp>
    </p:spTree>
    <p:extLst>
      <p:ext uri="{BB962C8B-B14F-4D97-AF65-F5344CB8AC3E}">
        <p14:creationId xmlns:p14="http://schemas.microsoft.com/office/powerpoint/2010/main" val="13670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57200"/>
            <a:ext cx="10820400" cy="939800"/>
          </a:xfrm>
        </p:spPr>
        <p:txBody>
          <a:bodyPr/>
          <a:lstStyle/>
          <a:p>
            <a:r>
              <a:rPr lang="sk-SK" altLang="sk-SK" dirty="0" smtClean="0"/>
              <a:t>Čo majú spoločné tieto slová?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5583382" y="1626957"/>
            <a:ext cx="6151418" cy="45307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k-SK" altLang="sk-SK" sz="2400" dirty="0" smtClean="0"/>
          </a:p>
          <a:p>
            <a:pPr marL="0" indent="0">
              <a:buNone/>
            </a:pPr>
            <a:r>
              <a:rPr lang="sk-SK" altLang="sk-SK" sz="2600" dirty="0" smtClean="0">
                <a:latin typeface="+mj-lt"/>
              </a:rPr>
              <a:t>1 mužský rod</a:t>
            </a:r>
          </a:p>
          <a:p>
            <a:pPr marL="0" indent="0">
              <a:buNone/>
            </a:pPr>
            <a:endParaRPr lang="sk-SK" altLang="sk-SK" sz="2600" dirty="0" smtClean="0">
              <a:latin typeface="+mj-lt"/>
            </a:endParaRPr>
          </a:p>
          <a:p>
            <a:pPr marL="0" indent="0">
              <a:buNone/>
            </a:pPr>
            <a:r>
              <a:rPr lang="sk-SK" altLang="sk-SK" sz="2600" dirty="0" smtClean="0">
                <a:latin typeface="+mj-lt"/>
              </a:rPr>
              <a:t>2 na konci slova je </a:t>
            </a:r>
            <a:endParaRPr lang="sk-SK" altLang="sk-SK" sz="2600" dirty="0">
              <a:latin typeface="+mj-lt"/>
            </a:endParaRPr>
          </a:p>
          <a:p>
            <a:r>
              <a:rPr lang="sk-SK" sz="2600" spc="-5" dirty="0" smtClean="0">
                <a:latin typeface="+mj-lt"/>
                <a:cs typeface="Arial"/>
              </a:rPr>
              <a:t>tvrdá </a:t>
            </a:r>
            <a:r>
              <a:rPr lang="sk-SK" sz="2600" spc="-5" dirty="0">
                <a:latin typeface="+mj-lt"/>
                <a:cs typeface="Arial"/>
              </a:rPr>
              <a:t>spoluhláska</a:t>
            </a:r>
            <a:r>
              <a:rPr lang="sk-SK" sz="2600" spc="5" dirty="0">
                <a:latin typeface="+mj-lt"/>
                <a:cs typeface="Arial"/>
              </a:rPr>
              <a:t> </a:t>
            </a:r>
            <a:r>
              <a:rPr lang="sk-SK" sz="2600" spc="-5" dirty="0">
                <a:latin typeface="+mj-lt"/>
                <a:cs typeface="Arial"/>
              </a:rPr>
              <a:t>(h</a:t>
            </a:r>
            <a:r>
              <a:rPr lang="sk-SK" sz="2600" spc="5" dirty="0">
                <a:latin typeface="+mj-lt"/>
                <a:cs typeface="Arial"/>
              </a:rPr>
              <a:t> </a:t>
            </a:r>
            <a:r>
              <a:rPr lang="sk-SK" sz="2600" spc="-5" dirty="0">
                <a:latin typeface="+mj-lt"/>
                <a:cs typeface="Arial"/>
              </a:rPr>
              <a:t>ch</a:t>
            </a:r>
            <a:r>
              <a:rPr lang="sk-SK" sz="2600" spc="5" dirty="0">
                <a:latin typeface="+mj-lt"/>
                <a:cs typeface="Arial"/>
              </a:rPr>
              <a:t> </a:t>
            </a:r>
            <a:r>
              <a:rPr lang="sk-SK" sz="2600" spc="-5" dirty="0">
                <a:latin typeface="+mj-lt"/>
                <a:cs typeface="Arial"/>
              </a:rPr>
              <a:t>k</a:t>
            </a:r>
            <a:r>
              <a:rPr lang="sk-SK" sz="2600" spc="5" dirty="0">
                <a:latin typeface="+mj-lt"/>
                <a:cs typeface="Arial"/>
              </a:rPr>
              <a:t> </a:t>
            </a:r>
            <a:r>
              <a:rPr lang="sk-SK" sz="2600" spc="-5" dirty="0">
                <a:latin typeface="+mj-lt"/>
                <a:cs typeface="Arial"/>
              </a:rPr>
              <a:t>g d</a:t>
            </a:r>
            <a:r>
              <a:rPr lang="sk-SK" sz="2600" dirty="0">
                <a:latin typeface="+mj-lt"/>
                <a:cs typeface="Arial"/>
              </a:rPr>
              <a:t> </a:t>
            </a:r>
            <a:r>
              <a:rPr lang="sk-SK" sz="2600" spc="-5" dirty="0">
                <a:latin typeface="+mj-lt"/>
                <a:cs typeface="Arial"/>
              </a:rPr>
              <a:t>t</a:t>
            </a:r>
            <a:r>
              <a:rPr lang="sk-SK" sz="2600" dirty="0">
                <a:latin typeface="+mj-lt"/>
                <a:cs typeface="Arial"/>
              </a:rPr>
              <a:t> </a:t>
            </a:r>
            <a:r>
              <a:rPr lang="sk-SK" sz="2600" spc="-5" dirty="0">
                <a:latin typeface="+mj-lt"/>
                <a:cs typeface="Arial"/>
              </a:rPr>
              <a:t>n </a:t>
            </a:r>
            <a:r>
              <a:rPr lang="sk-SK" sz="2600" spc="-10" dirty="0" smtClean="0">
                <a:latin typeface="+mj-lt"/>
                <a:cs typeface="Arial"/>
              </a:rPr>
              <a:t>l)</a:t>
            </a:r>
          </a:p>
          <a:p>
            <a:r>
              <a:rPr lang="sk-SK" sz="2600" spc="-5" dirty="0" smtClean="0">
                <a:latin typeface="+mj-lt"/>
                <a:cs typeface="Arial"/>
              </a:rPr>
              <a:t>obojaká</a:t>
            </a:r>
            <a:r>
              <a:rPr lang="sk-SK" sz="2600" spc="15" dirty="0" smtClean="0">
                <a:latin typeface="+mj-lt"/>
                <a:cs typeface="Arial"/>
              </a:rPr>
              <a:t> </a:t>
            </a:r>
            <a:r>
              <a:rPr lang="sk-SK" sz="2600" spc="-5" dirty="0">
                <a:latin typeface="+mj-lt"/>
                <a:cs typeface="Arial"/>
              </a:rPr>
              <a:t>spoluhláska</a:t>
            </a:r>
            <a:r>
              <a:rPr lang="sk-SK" sz="2600" dirty="0">
                <a:latin typeface="+mj-lt"/>
                <a:cs typeface="Arial"/>
              </a:rPr>
              <a:t> (b</a:t>
            </a:r>
            <a:r>
              <a:rPr lang="sk-SK" sz="2600" spc="-5" dirty="0">
                <a:latin typeface="+mj-lt"/>
                <a:cs typeface="Arial"/>
              </a:rPr>
              <a:t> m</a:t>
            </a:r>
            <a:r>
              <a:rPr lang="sk-SK" sz="2600" spc="5" dirty="0">
                <a:latin typeface="+mj-lt"/>
                <a:cs typeface="Arial"/>
              </a:rPr>
              <a:t> </a:t>
            </a:r>
            <a:r>
              <a:rPr lang="sk-SK" sz="2600" spc="-5" dirty="0">
                <a:latin typeface="+mj-lt"/>
                <a:cs typeface="Arial"/>
              </a:rPr>
              <a:t>p r</a:t>
            </a:r>
            <a:r>
              <a:rPr lang="sk-SK" sz="2600" spc="10" dirty="0">
                <a:latin typeface="+mj-lt"/>
                <a:cs typeface="Arial"/>
              </a:rPr>
              <a:t> </a:t>
            </a:r>
            <a:r>
              <a:rPr lang="sk-SK" sz="2600" spc="-5" dirty="0">
                <a:latin typeface="+mj-lt"/>
                <a:cs typeface="Arial"/>
              </a:rPr>
              <a:t>s</a:t>
            </a:r>
            <a:r>
              <a:rPr lang="sk-SK" sz="2600" dirty="0">
                <a:latin typeface="+mj-lt"/>
                <a:cs typeface="Arial"/>
              </a:rPr>
              <a:t> </a:t>
            </a:r>
            <a:r>
              <a:rPr lang="sk-SK" sz="2600" spc="-5" dirty="0">
                <a:latin typeface="+mj-lt"/>
                <a:cs typeface="Arial"/>
              </a:rPr>
              <a:t>v z).</a:t>
            </a:r>
            <a:endParaRPr lang="sk-SK" sz="2600" dirty="0">
              <a:latin typeface="+mj-lt"/>
              <a:cs typeface="Arial"/>
            </a:endParaRPr>
          </a:p>
          <a:p>
            <a:pPr marL="0" indent="0">
              <a:buNone/>
            </a:pPr>
            <a:endParaRPr lang="sk-SK" altLang="sk-SK" sz="2600" dirty="0" smtClean="0">
              <a:latin typeface="+mj-lt"/>
            </a:endParaRPr>
          </a:p>
          <a:p>
            <a:pPr marL="0" indent="0">
              <a:buNone/>
            </a:pPr>
            <a:r>
              <a:rPr lang="sk-SK" altLang="sk-SK" sz="2600" dirty="0" smtClean="0">
                <a:latin typeface="+mj-lt"/>
              </a:rPr>
              <a:t>3 slová označujú veci</a:t>
            </a:r>
          </a:p>
          <a:p>
            <a:pPr marL="0" indent="0">
              <a:buNone/>
            </a:pPr>
            <a:endParaRPr lang="sk-SK" altLang="sk-SK" sz="2600" dirty="0" smtClean="0">
              <a:latin typeface="+mj-lt"/>
            </a:endParaRPr>
          </a:p>
          <a:p>
            <a:pPr marL="0" indent="0">
              <a:buNone/>
            </a:pPr>
            <a:r>
              <a:rPr lang="sk-SK" altLang="sk-SK" sz="2600" dirty="0" smtClean="0">
                <a:latin typeface="+mj-lt"/>
              </a:rPr>
              <a:t>Pre takéto podstatné mená má slovenčina vzor </a:t>
            </a:r>
            <a:r>
              <a:rPr lang="sk-SK" altLang="sk-SK" sz="2600" b="1" i="1" dirty="0" smtClean="0">
                <a:latin typeface="+mj-lt"/>
              </a:rPr>
              <a:t>hrad</a:t>
            </a:r>
            <a:r>
              <a:rPr lang="sk-SK" altLang="sk-SK" sz="2600" dirty="0" smtClean="0">
                <a:latin typeface="+mj-lt"/>
              </a:rPr>
              <a:t>.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1219200" y="2209800"/>
            <a:ext cx="2286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strom</a:t>
            </a:r>
          </a:p>
          <a:p>
            <a:r>
              <a:rPr lang="sk-SK" sz="2800" dirty="0" smtClean="0"/>
              <a:t>most</a:t>
            </a:r>
          </a:p>
          <a:p>
            <a:r>
              <a:rPr lang="sk-SK" sz="2800" dirty="0" smtClean="0"/>
              <a:t>les</a:t>
            </a:r>
          </a:p>
          <a:p>
            <a:r>
              <a:rPr lang="sk-SK" sz="2800" dirty="0" smtClean="0"/>
              <a:t>zámok</a:t>
            </a:r>
          </a:p>
          <a:p>
            <a:r>
              <a:rPr lang="sk-SK" sz="2800" dirty="0" smtClean="0"/>
              <a:t>vrch</a:t>
            </a:r>
          </a:p>
          <a:p>
            <a:r>
              <a:rPr lang="sk-SK" sz="2800" dirty="0" smtClean="0"/>
              <a:t>chodník</a:t>
            </a:r>
          </a:p>
          <a:p>
            <a:r>
              <a:rPr lang="sk-SK" sz="2800" dirty="0" smtClean="0"/>
              <a:t>potok</a:t>
            </a:r>
          </a:p>
        </p:txBody>
      </p:sp>
    </p:spTree>
    <p:extLst>
      <p:ext uri="{BB962C8B-B14F-4D97-AF65-F5344CB8AC3E}">
        <p14:creationId xmlns:p14="http://schemas.microsoft.com/office/powerpoint/2010/main" val="70991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8768" y="609676"/>
            <a:ext cx="4438015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sk-SK" sz="4400" spc="-275" dirty="0" smtClean="0"/>
              <a:t>Doplňte koncovky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918768" y="2021709"/>
            <a:ext cx="4615180" cy="3650998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b="1" dirty="0">
                <a:latin typeface="Carlito"/>
                <a:cs typeface="Carlito"/>
              </a:rPr>
              <a:t>v </a:t>
            </a:r>
            <a:r>
              <a:rPr sz="2400" b="1" spc="-10" dirty="0">
                <a:latin typeface="Carlito"/>
                <a:cs typeface="Carlito"/>
              </a:rPr>
              <a:t>hrade, </a:t>
            </a:r>
            <a:r>
              <a:rPr sz="2400" b="1" dirty="0">
                <a:latin typeface="Carlito"/>
                <a:cs typeface="Carlito"/>
              </a:rPr>
              <a:t>o</a:t>
            </a:r>
            <a:r>
              <a:rPr sz="2400" b="1" spc="-15" dirty="0">
                <a:latin typeface="Carlito"/>
                <a:cs typeface="Carlito"/>
              </a:rPr>
              <a:t> </a:t>
            </a:r>
            <a:r>
              <a:rPr sz="2400" b="1" spc="-10" dirty="0">
                <a:latin typeface="Carlito"/>
                <a:cs typeface="Carlito"/>
              </a:rPr>
              <a:t>hrade</a:t>
            </a:r>
            <a:endParaRPr sz="2400" dirty="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5" dirty="0">
                <a:latin typeface="Carlito"/>
                <a:cs typeface="Carlito"/>
              </a:rPr>
              <a:t>Listy </a:t>
            </a:r>
            <a:r>
              <a:rPr sz="2800" spc="-5" dirty="0" err="1">
                <a:latin typeface="Carlito"/>
                <a:cs typeface="Carlito"/>
              </a:rPr>
              <a:t>na</a:t>
            </a:r>
            <a:r>
              <a:rPr sz="2800" spc="-5" dirty="0">
                <a:latin typeface="Carlito"/>
                <a:cs typeface="Carlito"/>
              </a:rPr>
              <a:t> </a:t>
            </a:r>
            <a:r>
              <a:rPr lang="sk-SK" sz="2800" spc="-10" dirty="0" smtClean="0">
                <a:solidFill>
                  <a:srgbClr val="00AF50"/>
                </a:solidFill>
                <a:latin typeface="Carlito"/>
                <a:cs typeface="Carlito"/>
              </a:rPr>
              <a:t>strom</a:t>
            </a:r>
            <a:r>
              <a:rPr sz="2800" spc="70" dirty="0" smtClean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lang="sk-SK" sz="2800" spc="70" dirty="0" smtClean="0">
                <a:latin typeface="Carlito"/>
                <a:cs typeface="Carlito"/>
              </a:rPr>
              <a:t>začínajú rásť</a:t>
            </a:r>
            <a:r>
              <a:rPr sz="2800" spc="-10" dirty="0" smtClean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Carlito"/>
                <a:cs typeface="Carlito"/>
              </a:rPr>
              <a:t>Futbalisti </a:t>
            </a:r>
            <a:r>
              <a:rPr sz="2800" spc="-5" dirty="0">
                <a:latin typeface="Carlito"/>
                <a:cs typeface="Carlito"/>
              </a:rPr>
              <a:t>už sú na</a:t>
            </a:r>
            <a:r>
              <a:rPr sz="2800" spc="55" dirty="0"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00AF50"/>
                </a:solidFill>
                <a:latin typeface="Carlito"/>
                <a:cs typeface="Carlito"/>
              </a:rPr>
              <a:t>štadión</a:t>
            </a:r>
            <a:r>
              <a:rPr sz="2800" spc="-15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241300" marR="170180" indent="-228600">
              <a:lnSpc>
                <a:spcPts val="3030"/>
              </a:lnSpc>
              <a:spcBef>
                <a:spcPts val="104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Carlito"/>
                <a:cs typeface="Carlito"/>
              </a:rPr>
              <a:t>Čo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5" dirty="0">
                <a:latin typeface="Carlito"/>
                <a:cs typeface="Carlito"/>
              </a:rPr>
              <a:t>si chcel </a:t>
            </a:r>
            <a:r>
              <a:rPr sz="2800" spc="-10" dirty="0">
                <a:latin typeface="Carlito"/>
                <a:cs typeface="Carlito"/>
              </a:rPr>
              <a:t>mať na </a:t>
            </a:r>
            <a:r>
              <a:rPr sz="2800" spc="-20" dirty="0" err="1">
                <a:latin typeface="Carlito"/>
                <a:cs typeface="Carlito"/>
              </a:rPr>
              <a:t>pustom</a:t>
            </a:r>
            <a:r>
              <a:rPr sz="2800" spc="-20" dirty="0">
                <a:latin typeface="Carlito"/>
                <a:cs typeface="Carlito"/>
              </a:rPr>
              <a:t> </a:t>
            </a:r>
            <a:r>
              <a:rPr sz="2800" spc="-20" dirty="0" err="1" smtClean="0">
                <a:solidFill>
                  <a:srgbClr val="00AF50"/>
                </a:solidFill>
                <a:latin typeface="Carlito"/>
                <a:cs typeface="Carlito"/>
              </a:rPr>
              <a:t>ostrov</a:t>
            </a:r>
            <a:r>
              <a:rPr sz="2800" spc="-20" dirty="0">
                <a:latin typeface="Carlito"/>
                <a:cs typeface="Carlito"/>
              </a:rPr>
              <a:t>?</a:t>
            </a:r>
            <a:endParaRPr sz="2800" dirty="0">
              <a:latin typeface="Carlito"/>
              <a:cs typeface="Carlito"/>
            </a:endParaRPr>
          </a:p>
          <a:p>
            <a:pPr marL="241300" marR="5080" indent="-228600">
              <a:lnSpc>
                <a:spcPts val="3020"/>
              </a:lnSpc>
              <a:spcBef>
                <a:spcPts val="995"/>
              </a:spcBef>
              <a:buFont typeface="Arial"/>
              <a:buChar char="•"/>
              <a:tabLst>
                <a:tab pos="241300" algn="l"/>
              </a:tabLst>
            </a:pPr>
            <a:r>
              <a:rPr lang="sk-SK" sz="2800" spc="-5" dirty="0" smtClean="0">
                <a:latin typeface="Carlito"/>
                <a:cs typeface="Carlito"/>
              </a:rPr>
              <a:t>Stretneme sa pri </a:t>
            </a:r>
            <a:r>
              <a:rPr lang="sk-SK" sz="2800" spc="-5" dirty="0" smtClean="0">
                <a:solidFill>
                  <a:srgbClr val="00B050"/>
                </a:solidFill>
                <a:latin typeface="Carlito"/>
                <a:cs typeface="Carlito"/>
              </a:rPr>
              <a:t>most</a:t>
            </a:r>
            <a:r>
              <a:rPr lang="sk-SK" sz="2800" spc="-5" dirty="0" smtClean="0">
                <a:latin typeface="Carlito"/>
                <a:cs typeface="Carlito"/>
              </a:rPr>
              <a:t> T. G. Masaryka</a:t>
            </a:r>
            <a:r>
              <a:rPr sz="2800" spc="-15" dirty="0" smtClean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705600" y="2056356"/>
            <a:ext cx="4800600" cy="3650998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b="1" dirty="0">
                <a:latin typeface="Carlito"/>
                <a:cs typeface="Carlito"/>
              </a:rPr>
              <a:t>v </a:t>
            </a:r>
            <a:r>
              <a:rPr sz="2400" b="1" spc="-10" dirty="0">
                <a:latin typeface="Carlito"/>
                <a:cs typeface="Carlito"/>
              </a:rPr>
              <a:t>hrade, </a:t>
            </a:r>
            <a:r>
              <a:rPr sz="2400" b="1" dirty="0">
                <a:latin typeface="Carlito"/>
                <a:cs typeface="Carlito"/>
              </a:rPr>
              <a:t>o</a:t>
            </a:r>
            <a:r>
              <a:rPr sz="2400" b="1" spc="-15" dirty="0">
                <a:latin typeface="Carlito"/>
                <a:cs typeface="Carlito"/>
              </a:rPr>
              <a:t> </a:t>
            </a:r>
            <a:r>
              <a:rPr sz="2400" b="1" spc="-10" dirty="0">
                <a:latin typeface="Carlito"/>
                <a:cs typeface="Carlito"/>
              </a:rPr>
              <a:t>hrade</a:t>
            </a:r>
            <a:endParaRPr sz="2400" dirty="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5" dirty="0">
                <a:latin typeface="Carlito"/>
                <a:cs typeface="Carlito"/>
              </a:rPr>
              <a:t>Listy </a:t>
            </a:r>
            <a:r>
              <a:rPr sz="2800" spc="-5" dirty="0" err="1">
                <a:latin typeface="Carlito"/>
                <a:cs typeface="Carlito"/>
              </a:rPr>
              <a:t>na</a:t>
            </a:r>
            <a:r>
              <a:rPr sz="2800" spc="-5" dirty="0">
                <a:latin typeface="Carlito"/>
                <a:cs typeface="Carlito"/>
              </a:rPr>
              <a:t> </a:t>
            </a:r>
            <a:r>
              <a:rPr lang="sk-SK" sz="2800" spc="-10" dirty="0" smtClean="0">
                <a:solidFill>
                  <a:srgbClr val="00AF50"/>
                </a:solidFill>
                <a:latin typeface="Carlito"/>
                <a:cs typeface="Carlito"/>
              </a:rPr>
              <a:t>strome</a:t>
            </a:r>
            <a:r>
              <a:rPr sz="2800" spc="70" dirty="0" smtClean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lang="sk-SK" sz="2800" spc="70" dirty="0" smtClean="0">
                <a:latin typeface="Carlito"/>
                <a:cs typeface="Carlito"/>
              </a:rPr>
              <a:t>začínajú rásť</a:t>
            </a:r>
            <a:r>
              <a:rPr sz="2800" spc="-10" dirty="0" smtClean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Carlito"/>
                <a:cs typeface="Carlito"/>
              </a:rPr>
              <a:t>Futbalisti </a:t>
            </a:r>
            <a:r>
              <a:rPr sz="2800" spc="-5" dirty="0">
                <a:latin typeface="Carlito"/>
                <a:cs typeface="Carlito"/>
              </a:rPr>
              <a:t>už sú </a:t>
            </a:r>
            <a:r>
              <a:rPr sz="2800" spc="-5" dirty="0" err="1">
                <a:latin typeface="Carlito"/>
                <a:cs typeface="Carlito"/>
              </a:rPr>
              <a:t>na</a:t>
            </a:r>
            <a:r>
              <a:rPr sz="2800" spc="55" dirty="0">
                <a:latin typeface="Carlito"/>
                <a:cs typeface="Carlito"/>
              </a:rPr>
              <a:t> </a:t>
            </a:r>
            <a:r>
              <a:rPr sz="2800" spc="-15" dirty="0" err="1" smtClean="0">
                <a:solidFill>
                  <a:srgbClr val="00AF50"/>
                </a:solidFill>
                <a:latin typeface="Carlito"/>
                <a:cs typeface="Carlito"/>
              </a:rPr>
              <a:t>štadión</a:t>
            </a:r>
            <a:r>
              <a:rPr lang="sk-SK" sz="2800" spc="-15" dirty="0" smtClean="0">
                <a:solidFill>
                  <a:srgbClr val="00AF50"/>
                </a:solidFill>
                <a:latin typeface="Carlito"/>
                <a:cs typeface="Carlito"/>
              </a:rPr>
              <a:t>e</a:t>
            </a:r>
            <a:r>
              <a:rPr sz="2800" spc="-15" dirty="0" smtClean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241300" marR="170180" indent="-228600">
              <a:lnSpc>
                <a:spcPts val="3030"/>
              </a:lnSpc>
              <a:spcBef>
                <a:spcPts val="104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Carlito"/>
                <a:cs typeface="Carlito"/>
              </a:rPr>
              <a:t>Čo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5" dirty="0">
                <a:latin typeface="Carlito"/>
                <a:cs typeface="Carlito"/>
              </a:rPr>
              <a:t>si chcel </a:t>
            </a:r>
            <a:r>
              <a:rPr sz="2800" spc="-10" dirty="0">
                <a:latin typeface="Carlito"/>
                <a:cs typeface="Carlito"/>
              </a:rPr>
              <a:t>mať na </a:t>
            </a:r>
            <a:r>
              <a:rPr sz="2800" spc="-20" dirty="0" err="1">
                <a:latin typeface="Carlito"/>
                <a:cs typeface="Carlito"/>
              </a:rPr>
              <a:t>pustom</a:t>
            </a:r>
            <a:r>
              <a:rPr sz="2800" spc="-20" dirty="0">
                <a:latin typeface="Carlito"/>
                <a:cs typeface="Carlito"/>
              </a:rPr>
              <a:t> </a:t>
            </a:r>
            <a:r>
              <a:rPr sz="2800" spc="-20" dirty="0" err="1" smtClean="0">
                <a:solidFill>
                  <a:srgbClr val="00AF50"/>
                </a:solidFill>
                <a:latin typeface="Carlito"/>
                <a:cs typeface="Carlito"/>
              </a:rPr>
              <a:t>ostrov</a:t>
            </a:r>
            <a:r>
              <a:rPr lang="sk-SK" sz="2800" spc="-20" dirty="0" smtClean="0">
                <a:solidFill>
                  <a:srgbClr val="00AF50"/>
                </a:solidFill>
                <a:latin typeface="Carlito"/>
                <a:cs typeface="Carlito"/>
              </a:rPr>
              <a:t>e</a:t>
            </a:r>
            <a:r>
              <a:rPr sz="2800" spc="-20" dirty="0" smtClean="0">
                <a:latin typeface="Carlito"/>
                <a:cs typeface="Carlito"/>
              </a:rPr>
              <a:t>?</a:t>
            </a:r>
            <a:endParaRPr sz="2800" dirty="0">
              <a:latin typeface="Carlito"/>
              <a:cs typeface="Carlito"/>
            </a:endParaRPr>
          </a:p>
          <a:p>
            <a:pPr marL="241300" marR="5080" indent="-228600">
              <a:lnSpc>
                <a:spcPts val="3020"/>
              </a:lnSpc>
              <a:spcBef>
                <a:spcPts val="995"/>
              </a:spcBef>
              <a:buFont typeface="Arial"/>
              <a:buChar char="•"/>
              <a:tabLst>
                <a:tab pos="241300" algn="l"/>
              </a:tabLst>
            </a:pPr>
            <a:r>
              <a:rPr lang="sk-SK" sz="2800" spc="-5" dirty="0" smtClean="0">
                <a:latin typeface="Carlito"/>
                <a:cs typeface="Carlito"/>
              </a:rPr>
              <a:t>Stretneme sa pri </a:t>
            </a:r>
            <a:r>
              <a:rPr lang="sk-SK" sz="2800" spc="-5" dirty="0" smtClean="0">
                <a:solidFill>
                  <a:srgbClr val="00B050"/>
                </a:solidFill>
                <a:latin typeface="Carlito"/>
                <a:cs typeface="Carlito"/>
              </a:rPr>
              <a:t>moste</a:t>
            </a:r>
            <a:r>
              <a:rPr lang="sk-SK" sz="2800" spc="-5" dirty="0" smtClean="0">
                <a:latin typeface="Carlito"/>
                <a:cs typeface="Carlito"/>
              </a:rPr>
              <a:t> T. G. Masaryka</a:t>
            </a:r>
            <a:r>
              <a:rPr sz="2800" spc="-15" dirty="0" smtClean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14300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80" dirty="0"/>
              <a:t>Dialóg</a:t>
            </a:r>
            <a:endParaRPr sz="4400" dirty="0"/>
          </a:p>
        </p:txBody>
      </p:sp>
      <p:sp>
        <p:nvSpPr>
          <p:cNvPr id="3" name="object 3"/>
          <p:cNvSpPr/>
          <p:nvPr/>
        </p:nvSpPr>
        <p:spPr>
          <a:xfrm>
            <a:off x="2438400" y="91437"/>
            <a:ext cx="2607564" cy="67604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79318" y="697991"/>
            <a:ext cx="5719704" cy="53873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18865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0" dirty="0"/>
              <a:t>Cvičenia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838200" y="2095500"/>
            <a:ext cx="10629900" cy="3840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041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8794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sk-SK" sz="4400" spc="-180" dirty="0" smtClean="0"/>
              <a:t>Domáca úloha</a:t>
            </a:r>
            <a:endParaRPr sz="4400" dirty="0"/>
          </a:p>
        </p:txBody>
      </p:sp>
      <p:sp>
        <p:nvSpPr>
          <p:cNvPr id="4" name="BlokTextu 3"/>
          <p:cNvSpPr txBox="1"/>
          <p:nvPr/>
        </p:nvSpPr>
        <p:spPr>
          <a:xfrm>
            <a:off x="916938" y="1676400"/>
            <a:ext cx="5255261" cy="4760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770"/>
              </a:spcBef>
              <a:tabLst>
                <a:tab pos="241935" algn="l"/>
              </a:tabLst>
            </a:pPr>
            <a:r>
              <a:rPr lang="sk-SK" sz="2800" spc="-5" dirty="0">
                <a:cs typeface="Carlito"/>
              </a:rPr>
              <a:t>1 </a:t>
            </a:r>
            <a:r>
              <a:rPr lang="sk-SK" sz="2800" spc="-5" dirty="0" smtClean="0">
                <a:cs typeface="Carlito"/>
              </a:rPr>
              <a:t>Mám rád historické </a:t>
            </a:r>
            <a:r>
              <a:rPr lang="sk-SK" sz="2800" spc="-5" dirty="0" smtClean="0">
                <a:solidFill>
                  <a:srgbClr val="00B050"/>
                </a:solidFill>
                <a:cs typeface="Carlito"/>
              </a:rPr>
              <a:t>film</a:t>
            </a:r>
            <a:r>
              <a:rPr lang="sk-SK" sz="2800" spc="-20" dirty="0" smtClean="0">
                <a:cs typeface="Carlito"/>
              </a:rPr>
              <a:t>.</a:t>
            </a:r>
            <a:endParaRPr lang="sk-SK" sz="2800" dirty="0">
              <a:cs typeface="Carlito"/>
            </a:endParaRPr>
          </a:p>
          <a:p>
            <a:pPr marL="12065">
              <a:lnSpc>
                <a:spcPct val="100000"/>
              </a:lnSpc>
              <a:spcBef>
                <a:spcPts val="670"/>
              </a:spcBef>
              <a:tabLst>
                <a:tab pos="241935" algn="l"/>
              </a:tabLst>
            </a:pPr>
            <a:r>
              <a:rPr lang="sk-SK" sz="2800" spc="-5" dirty="0">
                <a:cs typeface="Carlito"/>
              </a:rPr>
              <a:t>2 </a:t>
            </a:r>
            <a:r>
              <a:rPr lang="sk-SK" sz="2800" spc="-5" dirty="0" smtClean="0">
                <a:cs typeface="Carlito"/>
              </a:rPr>
              <a:t>Z historických </a:t>
            </a:r>
            <a:r>
              <a:rPr lang="sk-SK" sz="2800" spc="-5" dirty="0" smtClean="0">
                <a:solidFill>
                  <a:srgbClr val="00B050"/>
                </a:solidFill>
                <a:cs typeface="Carlito"/>
              </a:rPr>
              <a:t>film</a:t>
            </a:r>
            <a:r>
              <a:rPr lang="sk-SK" sz="2800" spc="-5" dirty="0" smtClean="0">
                <a:cs typeface="Carlito"/>
              </a:rPr>
              <a:t> sa môžeme veľa dozvedieť.</a:t>
            </a:r>
          </a:p>
          <a:p>
            <a:pPr marL="12065">
              <a:lnSpc>
                <a:spcPct val="100000"/>
              </a:lnSpc>
              <a:spcBef>
                <a:spcPts val="670"/>
              </a:spcBef>
              <a:tabLst>
                <a:tab pos="241935" algn="l"/>
              </a:tabLst>
            </a:pPr>
            <a:r>
              <a:rPr lang="sk-SK" sz="2800" spc="-5" dirty="0" smtClean="0">
                <a:cs typeface="Carlito"/>
              </a:rPr>
              <a:t>3 Ľudia majú počas karantény rôzne </a:t>
            </a:r>
            <a:r>
              <a:rPr lang="sk-SK" sz="2800" spc="-5" dirty="0" smtClean="0">
                <a:solidFill>
                  <a:srgbClr val="00B050"/>
                </a:solidFill>
                <a:cs typeface="Carlito"/>
              </a:rPr>
              <a:t>problém</a:t>
            </a:r>
            <a:r>
              <a:rPr lang="sk-SK" sz="2800" spc="-5" dirty="0" smtClean="0">
                <a:cs typeface="Carlito"/>
              </a:rPr>
              <a:t>.</a:t>
            </a:r>
            <a:endParaRPr lang="sk-SK" sz="2800" dirty="0">
              <a:cs typeface="Carlito"/>
            </a:endParaRPr>
          </a:p>
          <a:p>
            <a:pPr marL="12065">
              <a:lnSpc>
                <a:spcPct val="100000"/>
              </a:lnSpc>
              <a:spcBef>
                <a:spcPts val="660"/>
              </a:spcBef>
              <a:tabLst>
                <a:tab pos="241935" algn="l"/>
              </a:tabLst>
            </a:pPr>
            <a:r>
              <a:rPr lang="sk-SK" sz="2800" spc="-5" dirty="0" smtClean="0">
                <a:cs typeface="Carlito"/>
              </a:rPr>
              <a:t>4 Do futbalového </a:t>
            </a:r>
            <a:r>
              <a:rPr lang="sk-SK" sz="2800" spc="-5" dirty="0" smtClean="0">
                <a:solidFill>
                  <a:srgbClr val="00B050"/>
                </a:solidFill>
                <a:cs typeface="Carlito"/>
              </a:rPr>
              <a:t>tím</a:t>
            </a:r>
            <a:r>
              <a:rPr lang="sk-SK" sz="2800" spc="-5" dirty="0" smtClean="0">
                <a:cs typeface="Carlito"/>
              </a:rPr>
              <a:t> prišiel nový hráč.</a:t>
            </a:r>
            <a:endParaRPr lang="sk-SK" sz="2800" dirty="0">
              <a:cs typeface="Carlito"/>
            </a:endParaRPr>
          </a:p>
          <a:p>
            <a:pPr marL="12065">
              <a:lnSpc>
                <a:spcPct val="100000"/>
              </a:lnSpc>
              <a:spcBef>
                <a:spcPts val="670"/>
              </a:spcBef>
              <a:tabLst>
                <a:tab pos="241935" algn="l"/>
              </a:tabLst>
            </a:pPr>
            <a:r>
              <a:rPr lang="sk-SK" sz="2800" spc="-5" dirty="0">
                <a:cs typeface="Carlito"/>
              </a:rPr>
              <a:t>5 </a:t>
            </a:r>
            <a:r>
              <a:rPr lang="sk-SK" sz="2800" spc="-5" dirty="0" smtClean="0">
                <a:cs typeface="Carlito"/>
              </a:rPr>
              <a:t>Kniha vyšla pod </a:t>
            </a:r>
            <a:r>
              <a:rPr lang="sk-SK" sz="2800" spc="-5" dirty="0" smtClean="0">
                <a:solidFill>
                  <a:srgbClr val="00B050"/>
                </a:solidFill>
                <a:cs typeface="Carlito"/>
              </a:rPr>
              <a:t>názov</a:t>
            </a:r>
            <a:r>
              <a:rPr lang="sk-SK" sz="2800" spc="-5" dirty="0" smtClean="0">
                <a:cs typeface="Carlito"/>
              </a:rPr>
              <a:t> 777 a Slovenska.</a:t>
            </a:r>
            <a:endParaRPr lang="sk-SK" sz="2800" dirty="0">
              <a:cs typeface="Carlito"/>
            </a:endParaRPr>
          </a:p>
          <a:p>
            <a:r>
              <a:rPr lang="sk-SK" sz="2800" dirty="0" smtClean="0"/>
              <a:t>6 Stúpol predaj </a:t>
            </a:r>
            <a:r>
              <a:rPr lang="sk-SK" sz="2800" dirty="0" smtClean="0">
                <a:solidFill>
                  <a:srgbClr val="00B050"/>
                </a:solidFill>
              </a:rPr>
              <a:t>dom</a:t>
            </a:r>
            <a:r>
              <a:rPr lang="sk-SK" sz="2800" dirty="0" smtClean="0"/>
              <a:t> a </a:t>
            </a:r>
            <a:r>
              <a:rPr lang="sk-SK" sz="2800" dirty="0" smtClean="0">
                <a:solidFill>
                  <a:srgbClr val="00B050"/>
                </a:solidFill>
              </a:rPr>
              <a:t>byt</a:t>
            </a:r>
            <a:r>
              <a:rPr lang="sk-SK" sz="2800" dirty="0" smtClean="0"/>
              <a:t>.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62520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</TotalTime>
  <Words>482</Words>
  <Application>Microsoft Office PowerPoint</Application>
  <PresentationFormat>Širokouhlá</PresentationFormat>
  <Paragraphs>110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6" baseType="lpstr">
      <vt:lpstr>Arial</vt:lpstr>
      <vt:lpstr>Calibri</vt:lpstr>
      <vt:lpstr>Carlito</vt:lpstr>
      <vt:lpstr>Trebuchet MS</vt:lpstr>
      <vt:lpstr>Office Theme</vt:lpstr>
      <vt:lpstr>Neživotné maskulína. Vzor hrad.</vt:lpstr>
      <vt:lpstr>Prezentácia programu PowerPoint</vt:lpstr>
      <vt:lpstr>Prezentácia programu PowerPoint</vt:lpstr>
      <vt:lpstr>hrad</vt:lpstr>
      <vt:lpstr>Doplňte tvary slov do viet.</vt:lpstr>
      <vt:lpstr>Prezentácia programu PowerPoint</vt:lpstr>
      <vt:lpstr>Čo majú spoločné tieto slová?</vt:lpstr>
      <vt:lpstr>Doplňte koncovky</vt:lpstr>
      <vt:lpstr>Dialóg</vt:lpstr>
      <vt:lpstr>Cvičenia</vt:lpstr>
      <vt:lpstr>Domáca úloha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Jana Kesselova</dc:creator>
  <cp:lastModifiedBy>Kesselová Jana</cp:lastModifiedBy>
  <cp:revision>17</cp:revision>
  <dcterms:created xsi:type="dcterms:W3CDTF">2021-03-01T16:03:39Z</dcterms:created>
  <dcterms:modified xsi:type="dcterms:W3CDTF">2024-09-20T15:46:41Z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2021-03-01T00:00:00Z</vt:filetime>
  </property>
</Properties>
</file>