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59" r:id="rId12"/>
    <p:sldId id="260" r:id="rId13"/>
    <p:sldId id="268" r:id="rId14"/>
    <p:sldId id="269" r:id="rId15"/>
    <p:sldId id="270" r:id="rId16"/>
    <p:sldId id="271" r:id="rId17"/>
  </p:sldIdLst>
  <p:sldSz cx="12192000" cy="6858000"/>
  <p:notesSz cx="12192000" cy="6858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69160" y="1665554"/>
            <a:ext cx="8853678" cy="940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6939" y="1707918"/>
            <a:ext cx="4928235" cy="3636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75482" y="2280467"/>
            <a:ext cx="6241034" cy="18973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1707918"/>
            <a:ext cx="10358120" cy="3093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g"/><Relationship Id="rId11" Type="http://schemas.openxmlformats.org/officeDocument/2006/relationships/image" Target="../media/image14.jpg"/><Relationship Id="rId5" Type="http://schemas.openxmlformats.org/officeDocument/2006/relationships/image" Target="../media/image8.jpg"/><Relationship Id="rId10" Type="http://schemas.openxmlformats.org/officeDocument/2006/relationships/image" Target="../media/image13.jp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7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4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Relationship Id="rId9" Type="http://schemas.openxmlformats.org/officeDocument/2006/relationships/image" Target="../media/image42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69160" y="1665554"/>
            <a:ext cx="885063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30" dirty="0">
                <a:latin typeface="Calibri Light"/>
                <a:cs typeface="Calibri Light"/>
              </a:rPr>
              <a:t>Mesto</a:t>
            </a:r>
            <a:r>
              <a:rPr sz="6000" spc="-25" dirty="0">
                <a:latin typeface="Calibri Light"/>
                <a:cs typeface="Calibri Light"/>
              </a:rPr>
              <a:t> </a:t>
            </a:r>
            <a:r>
              <a:rPr sz="6000" dirty="0">
                <a:latin typeface="Calibri Light"/>
                <a:cs typeface="Calibri Light"/>
              </a:rPr>
              <a:t>s </a:t>
            </a:r>
            <a:r>
              <a:rPr sz="6000" spc="-20" dirty="0">
                <a:latin typeface="Calibri Light"/>
                <a:cs typeface="Calibri Light"/>
              </a:rPr>
              <a:t>univerzitou</a:t>
            </a:r>
            <a:r>
              <a:rPr sz="6000" spc="-25" dirty="0">
                <a:latin typeface="Calibri Light"/>
                <a:cs typeface="Calibri Light"/>
              </a:rPr>
              <a:t> </a:t>
            </a:r>
            <a:r>
              <a:rPr sz="6000" dirty="0">
                <a:latin typeface="Calibri Light"/>
                <a:cs typeface="Calibri Light"/>
              </a:rPr>
              <a:t>humoru.</a:t>
            </a:r>
            <a:endParaRPr sz="60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97985" y="3579063"/>
            <a:ext cx="47967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Samohlásky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dvojhlásky.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Sloveso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mať.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42354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/>
              <a:t>Abeceda</a:t>
            </a:r>
            <a:r>
              <a:rPr sz="4400" spc="-25" dirty="0"/>
              <a:t> </a:t>
            </a:r>
            <a:r>
              <a:rPr sz="4400" dirty="0"/>
              <a:t>(Алфавіт)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408" y="1463039"/>
            <a:ext cx="1336547" cy="471068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80265" y="1426463"/>
            <a:ext cx="683095" cy="469894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91228" y="1559052"/>
            <a:ext cx="649833" cy="451866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12408" y="0"/>
            <a:ext cx="4902708" cy="685799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3570" y="1731264"/>
            <a:ext cx="3031229" cy="138074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10600" y="2100072"/>
            <a:ext cx="2278379" cy="147523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38244" y="1461516"/>
            <a:ext cx="1618411" cy="165049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2436" y="4879847"/>
            <a:ext cx="1581912" cy="177241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33671" y="3221735"/>
            <a:ext cx="1645920" cy="177241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86855" y="1901951"/>
            <a:ext cx="2197607" cy="231495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02436" y="3112007"/>
            <a:ext cx="2183891" cy="1767839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5814059" y="3759708"/>
            <a:ext cx="5340350" cy="2717800"/>
            <a:chOff x="5814059" y="3759708"/>
            <a:chExt cx="5340350" cy="2717800"/>
          </a:xfrm>
        </p:grpSpPr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14059" y="4279392"/>
              <a:ext cx="3035808" cy="16093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90431" y="3759708"/>
              <a:ext cx="2363724" cy="2717292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866388" y="4997194"/>
            <a:ext cx="1514856" cy="17830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6966" y="609676"/>
            <a:ext cx="588391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0" dirty="0"/>
              <a:t>slovenské</a:t>
            </a:r>
            <a:r>
              <a:rPr sz="4400" spc="-5" dirty="0"/>
              <a:t> </a:t>
            </a:r>
            <a:r>
              <a:rPr sz="4400" spc="-25" dirty="0"/>
              <a:t>mesto</a:t>
            </a:r>
            <a:r>
              <a:rPr sz="4400" spc="-10" dirty="0"/>
              <a:t> </a:t>
            </a:r>
            <a:r>
              <a:rPr sz="4400" spc="-60" dirty="0"/>
              <a:t>Kremnica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46732" y="1825751"/>
            <a:ext cx="8098535" cy="43510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588391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5" dirty="0"/>
              <a:t>slovenské </a:t>
            </a:r>
            <a:r>
              <a:rPr sz="4400" spc="-20" dirty="0"/>
              <a:t>mesto</a:t>
            </a:r>
            <a:r>
              <a:rPr sz="4400" spc="-55" dirty="0"/>
              <a:t> </a:t>
            </a:r>
            <a:r>
              <a:rPr sz="4400" b="1" i="1" spc="-60" dirty="0">
                <a:solidFill>
                  <a:srgbClr val="FF0000"/>
                </a:solidFill>
              </a:rPr>
              <a:t>Kremnica</a:t>
            </a:r>
            <a:endParaRPr sz="4400" b="1" i="1" dirty="0">
              <a:solidFill>
                <a:srgbClr val="FF000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1716705"/>
            <a:ext cx="10235565" cy="403606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41935" algn="l"/>
              </a:tabLst>
            </a:pPr>
            <a:r>
              <a:rPr sz="3200" dirty="0">
                <a:latin typeface="Calibri"/>
                <a:cs typeface="Calibri"/>
              </a:rPr>
              <a:t>V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Kremnici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sa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koná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festival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humoru.</a:t>
            </a:r>
            <a:endParaRPr sz="32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25"/>
              </a:spcBef>
              <a:buFont typeface="Arial MT"/>
              <a:buChar char="•"/>
              <a:tabLst>
                <a:tab pos="241935" algn="l"/>
              </a:tabLst>
            </a:pPr>
            <a:r>
              <a:rPr sz="3200" spc="-20" dirty="0">
                <a:latin typeface="Calibri"/>
                <a:cs typeface="Calibri"/>
              </a:rPr>
              <a:t>Festival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sa</a:t>
            </a:r>
            <a:r>
              <a:rPr sz="3200" spc="-5" dirty="0">
                <a:latin typeface="Calibri"/>
                <a:cs typeface="Calibri"/>
              </a:rPr>
              <a:t> volá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Kremnické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55" dirty="0">
                <a:latin typeface="Calibri"/>
                <a:cs typeface="Calibri"/>
              </a:rPr>
              <a:t>gagy.</a:t>
            </a:r>
            <a:endParaRPr sz="3200" dirty="0">
              <a:latin typeface="Calibri"/>
              <a:cs typeface="Calibri"/>
            </a:endParaRPr>
          </a:p>
          <a:p>
            <a:pPr marL="241300" marR="61594" indent="-229235">
              <a:lnSpc>
                <a:spcPts val="3070"/>
              </a:lnSpc>
              <a:spcBef>
                <a:spcPts val="990"/>
              </a:spcBef>
              <a:buFont typeface="Arial MT"/>
              <a:buChar char="•"/>
              <a:tabLst>
                <a:tab pos="241935" algn="l"/>
              </a:tabLst>
            </a:pPr>
            <a:r>
              <a:rPr sz="3200" spc="-5" dirty="0">
                <a:latin typeface="Calibri"/>
                <a:cs typeface="Calibri"/>
              </a:rPr>
              <a:t>Umelci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predstavujú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humor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divadle,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vo </a:t>
            </a:r>
            <a:r>
              <a:rPr sz="3200" dirty="0">
                <a:latin typeface="Calibri"/>
                <a:cs typeface="Calibri"/>
              </a:rPr>
              <a:t>výtvarnom </a:t>
            </a:r>
            <a:r>
              <a:rPr sz="3200" spc="-5" dirty="0">
                <a:latin typeface="Calibri"/>
                <a:cs typeface="Calibri"/>
              </a:rPr>
              <a:t>umení,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 </a:t>
            </a:r>
            <a:r>
              <a:rPr sz="3200" spc="-70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literatúre,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 </a:t>
            </a:r>
            <a:r>
              <a:rPr sz="3200" spc="-5" dirty="0">
                <a:latin typeface="Calibri"/>
                <a:cs typeface="Calibri"/>
              </a:rPr>
              <a:t>hudbe.</a:t>
            </a:r>
            <a:endParaRPr sz="32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54"/>
              </a:spcBef>
              <a:buFont typeface="Arial MT"/>
              <a:buChar char="•"/>
              <a:tabLst>
                <a:tab pos="241935" algn="l"/>
              </a:tabLst>
            </a:pPr>
            <a:r>
              <a:rPr sz="3200" spc="-5" dirty="0">
                <a:latin typeface="Calibri"/>
                <a:cs typeface="Calibri"/>
              </a:rPr>
              <a:t>Spolu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festivalom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vznikla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aj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Univerzita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humoru.</a:t>
            </a:r>
            <a:endParaRPr sz="32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29"/>
              </a:spcBef>
              <a:buFont typeface="Arial MT"/>
              <a:buChar char="•"/>
              <a:tabLst>
                <a:tab pos="241935" algn="l"/>
              </a:tabLst>
            </a:pPr>
            <a:r>
              <a:rPr sz="3200" dirty="0">
                <a:latin typeface="Calibri"/>
                <a:cs typeface="Calibri"/>
              </a:rPr>
              <a:t>Jej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5" dirty="0">
                <a:latin typeface="Calibri"/>
                <a:cs typeface="Calibri"/>
              </a:rPr>
              <a:t>prvým </a:t>
            </a:r>
            <a:r>
              <a:rPr sz="3200" spc="-20" dirty="0">
                <a:latin typeface="Calibri"/>
                <a:cs typeface="Calibri"/>
              </a:rPr>
              <a:t>rektorom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sa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stal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slovenský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humorista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Viktor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Kubal.</a:t>
            </a:r>
            <a:endParaRPr sz="32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241935" algn="l"/>
              </a:tabLst>
            </a:pPr>
            <a:r>
              <a:rPr sz="3200" spc="-5" dirty="0">
                <a:latin typeface="Calibri"/>
                <a:cs typeface="Calibri"/>
              </a:rPr>
              <a:t>Humor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nás </a:t>
            </a:r>
            <a:r>
              <a:rPr sz="3200" spc="-15" dirty="0">
                <a:latin typeface="Calibri"/>
                <a:cs typeface="Calibri"/>
              </a:rPr>
              <a:t>osviežuje</a:t>
            </a:r>
            <a:r>
              <a:rPr sz="3200" dirty="0">
                <a:latin typeface="Calibri"/>
                <a:cs typeface="Calibri"/>
              </a:rPr>
              <a:t> a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zbavuje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napätia.</a:t>
            </a:r>
            <a:endParaRPr sz="32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25"/>
              </a:spcBef>
              <a:buFont typeface="Arial MT"/>
              <a:buChar char="•"/>
              <a:tabLst>
                <a:tab pos="241935" algn="l"/>
              </a:tabLst>
            </a:pPr>
            <a:r>
              <a:rPr sz="3200" dirty="0">
                <a:latin typeface="Calibri"/>
                <a:cs typeface="Calibri"/>
              </a:rPr>
              <a:t>A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hlavne, </a:t>
            </a:r>
            <a:r>
              <a:rPr sz="3200" dirty="0">
                <a:latin typeface="Calibri"/>
                <a:cs typeface="Calibri"/>
              </a:rPr>
              <a:t>s </a:t>
            </a:r>
            <a:r>
              <a:rPr sz="3200" spc="-10" dirty="0">
                <a:latin typeface="Calibri"/>
                <a:cs typeface="Calibri"/>
              </a:rPr>
              <a:t>humorom </a:t>
            </a:r>
            <a:r>
              <a:rPr sz="3200" dirty="0">
                <a:latin typeface="Calibri"/>
                <a:cs typeface="Calibri"/>
              </a:rPr>
              <a:t>sa</a:t>
            </a:r>
            <a:r>
              <a:rPr sz="3200" spc="-5" dirty="0">
                <a:latin typeface="Calibri"/>
                <a:cs typeface="Calibri"/>
              </a:rPr>
              <a:t> žije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ľahšie.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76600" y="2362200"/>
            <a:ext cx="325120" cy="391795"/>
          </a:xfrm>
          <a:custGeom>
            <a:avLst/>
            <a:gdLst/>
            <a:ahLst/>
            <a:cxnLst/>
            <a:rect l="l" t="t" r="r" b="b"/>
            <a:pathLst>
              <a:path w="325120" h="391794">
                <a:moveTo>
                  <a:pt x="0" y="195833"/>
                </a:moveTo>
                <a:lnTo>
                  <a:pt x="5796" y="143756"/>
                </a:lnTo>
                <a:lnTo>
                  <a:pt x="22154" y="96971"/>
                </a:lnTo>
                <a:lnTo>
                  <a:pt x="47529" y="57340"/>
                </a:lnTo>
                <a:lnTo>
                  <a:pt x="80376" y="26726"/>
                </a:lnTo>
                <a:lnTo>
                  <a:pt x="119150" y="6992"/>
                </a:lnTo>
                <a:lnTo>
                  <a:pt x="162305" y="0"/>
                </a:lnTo>
                <a:lnTo>
                  <a:pt x="205461" y="6992"/>
                </a:lnTo>
                <a:lnTo>
                  <a:pt x="244235" y="26726"/>
                </a:lnTo>
                <a:lnTo>
                  <a:pt x="277082" y="57340"/>
                </a:lnTo>
                <a:lnTo>
                  <a:pt x="302457" y="96971"/>
                </a:lnTo>
                <a:lnTo>
                  <a:pt x="318815" y="143756"/>
                </a:lnTo>
                <a:lnTo>
                  <a:pt x="324612" y="195833"/>
                </a:lnTo>
                <a:lnTo>
                  <a:pt x="318815" y="247911"/>
                </a:lnTo>
                <a:lnTo>
                  <a:pt x="302457" y="294696"/>
                </a:lnTo>
                <a:lnTo>
                  <a:pt x="277082" y="334327"/>
                </a:lnTo>
                <a:lnTo>
                  <a:pt x="244235" y="364941"/>
                </a:lnTo>
                <a:lnTo>
                  <a:pt x="205461" y="384675"/>
                </a:lnTo>
                <a:lnTo>
                  <a:pt x="162305" y="391667"/>
                </a:lnTo>
                <a:lnTo>
                  <a:pt x="119150" y="384675"/>
                </a:lnTo>
                <a:lnTo>
                  <a:pt x="80376" y="364941"/>
                </a:lnTo>
                <a:lnTo>
                  <a:pt x="47529" y="334327"/>
                </a:lnTo>
                <a:lnTo>
                  <a:pt x="22154" y="294696"/>
                </a:lnTo>
                <a:lnTo>
                  <a:pt x="5796" y="247911"/>
                </a:lnTo>
                <a:lnTo>
                  <a:pt x="0" y="195833"/>
                </a:lnTo>
                <a:close/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54729" y="4805934"/>
            <a:ext cx="386080" cy="419100"/>
          </a:xfrm>
          <a:custGeom>
            <a:avLst/>
            <a:gdLst/>
            <a:ahLst/>
            <a:cxnLst/>
            <a:rect l="l" t="t" r="r" b="b"/>
            <a:pathLst>
              <a:path w="386079" h="419100">
                <a:moveTo>
                  <a:pt x="0" y="209550"/>
                </a:moveTo>
                <a:lnTo>
                  <a:pt x="5094" y="161512"/>
                </a:lnTo>
                <a:lnTo>
                  <a:pt x="19603" y="117410"/>
                </a:lnTo>
                <a:lnTo>
                  <a:pt x="42367" y="78501"/>
                </a:lnTo>
                <a:lnTo>
                  <a:pt x="72227" y="46046"/>
                </a:lnTo>
                <a:lnTo>
                  <a:pt x="108024" y="21304"/>
                </a:lnTo>
                <a:lnTo>
                  <a:pt x="148596" y="5536"/>
                </a:lnTo>
                <a:lnTo>
                  <a:pt x="192786" y="0"/>
                </a:lnTo>
                <a:lnTo>
                  <a:pt x="236975" y="5536"/>
                </a:lnTo>
                <a:lnTo>
                  <a:pt x="277547" y="21304"/>
                </a:lnTo>
                <a:lnTo>
                  <a:pt x="313344" y="46046"/>
                </a:lnTo>
                <a:lnTo>
                  <a:pt x="343204" y="78501"/>
                </a:lnTo>
                <a:lnTo>
                  <a:pt x="365968" y="117410"/>
                </a:lnTo>
                <a:lnTo>
                  <a:pt x="380477" y="161512"/>
                </a:lnTo>
                <a:lnTo>
                  <a:pt x="385572" y="209550"/>
                </a:lnTo>
                <a:lnTo>
                  <a:pt x="380477" y="257587"/>
                </a:lnTo>
                <a:lnTo>
                  <a:pt x="365968" y="301689"/>
                </a:lnTo>
                <a:lnTo>
                  <a:pt x="343204" y="340598"/>
                </a:lnTo>
                <a:lnTo>
                  <a:pt x="313344" y="373053"/>
                </a:lnTo>
                <a:lnTo>
                  <a:pt x="277547" y="397795"/>
                </a:lnTo>
                <a:lnTo>
                  <a:pt x="236975" y="413563"/>
                </a:lnTo>
                <a:lnTo>
                  <a:pt x="192786" y="419100"/>
                </a:lnTo>
                <a:lnTo>
                  <a:pt x="148596" y="413563"/>
                </a:lnTo>
                <a:lnTo>
                  <a:pt x="108024" y="397795"/>
                </a:lnTo>
                <a:lnTo>
                  <a:pt x="72227" y="373053"/>
                </a:lnTo>
                <a:lnTo>
                  <a:pt x="42367" y="340598"/>
                </a:lnTo>
                <a:lnTo>
                  <a:pt x="19603" y="301689"/>
                </a:lnTo>
                <a:lnTo>
                  <a:pt x="5094" y="257587"/>
                </a:lnTo>
                <a:lnTo>
                  <a:pt x="0" y="209550"/>
                </a:lnTo>
                <a:close/>
              </a:path>
            </a:pathLst>
          </a:custGeom>
          <a:ln w="25908">
            <a:solidFill>
              <a:srgbClr val="2D75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26682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Samohlásky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6404228" y="609676"/>
            <a:ext cx="24110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>
                <a:latin typeface="Calibri Light"/>
                <a:cs typeface="Calibri Light"/>
              </a:rPr>
              <a:t>Dvojhlásky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241935" algn="l"/>
              </a:tabLst>
            </a:pPr>
            <a:r>
              <a:rPr spc="-30" dirty="0"/>
              <a:t>krátke:</a:t>
            </a:r>
            <a:r>
              <a:rPr spc="-15" dirty="0"/>
              <a:t> </a:t>
            </a:r>
            <a:r>
              <a:rPr i="1" spc="-5" dirty="0">
                <a:latin typeface="Calibri"/>
                <a:cs typeface="Calibri"/>
              </a:rPr>
              <a:t>a</a:t>
            </a:r>
            <a:r>
              <a:rPr spc="-5" dirty="0"/>
              <a:t>, </a:t>
            </a:r>
            <a:r>
              <a:rPr i="1" spc="-5" dirty="0">
                <a:latin typeface="Calibri"/>
                <a:cs typeface="Calibri"/>
              </a:rPr>
              <a:t>e</a:t>
            </a:r>
            <a:r>
              <a:rPr spc="-5" dirty="0"/>
              <a:t>,</a:t>
            </a:r>
            <a:r>
              <a:rPr spc="5" dirty="0"/>
              <a:t> </a:t>
            </a:r>
            <a:r>
              <a:rPr i="1" spc="-10" dirty="0">
                <a:latin typeface="Calibri"/>
                <a:cs typeface="Calibri"/>
              </a:rPr>
              <a:t>i</a:t>
            </a:r>
            <a:r>
              <a:rPr spc="-10" dirty="0"/>
              <a:t>,</a:t>
            </a:r>
            <a:r>
              <a:rPr spc="5" dirty="0"/>
              <a:t> </a:t>
            </a:r>
            <a:r>
              <a:rPr i="1" dirty="0">
                <a:latin typeface="Calibri"/>
                <a:cs typeface="Calibri"/>
              </a:rPr>
              <a:t>o</a:t>
            </a:r>
            <a:r>
              <a:rPr dirty="0"/>
              <a:t>,</a:t>
            </a:r>
            <a:r>
              <a:rPr spc="-5" dirty="0"/>
              <a:t> </a:t>
            </a:r>
            <a:r>
              <a:rPr i="1" spc="-5" dirty="0">
                <a:latin typeface="Calibri"/>
                <a:cs typeface="Calibri"/>
              </a:rPr>
              <a:t>u</a:t>
            </a:r>
            <a:r>
              <a:rPr spc="-5" dirty="0"/>
              <a:t>, </a:t>
            </a:r>
            <a:r>
              <a:rPr i="1" spc="-5" dirty="0">
                <a:latin typeface="Calibri"/>
                <a:cs typeface="Calibri"/>
              </a:rPr>
              <a:t>ä</a:t>
            </a:r>
          </a:p>
          <a:p>
            <a:pPr marL="241300" indent="-229235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41935" algn="l"/>
              </a:tabLst>
            </a:pPr>
            <a:r>
              <a:rPr spc="-10" dirty="0"/>
              <a:t>dlhé:</a:t>
            </a:r>
            <a:r>
              <a:rPr spc="10" dirty="0"/>
              <a:t> </a:t>
            </a:r>
            <a:r>
              <a:rPr i="1" spc="-5" dirty="0">
                <a:latin typeface="Calibri"/>
                <a:cs typeface="Calibri"/>
              </a:rPr>
              <a:t>á</a:t>
            </a:r>
            <a:r>
              <a:rPr spc="-5" dirty="0"/>
              <a:t>,</a:t>
            </a:r>
            <a:r>
              <a:rPr spc="-10" dirty="0"/>
              <a:t> </a:t>
            </a:r>
            <a:r>
              <a:rPr i="1" spc="-5" dirty="0">
                <a:latin typeface="Calibri"/>
                <a:cs typeface="Calibri"/>
              </a:rPr>
              <a:t>é</a:t>
            </a:r>
            <a:r>
              <a:rPr spc="-5" dirty="0"/>
              <a:t>,</a:t>
            </a:r>
            <a:r>
              <a:rPr spc="5" dirty="0"/>
              <a:t> </a:t>
            </a:r>
            <a:r>
              <a:rPr i="1" spc="-10" dirty="0">
                <a:latin typeface="Calibri"/>
                <a:cs typeface="Calibri"/>
              </a:rPr>
              <a:t>í</a:t>
            </a:r>
            <a:r>
              <a:rPr spc="-10" dirty="0"/>
              <a:t>,</a:t>
            </a:r>
            <a:r>
              <a:rPr dirty="0"/>
              <a:t> </a:t>
            </a:r>
            <a:r>
              <a:rPr i="1" spc="-5" dirty="0">
                <a:latin typeface="Calibri"/>
                <a:cs typeface="Calibri"/>
              </a:rPr>
              <a:t>ó</a:t>
            </a:r>
            <a:r>
              <a:rPr spc="-5" dirty="0"/>
              <a:t>,</a:t>
            </a:r>
            <a:r>
              <a:rPr spc="-10" dirty="0"/>
              <a:t> </a:t>
            </a:r>
            <a:r>
              <a:rPr i="1" spc="-5" dirty="0">
                <a:latin typeface="Calibri"/>
                <a:cs typeface="Calibri"/>
              </a:rPr>
              <a:t>ú</a:t>
            </a: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4150">
              <a:latin typeface="Calibri"/>
              <a:cs typeface="Calibri"/>
            </a:endParaRPr>
          </a:p>
          <a:p>
            <a:pPr marL="241300" marR="631825" indent="-229235">
              <a:lnSpc>
                <a:spcPts val="3020"/>
              </a:lnSpc>
              <a:buFont typeface="Arial MT"/>
              <a:buChar char="•"/>
              <a:tabLst>
                <a:tab pos="241935" algn="l"/>
              </a:tabLst>
            </a:pPr>
            <a:r>
              <a:rPr spc="-15" dirty="0"/>
              <a:t>Hláska</a:t>
            </a:r>
            <a:r>
              <a:rPr spc="5" dirty="0"/>
              <a:t> </a:t>
            </a:r>
            <a:r>
              <a:rPr i="1" spc="-10" dirty="0">
                <a:latin typeface="Calibri"/>
                <a:cs typeface="Calibri"/>
              </a:rPr>
              <a:t>i</a:t>
            </a:r>
            <a:r>
              <a:rPr spc="-10" dirty="0"/>
              <a:t>, </a:t>
            </a:r>
            <a:r>
              <a:rPr i="1" spc="-5" dirty="0">
                <a:latin typeface="Calibri"/>
                <a:cs typeface="Calibri"/>
              </a:rPr>
              <a:t>í </a:t>
            </a:r>
            <a:r>
              <a:rPr spc="-5" dirty="0"/>
              <a:t>sa</a:t>
            </a:r>
            <a:r>
              <a:rPr spc="-15" dirty="0"/>
              <a:t> </a:t>
            </a:r>
            <a:r>
              <a:rPr spc="-10" dirty="0"/>
              <a:t>zapisuje</a:t>
            </a:r>
            <a:r>
              <a:rPr spc="10" dirty="0"/>
              <a:t> </a:t>
            </a:r>
            <a:r>
              <a:rPr spc="-15" dirty="0"/>
              <a:t>dvoma </a:t>
            </a:r>
            <a:r>
              <a:rPr spc="-615" dirty="0"/>
              <a:t> </a:t>
            </a:r>
            <a:r>
              <a:rPr spc="-10" dirty="0"/>
              <a:t>písmenami:</a:t>
            </a:r>
          </a:p>
          <a:p>
            <a:pPr marL="698500" lvl="1" indent="-22923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699135" algn="l"/>
              </a:tabLst>
            </a:pPr>
            <a:r>
              <a:rPr sz="2400" spc="-30" dirty="0">
                <a:latin typeface="Calibri"/>
                <a:cs typeface="Calibri"/>
              </a:rPr>
              <a:t>ako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i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í</a:t>
            </a:r>
            <a:r>
              <a:rPr sz="2400" i="1" spc="-25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(jota)</a:t>
            </a:r>
            <a:endParaRPr sz="240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219"/>
              </a:spcBef>
              <a:buFont typeface="Arial MT"/>
              <a:buChar char="•"/>
              <a:tabLst>
                <a:tab pos="699135" algn="l"/>
              </a:tabLst>
            </a:pPr>
            <a:r>
              <a:rPr sz="2400" spc="-30" dirty="0">
                <a:latin typeface="Calibri"/>
                <a:cs typeface="Calibri"/>
              </a:rPr>
              <a:t>ako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y</a:t>
            </a:r>
            <a:r>
              <a:rPr sz="2400" spc="-5" dirty="0">
                <a:latin typeface="Calibri"/>
                <a:cs typeface="Calibri"/>
              </a:rPr>
              <a:t>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ý</a:t>
            </a:r>
            <a:r>
              <a:rPr sz="2400" i="1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(ypsilon)</a:t>
            </a:r>
            <a:endParaRPr sz="240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699135" algn="l"/>
              </a:tabLst>
            </a:pPr>
            <a:r>
              <a:rPr sz="2400" i="1" spc="-15" dirty="0">
                <a:solidFill>
                  <a:srgbClr val="FF0000"/>
                </a:solidFill>
                <a:latin typeface="Calibri"/>
                <a:cs typeface="Calibri"/>
              </a:rPr>
              <a:t>rybička</a:t>
            </a:r>
            <a:r>
              <a:rPr sz="2400" spc="-15" dirty="0">
                <a:latin typeface="Calibri"/>
                <a:cs typeface="Calibri"/>
              </a:rPr>
              <a:t>: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aj</a:t>
            </a:r>
            <a:r>
              <a:rPr sz="24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2400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alibri"/>
                <a:cs typeface="Calibri"/>
              </a:rPr>
              <a:t>sa</a:t>
            </a:r>
            <a:r>
              <a:rPr sz="24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alibri"/>
                <a:cs typeface="Calibri"/>
              </a:rPr>
              <a:t>vyslovujú</a:t>
            </a:r>
            <a:r>
              <a:rPr sz="24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rovnako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1828" y="1757665"/>
            <a:ext cx="3719195" cy="8845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7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ia,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ie,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iu,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ô</a:t>
            </a:r>
            <a:endParaRPr sz="2800">
              <a:latin typeface="Calibri"/>
              <a:cs typeface="Calibri"/>
            </a:endParaRPr>
          </a:p>
          <a:p>
            <a:pPr marL="698500" lvl="1" indent="-228600">
              <a:lnSpc>
                <a:spcPct val="100000"/>
              </a:lnSpc>
              <a:spcBef>
                <a:spcPts val="245"/>
              </a:spcBef>
              <a:buFont typeface="Arial MT"/>
              <a:buChar char="•"/>
              <a:tabLst>
                <a:tab pos="698500" algn="l"/>
              </a:tabLst>
            </a:pPr>
            <a:r>
              <a:rPr sz="2400" spc="-10" dirty="0">
                <a:latin typeface="Calibri"/>
                <a:cs typeface="Calibri"/>
              </a:rPr>
              <a:t>piatok,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biely,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cudziu,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nôž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55600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5" dirty="0"/>
              <a:t>Dĺžka</a:t>
            </a:r>
            <a:r>
              <a:rPr sz="4400" spc="-10" dirty="0"/>
              <a:t> </a:t>
            </a:r>
            <a:r>
              <a:rPr sz="4400" spc="-5" dirty="0"/>
              <a:t>mení</a:t>
            </a:r>
            <a:r>
              <a:rPr sz="4400" dirty="0"/>
              <a:t> </a:t>
            </a:r>
            <a:r>
              <a:rPr sz="4400" spc="-10" dirty="0"/>
              <a:t>význam</a:t>
            </a:r>
            <a:r>
              <a:rPr sz="4400" spc="-5" dirty="0"/>
              <a:t> </a:t>
            </a:r>
            <a:r>
              <a:rPr sz="4400" spc="-20" dirty="0"/>
              <a:t>slova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759966"/>
            <a:ext cx="67589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935" algn="l"/>
                <a:tab pos="4421505" algn="l"/>
              </a:tabLst>
            </a:pPr>
            <a:r>
              <a:rPr sz="2800" spc="-25" dirty="0">
                <a:latin typeface="Calibri"/>
                <a:cs typeface="Calibri"/>
              </a:rPr>
              <a:t>rad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–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riad	</a:t>
            </a:r>
            <a:r>
              <a:rPr sz="2800" spc="-5" dirty="0">
                <a:latin typeface="Arial MT"/>
                <a:cs typeface="Arial MT"/>
              </a:rPr>
              <a:t>•</a:t>
            </a:r>
            <a:r>
              <a:rPr sz="2800" spc="15" dirty="0">
                <a:latin typeface="Arial MT"/>
                <a:cs typeface="Arial MT"/>
              </a:rPr>
              <a:t> </a:t>
            </a:r>
            <a:r>
              <a:rPr sz="2800" spc="-5" dirty="0">
                <a:latin typeface="Calibri"/>
                <a:cs typeface="Calibri"/>
              </a:rPr>
              <a:t>na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hranici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stojí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6939" y="3165474"/>
            <a:ext cx="24225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15" dirty="0">
                <a:latin typeface="Calibri"/>
                <a:cs typeface="Calibri"/>
              </a:rPr>
              <a:t>plavky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–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plávky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6939" y="4995113"/>
            <a:ext cx="2332355" cy="9652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439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20" dirty="0">
                <a:latin typeface="Calibri"/>
                <a:cs typeface="Calibri"/>
              </a:rPr>
              <a:t>babka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–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bábka</a:t>
            </a:r>
            <a:endParaRPr sz="2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33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10" dirty="0">
                <a:latin typeface="Calibri"/>
                <a:cs typeface="Calibri"/>
              </a:rPr>
              <a:t>sud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–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súd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19630" y="1759966"/>
            <a:ext cx="5010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Calibri"/>
                <a:cs typeface="Calibri"/>
              </a:rPr>
              <a:t>áut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26126" y="3165474"/>
            <a:ext cx="37966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k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moru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si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zoberiem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nové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26126" y="5038725"/>
            <a:ext cx="9804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moja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89121" y="5038725"/>
            <a:ext cx="19443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latin typeface="Calibri"/>
                <a:cs typeface="Calibri"/>
              </a:rPr>
              <a:t>býva </a:t>
            </a:r>
            <a:r>
              <a:rPr sz="2800" spc="-5" dirty="0">
                <a:latin typeface="Calibri"/>
                <a:cs typeface="Calibri"/>
              </a:rPr>
              <a:t>v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Kyjeve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6126" y="5976315"/>
            <a:ext cx="17665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v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pivnici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je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93483" y="5976315"/>
            <a:ext cx="13138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latin typeface="Calibri"/>
                <a:cs typeface="Calibri"/>
              </a:rPr>
              <a:t>plný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vína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98755" y="1798320"/>
            <a:ext cx="429905" cy="46329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1495" y="6056376"/>
            <a:ext cx="473744" cy="51054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7086" y="5097779"/>
            <a:ext cx="395965" cy="42671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92047" y="3172967"/>
            <a:ext cx="473744" cy="51054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2369820"/>
            <a:ext cx="1423415" cy="659891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42972" y="2147316"/>
            <a:ext cx="1351788" cy="91440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16736" y="3689603"/>
            <a:ext cx="464819" cy="78638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261616" y="3683508"/>
            <a:ext cx="1048511" cy="835151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46732" y="6013703"/>
            <a:ext cx="1225295" cy="76352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65860" y="5937503"/>
            <a:ext cx="553212" cy="749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55600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5" dirty="0"/>
              <a:t>Dĺžka</a:t>
            </a:r>
            <a:r>
              <a:rPr sz="4400" spc="-10" dirty="0"/>
              <a:t> </a:t>
            </a:r>
            <a:r>
              <a:rPr sz="4400" spc="-5" dirty="0"/>
              <a:t>mení</a:t>
            </a:r>
            <a:r>
              <a:rPr sz="4400" dirty="0"/>
              <a:t> </a:t>
            </a:r>
            <a:r>
              <a:rPr sz="4400" spc="-10" dirty="0"/>
              <a:t>význam</a:t>
            </a:r>
            <a:r>
              <a:rPr sz="4400" spc="-5" dirty="0"/>
              <a:t> </a:t>
            </a:r>
            <a:r>
              <a:rPr sz="4400" spc="-20" dirty="0"/>
              <a:t>slova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793493"/>
            <a:ext cx="82829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935" algn="l"/>
                <a:tab pos="5347335" algn="l"/>
              </a:tabLst>
            </a:pPr>
            <a:r>
              <a:rPr sz="2800" spc="-10" dirty="0">
                <a:latin typeface="Calibri"/>
                <a:cs typeface="Calibri"/>
              </a:rPr>
              <a:t>dom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–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dóm	</a:t>
            </a:r>
            <a:r>
              <a:rPr sz="2800" spc="-5" dirty="0">
                <a:latin typeface="Arial MT"/>
                <a:cs typeface="Arial MT"/>
              </a:rPr>
              <a:t>•</a:t>
            </a:r>
            <a:r>
              <a:rPr sz="2800" spc="15" dirty="0">
                <a:latin typeface="Arial MT"/>
                <a:cs typeface="Arial MT"/>
              </a:rPr>
              <a:t> </a:t>
            </a:r>
            <a:r>
              <a:rPr sz="2800" spc="-15" dirty="0">
                <a:latin typeface="Calibri"/>
                <a:cs typeface="Calibri"/>
              </a:rPr>
              <a:t>bývam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v</a:t>
            </a:r>
            <a:r>
              <a:rPr sz="2800" spc="-15" dirty="0">
                <a:latin typeface="Calibri"/>
                <a:cs typeface="Calibri"/>
              </a:rPr>
              <a:t> rodinnom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6939" y="3754082"/>
            <a:ext cx="2290445" cy="104775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76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15" dirty="0">
                <a:latin typeface="Calibri"/>
                <a:cs typeface="Calibri"/>
              </a:rPr>
              <a:t>chyba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–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chýba</a:t>
            </a:r>
            <a:endParaRPr sz="2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guľa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–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gúľa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1828" y="3754082"/>
            <a:ext cx="2155190" cy="104775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65"/>
              </a:spcBef>
              <a:buFont typeface="Arial MT"/>
              <a:buChar char="•"/>
              <a:tabLst>
                <a:tab pos="241300" algn="l"/>
                <a:tab pos="1977389" algn="l"/>
              </a:tabLst>
            </a:pPr>
            <a:r>
              <a:rPr sz="2800" spc="-55" dirty="0">
                <a:latin typeface="Calibri"/>
                <a:cs typeface="Calibri"/>
              </a:rPr>
              <a:t>K</a:t>
            </a:r>
            <a:r>
              <a:rPr sz="2800" spc="-35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o</a:t>
            </a:r>
            <a:r>
              <a:rPr sz="2800" spc="-10" dirty="0">
                <a:latin typeface="Calibri"/>
                <a:cs typeface="Calibri"/>
              </a:rPr>
              <a:t> d</a:t>
            </a:r>
            <a:r>
              <a:rPr sz="2800" spc="-20" dirty="0">
                <a:latin typeface="Calibri"/>
                <a:cs typeface="Calibri"/>
              </a:rPr>
              <a:t>n</a:t>
            </a:r>
            <a:r>
              <a:rPr sz="2800" spc="-5" dirty="0">
                <a:latin typeface="Calibri"/>
                <a:cs typeface="Calibri"/>
              </a:rPr>
              <a:t>es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?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5" dirty="0">
                <a:latin typeface="Calibri"/>
                <a:cs typeface="Calibri"/>
              </a:rPr>
              <a:t>lopta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sa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3704" y="2260092"/>
            <a:ext cx="1054608" cy="81076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5800" y="2260092"/>
            <a:ext cx="1153668" cy="77876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0016" y="4939284"/>
            <a:ext cx="1075944" cy="101803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03704" y="4939284"/>
            <a:ext cx="1251204" cy="90678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61794" y="1856232"/>
            <a:ext cx="429905" cy="46177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16011" y="3910584"/>
            <a:ext cx="463296" cy="46177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764642" y="4477511"/>
            <a:ext cx="429905" cy="4617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84141" y="2489072"/>
            <a:ext cx="38227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25" dirty="0"/>
              <a:t>k</a:t>
            </a:r>
            <a:r>
              <a:rPr spc="-5" dirty="0"/>
              <a:t>omuni</a:t>
            </a:r>
            <a:r>
              <a:rPr spc="-125" dirty="0"/>
              <a:t>k</a:t>
            </a:r>
            <a:r>
              <a:rPr dirty="0"/>
              <a:t>ácia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0979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1739"/>
              </a:spcBef>
            </a:pPr>
            <a:r>
              <a:rPr dirty="0"/>
              <a:t>Ja</a:t>
            </a:r>
            <a:r>
              <a:rPr spc="-25" dirty="0"/>
              <a:t> </a:t>
            </a:r>
            <a:r>
              <a:rPr spc="-5" dirty="0">
                <a:solidFill>
                  <a:srgbClr val="FF0000"/>
                </a:solidFill>
              </a:rPr>
              <a:t>mám</a:t>
            </a:r>
            <a:r>
              <a:rPr spc="-10" dirty="0">
                <a:solidFill>
                  <a:srgbClr val="FF0000"/>
                </a:solidFill>
              </a:rPr>
              <a:t> </a:t>
            </a:r>
            <a:r>
              <a:rPr spc="-35" dirty="0"/>
              <a:t>rada</a:t>
            </a:r>
            <a:r>
              <a:rPr spc="-25" dirty="0"/>
              <a:t> </a:t>
            </a:r>
            <a:r>
              <a:rPr dirty="0"/>
              <a:t>hudbu.</a:t>
            </a:r>
          </a:p>
          <a:p>
            <a:pPr marL="4445" algn="ctr">
              <a:lnSpc>
                <a:spcPct val="100000"/>
              </a:lnSpc>
              <a:spcBef>
                <a:spcPts val="1095"/>
              </a:spcBef>
            </a:pPr>
            <a:r>
              <a:rPr sz="4000" spc="-5" dirty="0">
                <a:latin typeface="Calibri"/>
                <a:cs typeface="Calibri"/>
              </a:rPr>
              <a:t>A</a:t>
            </a:r>
            <a:r>
              <a:rPr sz="4000" spc="-15" dirty="0">
                <a:latin typeface="Calibri"/>
                <a:cs typeface="Calibri"/>
              </a:rPr>
              <a:t> </a:t>
            </a:r>
            <a:r>
              <a:rPr sz="4000" spc="-25" dirty="0">
                <a:latin typeface="Calibri"/>
                <a:cs typeface="Calibri"/>
              </a:rPr>
              <a:t>čo</a:t>
            </a:r>
            <a:r>
              <a:rPr sz="4000" spc="-15" dirty="0">
                <a:latin typeface="Calibri"/>
                <a:cs typeface="Calibri"/>
              </a:rPr>
              <a:t> </a:t>
            </a:r>
            <a:r>
              <a:rPr sz="4000" dirty="0">
                <a:latin typeface="Calibri"/>
                <a:cs typeface="Calibri"/>
              </a:rPr>
              <a:t>má</a:t>
            </a:r>
            <a:r>
              <a:rPr sz="4000" dirty="0">
                <a:solidFill>
                  <a:srgbClr val="FF0000"/>
                </a:solidFill>
                <a:latin typeface="Calibri"/>
                <a:cs typeface="Calibri"/>
              </a:rPr>
              <a:t>š</a:t>
            </a:r>
            <a:r>
              <a:rPr sz="40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000" spc="-25" dirty="0">
                <a:latin typeface="Calibri"/>
                <a:cs typeface="Calibri"/>
              </a:rPr>
              <a:t>rád/rada</a:t>
            </a:r>
            <a:r>
              <a:rPr sz="4000" spc="-15" dirty="0">
                <a:latin typeface="Calibri"/>
                <a:cs typeface="Calibri"/>
              </a:rPr>
              <a:t> </a:t>
            </a:r>
            <a:r>
              <a:rPr sz="4000" dirty="0">
                <a:latin typeface="Calibri"/>
                <a:cs typeface="Calibri"/>
              </a:rPr>
              <a:t>ty?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6159" y="1915667"/>
            <a:ext cx="7086600" cy="417118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25955" y="2790571"/>
            <a:ext cx="1158875" cy="1420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osí</a:t>
            </a:r>
            <a:r>
              <a:rPr sz="1800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 si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ts val="4490"/>
              </a:lnSpc>
              <a:spcBef>
                <a:spcPts val="185"/>
              </a:spcBef>
            </a:pPr>
            <a:r>
              <a:rPr sz="1800" spc="-5" dirty="0">
                <a:latin typeface="Calibri"/>
                <a:cs typeface="Calibri"/>
              </a:rPr>
              <a:t>nech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sa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páči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ďakujem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24371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5" dirty="0"/>
              <a:t>Prosím</a:t>
            </a:r>
            <a:r>
              <a:rPr sz="4400" spc="-75" dirty="0"/>
              <a:t> </a:t>
            </a:r>
            <a:r>
              <a:rPr sz="4400" dirty="0"/>
              <a:t>si...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5736" y="1427988"/>
            <a:ext cx="1955292" cy="128320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0327" y="5004988"/>
            <a:ext cx="1790700" cy="111234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58896" y="1287780"/>
            <a:ext cx="1769364" cy="182118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01640" y="1427988"/>
            <a:ext cx="2258567" cy="157124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33571" y="3982211"/>
            <a:ext cx="1088136" cy="198882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681471" y="4346447"/>
            <a:ext cx="1930907" cy="151485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309242" y="3275787"/>
            <a:ext cx="10896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káva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kávu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65277" y="3275787"/>
            <a:ext cx="11607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voda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vodu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55630" y="3275787"/>
            <a:ext cx="18002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polievka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polievku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02994" y="6339636"/>
            <a:ext cx="284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Calibri"/>
                <a:cs typeface="Calibri"/>
              </a:rPr>
              <a:t>č</a:t>
            </a:r>
            <a:r>
              <a:rPr sz="1800" dirty="0">
                <a:latin typeface="Calibri"/>
                <a:cs typeface="Calibri"/>
              </a:rPr>
              <a:t>aj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482599" y="6339636"/>
            <a:ext cx="4451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džús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30376" y="6339636"/>
            <a:ext cx="499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5" dirty="0">
                <a:latin typeface="Calibri"/>
                <a:cs typeface="Calibri"/>
              </a:rPr>
              <a:t>k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áč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991092" y="3559809"/>
            <a:ext cx="173355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Prosím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si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účet.</a:t>
            </a:r>
            <a:endParaRPr sz="18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spc="-25" dirty="0">
                <a:latin typeface="Calibri"/>
                <a:cs typeface="Calibri"/>
              </a:rPr>
              <a:t>Ako </a:t>
            </a:r>
            <a:r>
              <a:rPr sz="1800" spc="-10" dirty="0">
                <a:latin typeface="Calibri"/>
                <a:cs typeface="Calibri"/>
              </a:rPr>
              <a:t>budete </a:t>
            </a:r>
            <a:r>
              <a:rPr sz="1800" spc="-5" dirty="0">
                <a:latin typeface="Calibri"/>
                <a:cs typeface="Calibri"/>
              </a:rPr>
              <a:t>platiť?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Kartou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V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hotovosti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6" name="object 15"/>
          <p:cNvSpPr txBox="1"/>
          <p:nvPr/>
        </p:nvSpPr>
        <p:spPr>
          <a:xfrm>
            <a:off x="8991092" y="4976621"/>
            <a:ext cx="1733550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800" spc="-10" dirty="0" smtClean="0">
                <a:latin typeface="Calibri"/>
                <a:cs typeface="Calibri"/>
              </a:rPr>
              <a:t>Čo máš rada?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pc="-10" dirty="0" smtClean="0">
                <a:latin typeface="Calibri"/>
                <a:cs typeface="Calibri"/>
              </a:rPr>
              <a:t>Čo máš rád?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44388" y="609676"/>
            <a:ext cx="9086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0" dirty="0">
                <a:solidFill>
                  <a:srgbClr val="00AF50"/>
                </a:solidFill>
                <a:latin typeface="Calibri Light"/>
                <a:cs typeface="Calibri Light"/>
              </a:rPr>
              <a:t>m</a:t>
            </a:r>
            <a:r>
              <a:rPr sz="4400" spc="-35" dirty="0">
                <a:solidFill>
                  <a:srgbClr val="00AF50"/>
                </a:solidFill>
                <a:latin typeface="Calibri Light"/>
                <a:cs typeface="Calibri Light"/>
              </a:rPr>
              <a:t>a</a:t>
            </a:r>
            <a:r>
              <a:rPr sz="4400" dirty="0">
                <a:solidFill>
                  <a:srgbClr val="00AF50"/>
                </a:solidFill>
                <a:latin typeface="Calibri Light"/>
                <a:cs typeface="Calibri Light"/>
              </a:rPr>
              <a:t>ť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8768" y="2061159"/>
            <a:ext cx="1416050" cy="2533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singulár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5"/>
              </a:spcBef>
              <a:buFont typeface="Arial MT"/>
              <a:buChar char="•"/>
              <a:tabLst>
                <a:tab pos="241300" algn="l"/>
              </a:tabLst>
            </a:pPr>
            <a:r>
              <a:rPr sz="4400" dirty="0">
                <a:latin typeface="Calibri"/>
                <a:cs typeface="Calibri"/>
              </a:rPr>
              <a:t>mám</a:t>
            </a:r>
            <a:endParaRPr sz="4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241300" algn="l"/>
              </a:tabLst>
            </a:pPr>
            <a:r>
              <a:rPr sz="4400" dirty="0">
                <a:latin typeface="Calibri"/>
                <a:cs typeface="Calibri"/>
              </a:rPr>
              <a:t>máš</a:t>
            </a:r>
            <a:endParaRPr sz="4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75"/>
              </a:spcBef>
              <a:buFont typeface="Arial MT"/>
              <a:buChar char="•"/>
              <a:tabLst>
                <a:tab pos="241300" algn="l"/>
              </a:tabLst>
            </a:pPr>
            <a:r>
              <a:rPr sz="4400" spc="-5" dirty="0">
                <a:latin typeface="Calibri"/>
                <a:cs typeface="Calibri"/>
              </a:rPr>
              <a:t>má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51828" y="2061159"/>
            <a:ext cx="1694180" cy="2533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Calibri"/>
                <a:cs typeface="Calibri"/>
              </a:rPr>
              <a:t>plurál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5"/>
              </a:spcBef>
              <a:buFont typeface="Arial MT"/>
              <a:buChar char="•"/>
              <a:tabLst>
                <a:tab pos="241300" algn="l"/>
              </a:tabLst>
            </a:pPr>
            <a:r>
              <a:rPr sz="4400" dirty="0">
                <a:latin typeface="Calibri"/>
                <a:cs typeface="Calibri"/>
              </a:rPr>
              <a:t>máme</a:t>
            </a:r>
            <a:endParaRPr sz="4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241300" algn="l"/>
              </a:tabLst>
            </a:pPr>
            <a:r>
              <a:rPr sz="4400" spc="-20" dirty="0">
                <a:latin typeface="Calibri"/>
                <a:cs typeface="Calibri"/>
              </a:rPr>
              <a:t>máte</a:t>
            </a:r>
            <a:endParaRPr sz="4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75"/>
              </a:spcBef>
              <a:buFont typeface="Arial MT"/>
              <a:buChar char="•"/>
              <a:tabLst>
                <a:tab pos="241300" algn="l"/>
              </a:tabLst>
            </a:pPr>
            <a:r>
              <a:rPr sz="4400" dirty="0">
                <a:latin typeface="Calibri"/>
                <a:cs typeface="Calibri"/>
              </a:rPr>
              <a:t>majú</a:t>
            </a:r>
            <a:endParaRPr sz="44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90931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0" dirty="0">
                <a:solidFill>
                  <a:srgbClr val="00AF50"/>
                </a:solidFill>
              </a:rPr>
              <a:t>m</a:t>
            </a:r>
            <a:r>
              <a:rPr sz="4400" spc="-30" dirty="0">
                <a:solidFill>
                  <a:srgbClr val="00AF50"/>
                </a:solidFill>
              </a:rPr>
              <a:t>a</a:t>
            </a:r>
            <a:r>
              <a:rPr sz="4400" dirty="0">
                <a:solidFill>
                  <a:srgbClr val="00AF50"/>
                </a:solidFill>
              </a:rPr>
              <a:t>ť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718548"/>
            <a:ext cx="798195" cy="424180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42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ja</a:t>
            </a:r>
            <a:endParaRPr sz="2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10" dirty="0">
                <a:latin typeface="Calibri"/>
                <a:cs typeface="Calibri"/>
              </a:rPr>
              <a:t>ty</a:t>
            </a:r>
            <a:endParaRPr sz="2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34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on</a:t>
            </a:r>
            <a:endParaRPr sz="2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10" dirty="0">
                <a:latin typeface="Calibri"/>
                <a:cs typeface="Calibri"/>
              </a:rPr>
              <a:t>ona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MT"/>
              <a:buChar char="•"/>
            </a:pPr>
            <a:endParaRPr sz="325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Font typeface="Arial MT"/>
              <a:buChar char="•"/>
              <a:tabLst>
                <a:tab pos="241935" algn="l"/>
              </a:tabLst>
            </a:pPr>
            <a:r>
              <a:rPr sz="2800" spc="-55" dirty="0">
                <a:latin typeface="Calibri"/>
                <a:cs typeface="Calibri"/>
              </a:rPr>
              <a:t>my</a:t>
            </a:r>
            <a:endParaRPr sz="2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dirty="0">
                <a:latin typeface="Calibri"/>
                <a:cs typeface="Calibri"/>
              </a:rPr>
              <a:t>vy</a:t>
            </a:r>
            <a:endParaRPr sz="2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10" dirty="0">
                <a:latin typeface="Calibri"/>
                <a:cs typeface="Calibri"/>
              </a:rPr>
              <a:t>oni</a:t>
            </a:r>
            <a:endParaRPr sz="2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34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25" dirty="0">
                <a:latin typeface="Calibri"/>
                <a:cs typeface="Calibri"/>
              </a:rPr>
              <a:t>ony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3011" y="1368552"/>
            <a:ext cx="1287780" cy="84106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97351" y="2264664"/>
            <a:ext cx="853439" cy="8763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32147" y="2642616"/>
            <a:ext cx="583691" cy="97993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97196" y="2892551"/>
            <a:ext cx="954024" cy="105918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2903220" y="4076700"/>
            <a:ext cx="2094230" cy="1170940"/>
            <a:chOff x="2903220" y="4076700"/>
            <a:chExt cx="2094230" cy="1170940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03220" y="4076700"/>
              <a:ext cx="1147571" cy="5166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50792" y="4593336"/>
              <a:ext cx="946403" cy="653795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73979" y="5122326"/>
            <a:ext cx="519684" cy="65210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096000" y="5430011"/>
            <a:ext cx="1226820" cy="8214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64820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5" dirty="0"/>
              <a:t>Použite</a:t>
            </a:r>
            <a:r>
              <a:rPr sz="4400" spc="-100" dirty="0"/>
              <a:t> </a:t>
            </a:r>
            <a:r>
              <a:rPr sz="4400" spc="-35" dirty="0"/>
              <a:t>sloveso</a:t>
            </a:r>
            <a:r>
              <a:rPr sz="4400" spc="-155" dirty="0"/>
              <a:t> </a:t>
            </a:r>
            <a:r>
              <a:rPr sz="4400" i="1" spc="-30" dirty="0">
                <a:latin typeface="Calibri Light"/>
                <a:cs typeface="Calibri Light"/>
              </a:rPr>
              <a:t>mať</a:t>
            </a:r>
            <a:r>
              <a:rPr sz="4400" i="1" spc="-75" dirty="0">
                <a:latin typeface="Calibri Light"/>
                <a:cs typeface="Calibri Light"/>
              </a:rPr>
              <a:t> </a:t>
            </a:r>
            <a:r>
              <a:rPr sz="4400" dirty="0"/>
              <a:t>a</a:t>
            </a:r>
            <a:r>
              <a:rPr sz="4400" spc="-70" dirty="0"/>
              <a:t> </a:t>
            </a:r>
            <a:r>
              <a:rPr sz="4400" i="1" spc="-35" dirty="0">
                <a:latin typeface="Calibri Light"/>
                <a:cs typeface="Calibri Light"/>
              </a:rPr>
              <a:t>nemať</a:t>
            </a:r>
            <a:r>
              <a:rPr sz="4400" spc="-35" dirty="0"/>
              <a:t>.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1730095"/>
            <a:ext cx="9122410" cy="445071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375"/>
              </a:spcBef>
              <a:buFont typeface="Arial MT"/>
              <a:buChar char="•"/>
              <a:tabLst>
                <a:tab pos="241300" algn="l"/>
                <a:tab pos="241935" algn="l"/>
                <a:tab pos="1568450" algn="l"/>
              </a:tabLst>
            </a:pPr>
            <a:r>
              <a:rPr sz="2000" dirty="0">
                <a:latin typeface="Calibri"/>
                <a:cs typeface="Calibri"/>
              </a:rPr>
              <a:t>Ja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000" spc="-5" dirty="0">
                <a:latin typeface="Calibri"/>
                <a:cs typeface="Calibri"/>
              </a:rPr>
              <a:t>18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rokov.</a:t>
            </a:r>
            <a:endParaRPr sz="20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75"/>
              </a:spcBef>
              <a:buFont typeface="Arial MT"/>
              <a:buChar char="•"/>
              <a:tabLst>
                <a:tab pos="241300" algn="l"/>
                <a:tab pos="241935" algn="l"/>
                <a:tab pos="2885440" algn="l"/>
              </a:tabLst>
            </a:pPr>
            <a:r>
              <a:rPr sz="2000" dirty="0">
                <a:latin typeface="Calibri"/>
                <a:cs typeface="Calibri"/>
              </a:rPr>
              <a:t>Aj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ty</a:t>
            </a:r>
            <a:r>
              <a:rPr sz="2000" spc="-5" dirty="0">
                <a:latin typeface="Calibri"/>
                <a:cs typeface="Calibri"/>
              </a:rPr>
              <a:t> už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000" dirty="0">
                <a:latin typeface="Calibri"/>
                <a:cs typeface="Calibri"/>
              </a:rPr>
              <a:t>18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rokov?</a:t>
            </a:r>
            <a:endParaRPr sz="20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90"/>
              </a:spcBef>
              <a:buFont typeface="Arial MT"/>
              <a:buChar char="•"/>
              <a:tabLst>
                <a:tab pos="241300" algn="l"/>
                <a:tab pos="241935" algn="l"/>
                <a:tab pos="3373754" algn="l"/>
                <a:tab pos="8123555" algn="l"/>
              </a:tabLst>
            </a:pPr>
            <a:r>
              <a:rPr sz="2000" spc="-5" dirty="0">
                <a:latin typeface="Calibri"/>
                <a:cs typeface="Calibri"/>
              </a:rPr>
              <a:t>Doma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000" spc="-5" dirty="0">
                <a:latin typeface="Calibri"/>
                <a:cs typeface="Calibri"/>
              </a:rPr>
              <a:t>psa,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ale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 </a:t>
            </a:r>
            <a:r>
              <a:rPr sz="2000" spc="-5" dirty="0">
                <a:latin typeface="Calibri"/>
                <a:cs typeface="Calibri"/>
              </a:rPr>
              <a:t>Užhorode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ho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000" dirty="0">
                <a:latin typeface="Calibri"/>
                <a:cs typeface="Calibri"/>
              </a:rPr>
              <a:t>so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sebou.</a:t>
            </a:r>
            <a:endParaRPr sz="20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75"/>
              </a:spcBef>
              <a:buFont typeface="Arial MT"/>
              <a:buChar char="•"/>
              <a:tabLst>
                <a:tab pos="241300" algn="l"/>
                <a:tab pos="241935" algn="l"/>
                <a:tab pos="1440180" algn="l"/>
              </a:tabLst>
            </a:pPr>
            <a:r>
              <a:rPr sz="20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2000" spc="-5" dirty="0">
                <a:latin typeface="Calibri"/>
                <a:cs typeface="Calibri"/>
              </a:rPr>
              <a:t>tu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nové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kamarátky.</a:t>
            </a:r>
            <a:endParaRPr sz="20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80"/>
              </a:spcBef>
              <a:buFont typeface="Arial MT"/>
              <a:buChar char="•"/>
              <a:tabLst>
                <a:tab pos="241300" algn="l"/>
                <a:tab pos="241935" algn="l"/>
                <a:tab pos="2706370" algn="l"/>
              </a:tabLst>
            </a:pPr>
            <a:r>
              <a:rPr sz="20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2000" spc="-5" dirty="0">
                <a:latin typeface="Calibri"/>
                <a:cs typeface="Calibri"/>
              </a:rPr>
              <a:t>sa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tu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dobre.</a:t>
            </a:r>
            <a:endParaRPr sz="20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85"/>
              </a:spcBef>
              <a:buFont typeface="Arial MT"/>
              <a:buChar char="•"/>
              <a:tabLst>
                <a:tab pos="241300" algn="l"/>
                <a:tab pos="241935" algn="l"/>
                <a:tab pos="3426460" algn="l"/>
              </a:tabLst>
            </a:pPr>
            <a:r>
              <a:rPr sz="2000" spc="-25" dirty="0">
                <a:latin typeface="Calibri"/>
                <a:cs typeface="Calibri"/>
              </a:rPr>
              <a:t>Ako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000" dirty="0">
                <a:latin typeface="Calibri"/>
                <a:cs typeface="Calibri"/>
              </a:rPr>
              <a:t>ty?</a:t>
            </a:r>
          </a:p>
          <a:p>
            <a:pPr marL="241300" indent="-229235">
              <a:lnSpc>
                <a:spcPct val="100000"/>
              </a:lnSpc>
              <a:spcBef>
                <a:spcPts val="275"/>
              </a:spcBef>
              <a:buFont typeface="Arial MT"/>
              <a:buChar char="•"/>
              <a:tabLst>
                <a:tab pos="241300" algn="l"/>
                <a:tab pos="241935" algn="l"/>
                <a:tab pos="6905625" algn="l"/>
              </a:tabLst>
            </a:pPr>
            <a:r>
              <a:rPr sz="2000" spc="-5" dirty="0">
                <a:latin typeface="Calibri"/>
                <a:cs typeface="Calibri"/>
              </a:rPr>
              <a:t>Chcela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by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som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endParaRPr sz="20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80"/>
              </a:spcBef>
              <a:buFont typeface="Arial MT"/>
              <a:buChar char="•"/>
              <a:tabLst>
                <a:tab pos="241300" algn="l"/>
                <a:tab pos="241935" algn="l"/>
                <a:tab pos="4138929" algn="l"/>
              </a:tabLst>
            </a:pPr>
            <a:r>
              <a:rPr sz="2000" spc="-5" dirty="0">
                <a:latin typeface="Calibri"/>
                <a:cs typeface="Calibri"/>
              </a:rPr>
              <a:t>Čo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by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si </a:t>
            </a:r>
            <a:r>
              <a:rPr sz="2000" dirty="0">
                <a:latin typeface="Calibri"/>
                <a:cs typeface="Calibri"/>
              </a:rPr>
              <a:t>chcela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000" dirty="0">
                <a:latin typeface="Calibri"/>
                <a:cs typeface="Calibri"/>
              </a:rPr>
              <a:t>ty?</a:t>
            </a:r>
          </a:p>
          <a:p>
            <a:pPr marL="241300" indent="-229235">
              <a:lnSpc>
                <a:spcPct val="100000"/>
              </a:lnSpc>
              <a:spcBef>
                <a:spcPts val="290"/>
              </a:spcBef>
              <a:buFont typeface="Arial MT"/>
              <a:buChar char="•"/>
              <a:tabLst>
                <a:tab pos="241300" algn="l"/>
                <a:tab pos="241935" algn="l"/>
                <a:tab pos="4872355" algn="l"/>
              </a:tabLst>
            </a:pPr>
            <a:r>
              <a:rPr sz="2000" dirty="0">
                <a:latin typeface="Calibri"/>
                <a:cs typeface="Calibri"/>
              </a:rPr>
              <a:t>My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Slovensku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000" spc="-5" dirty="0">
                <a:latin typeface="Calibri"/>
                <a:cs typeface="Calibri"/>
              </a:rPr>
              <a:t>peknú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prírodu.</a:t>
            </a:r>
            <a:endParaRPr sz="20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75"/>
              </a:spcBef>
              <a:buFont typeface="Arial MT"/>
              <a:buChar char="•"/>
              <a:tabLst>
                <a:tab pos="241300" algn="l"/>
                <a:tab pos="241935" algn="l"/>
                <a:tab pos="3286760" algn="l"/>
              </a:tabLst>
            </a:pPr>
            <a:r>
              <a:rPr sz="2000" spc="-5" dirty="0">
                <a:latin typeface="Calibri"/>
                <a:cs typeface="Calibri"/>
              </a:rPr>
              <a:t>Čo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000" spc="-5" dirty="0">
                <a:latin typeface="Calibri"/>
                <a:cs typeface="Calibri"/>
              </a:rPr>
              <a:t>pekné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Ukrajine?</a:t>
            </a:r>
            <a:endParaRPr sz="20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75"/>
              </a:spcBef>
              <a:buFont typeface="Arial MT"/>
              <a:buChar char="•"/>
              <a:tabLst>
                <a:tab pos="241300" algn="l"/>
                <a:tab pos="241935" algn="l"/>
                <a:tab pos="5745480" algn="l"/>
                <a:tab pos="7932420" algn="l"/>
              </a:tabLst>
            </a:pPr>
            <a:r>
              <a:rPr sz="2000" dirty="0">
                <a:latin typeface="Calibri"/>
                <a:cs typeface="Calibri"/>
              </a:rPr>
              <a:t>Moja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spolužiačka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volá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000" dirty="0">
                <a:latin typeface="Calibri"/>
                <a:cs typeface="Calibri"/>
              </a:rPr>
              <a:t>.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2000" dirty="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90"/>
              </a:spcBef>
              <a:buFont typeface="Arial MT"/>
              <a:buChar char="•"/>
              <a:tabLst>
                <a:tab pos="241300" algn="l"/>
                <a:tab pos="241935" algn="l"/>
                <a:tab pos="3371215" algn="l"/>
              </a:tabLst>
            </a:pPr>
            <a:r>
              <a:rPr sz="2000" spc="-20" dirty="0">
                <a:latin typeface="Calibri"/>
                <a:cs typeface="Calibri"/>
              </a:rPr>
              <a:t>Ako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sa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000" dirty="0">
                <a:latin typeface="Calibri"/>
                <a:cs typeface="Calibri"/>
              </a:rPr>
              <a:t>?</a:t>
            </a:r>
          </a:p>
          <a:p>
            <a:pPr marL="241300" indent="-229235">
              <a:lnSpc>
                <a:spcPct val="100000"/>
              </a:lnSpc>
              <a:spcBef>
                <a:spcPts val="275"/>
              </a:spcBef>
              <a:buFont typeface="Arial MT"/>
              <a:buChar char="•"/>
              <a:tabLst>
                <a:tab pos="241300" algn="l"/>
                <a:tab pos="241935" algn="l"/>
                <a:tab pos="3077845" algn="l"/>
              </a:tabLst>
            </a:pPr>
            <a:r>
              <a:rPr sz="2000" spc="-25" dirty="0">
                <a:latin typeface="Calibri"/>
                <a:cs typeface="Calibri"/>
              </a:rPr>
              <a:t>Koľko</a:t>
            </a:r>
            <a:r>
              <a:rPr sz="2000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Calibri"/>
                <a:cs typeface="Calibri"/>
              </a:rPr>
              <a:t>rokov?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58451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0" dirty="0"/>
              <a:t>Usporiadajte</a:t>
            </a:r>
            <a:r>
              <a:rPr sz="4400" spc="-105" dirty="0"/>
              <a:t> </a:t>
            </a:r>
            <a:r>
              <a:rPr sz="4400" spc="-40" dirty="0"/>
              <a:t>slová</a:t>
            </a:r>
            <a:r>
              <a:rPr sz="4400" spc="-110" dirty="0"/>
              <a:t> </a:t>
            </a:r>
            <a:r>
              <a:rPr sz="4400" spc="-15" dirty="0"/>
              <a:t>do</a:t>
            </a:r>
            <a:r>
              <a:rPr sz="4400" spc="-100" dirty="0"/>
              <a:t> </a:t>
            </a:r>
            <a:r>
              <a:rPr sz="4400" spc="-40" dirty="0"/>
              <a:t>viet.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916939" y="1707918"/>
            <a:ext cx="5073650" cy="309372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241935" algn="l"/>
                <a:tab pos="1670050" algn="l"/>
              </a:tabLst>
            </a:pPr>
            <a:r>
              <a:rPr sz="2800" spc="-5" dirty="0">
                <a:latin typeface="Calibri"/>
                <a:cs typeface="Calibri"/>
              </a:rPr>
              <a:t>sa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volám	</a:t>
            </a:r>
            <a:r>
              <a:rPr sz="2800" dirty="0">
                <a:latin typeface="Calibri"/>
                <a:cs typeface="Calibri"/>
              </a:rPr>
              <a:t>ja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..........</a:t>
            </a:r>
            <a:endParaRPr sz="28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10" dirty="0">
                <a:latin typeface="Calibri"/>
                <a:cs typeface="Calibri"/>
              </a:rPr>
              <a:t>sestru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jednu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mám </a:t>
            </a:r>
            <a:r>
              <a:rPr sz="2800" spc="-25" dirty="0">
                <a:latin typeface="Calibri"/>
                <a:cs typeface="Calibri"/>
              </a:rPr>
              <a:t>bratov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dvoch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</a:t>
            </a:r>
            <a:endParaRPr sz="28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66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10" dirty="0">
                <a:latin typeface="Calibri"/>
                <a:cs typeface="Calibri"/>
              </a:rPr>
              <a:t>sme</a:t>
            </a:r>
            <a:r>
              <a:rPr sz="2800" spc="-15" dirty="0">
                <a:latin typeface="Calibri"/>
                <a:cs typeface="Calibri"/>
              </a:rPr>
              <a:t> študenti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všetci</a:t>
            </a:r>
            <a:endParaRPr sz="28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na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univerzite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sme</a:t>
            </a:r>
            <a:endParaRPr sz="28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ja</a:t>
            </a:r>
            <a:r>
              <a:rPr sz="2800" spc="-10" dirty="0">
                <a:latin typeface="Calibri"/>
                <a:cs typeface="Calibri"/>
              </a:rPr>
              <a:t> byť </a:t>
            </a:r>
            <a:r>
              <a:rPr sz="2800" spc="-5" dirty="0">
                <a:latin typeface="Calibri"/>
                <a:cs typeface="Calibri"/>
              </a:rPr>
              <a:t>chcem ........</a:t>
            </a:r>
            <a:endParaRPr sz="28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moja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chce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byť </a:t>
            </a:r>
            <a:r>
              <a:rPr sz="2800" spc="-20" dirty="0">
                <a:latin typeface="Calibri"/>
                <a:cs typeface="Calibri"/>
              </a:rPr>
              <a:t>sestra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.........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286</Words>
  <Application>Microsoft Office PowerPoint</Application>
  <PresentationFormat>Širokouhlá</PresentationFormat>
  <Paragraphs>97</Paragraphs>
  <Slides>16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21" baseType="lpstr">
      <vt:lpstr>Arial MT</vt:lpstr>
      <vt:lpstr>Calibri</vt:lpstr>
      <vt:lpstr>Calibri Light</vt:lpstr>
      <vt:lpstr>Times New Roman</vt:lpstr>
      <vt:lpstr>Office Theme</vt:lpstr>
      <vt:lpstr>Prezentácia programu PowerPoint</vt:lpstr>
      <vt:lpstr>Abeceda (Алфавіт)</vt:lpstr>
      <vt:lpstr>Prezentácia programu PowerPoint</vt:lpstr>
      <vt:lpstr>slovenské mesto Kremnica</vt:lpstr>
      <vt:lpstr>slovenské mesto Kremnica</vt:lpstr>
      <vt:lpstr>Samohlásky</vt:lpstr>
      <vt:lpstr>Dĺžka mení význam slova</vt:lpstr>
      <vt:lpstr>Dĺžka mení význam slova</vt:lpstr>
      <vt:lpstr>komunikácia</vt:lpstr>
      <vt:lpstr>Ja mám rada hudbu. A čo máš rád/rada ty?</vt:lpstr>
      <vt:lpstr>Prezentácia programu PowerPoint</vt:lpstr>
      <vt:lpstr>Prosím si...</vt:lpstr>
      <vt:lpstr>Prezentácia programu PowerPoint</vt:lpstr>
      <vt:lpstr>mať</vt:lpstr>
      <vt:lpstr>Použite sloveso mať a nemať.</vt:lpstr>
      <vt:lpstr>Usporiadajte slová do viet.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Slovenská republika ako samostatný štát</dc:title>
  <dc:creator>User</dc:creator>
  <cp:lastModifiedBy>User</cp:lastModifiedBy>
  <cp:revision>2</cp:revision>
  <dcterms:created xsi:type="dcterms:W3CDTF">2022-08-09T10:09:04Z</dcterms:created>
  <dcterms:modified xsi:type="dcterms:W3CDTF">2022-09-29T17:42:31Z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2020-09-27T00:00:00Z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2022-08-09T00:00:00Z</vt:filetime>
  </property>
</Properties>
</file>