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  <p:sldId id="284" r:id="rId6"/>
    <p:sldId id="260" r:id="rId7"/>
    <p:sldId id="261" r:id="rId8"/>
    <p:sldId id="262" r:id="rId9"/>
    <p:sldId id="265" r:id="rId10"/>
    <p:sldId id="264" r:id="rId11"/>
    <p:sldId id="266" r:id="rId12"/>
    <p:sldId id="267" r:id="rId13"/>
    <p:sldId id="268" r:id="rId14"/>
    <p:sldId id="271" r:id="rId15"/>
    <p:sldId id="263" r:id="rId16"/>
    <p:sldId id="278" r:id="rId17"/>
    <p:sldId id="279" r:id="rId18"/>
    <p:sldId id="280" r:id="rId19"/>
    <p:sldId id="281" r:id="rId20"/>
    <p:sldId id="282" r:id="rId21"/>
    <p:sldId id="283" r:id="rId22"/>
    <p:sldId id="270" r:id="rId23"/>
    <p:sldId id="272" r:id="rId24"/>
    <p:sldId id="269" r:id="rId25"/>
    <p:sldId id="273" r:id="rId26"/>
    <p:sldId id="274" r:id="rId27"/>
    <p:sldId id="276" r:id="rId28"/>
    <p:sldId id="277" r:id="rId29"/>
    <p:sldId id="285" r:id="rId30"/>
    <p:sldId id="275" r:id="rId3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9D06-5B46-4108-B5EF-3B4141EE071C}" type="datetimeFigureOut">
              <a:rPr lang="sk-SK" smtClean="0"/>
              <a:t>3. 11. 2022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944F5-E5F0-49AA-AD3B-0296CE3FD8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0601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9D06-5B46-4108-B5EF-3B4141EE071C}" type="datetimeFigureOut">
              <a:rPr lang="sk-SK" smtClean="0"/>
              <a:t>3. 11. 2022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944F5-E5F0-49AA-AD3B-0296CE3FD8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51509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9D06-5B46-4108-B5EF-3B4141EE071C}" type="datetimeFigureOut">
              <a:rPr lang="sk-SK" smtClean="0"/>
              <a:t>3. 11. 2022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944F5-E5F0-49AA-AD3B-0296CE3FD8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73638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9D06-5B46-4108-B5EF-3B4141EE071C}" type="datetimeFigureOut">
              <a:rPr lang="sk-SK" smtClean="0"/>
              <a:t>3. 11. 2022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944F5-E5F0-49AA-AD3B-0296CE3FD8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64611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9D06-5B46-4108-B5EF-3B4141EE071C}" type="datetimeFigureOut">
              <a:rPr lang="sk-SK" smtClean="0"/>
              <a:t>3. 11. 2022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944F5-E5F0-49AA-AD3B-0296CE3FD8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35386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9D06-5B46-4108-B5EF-3B4141EE071C}" type="datetimeFigureOut">
              <a:rPr lang="sk-SK" smtClean="0"/>
              <a:t>3. 11. 2022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944F5-E5F0-49AA-AD3B-0296CE3FD8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8132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9D06-5B46-4108-B5EF-3B4141EE071C}" type="datetimeFigureOut">
              <a:rPr lang="sk-SK" smtClean="0"/>
              <a:t>3. 11. 2022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944F5-E5F0-49AA-AD3B-0296CE3FD8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44807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9D06-5B46-4108-B5EF-3B4141EE071C}" type="datetimeFigureOut">
              <a:rPr lang="sk-SK" smtClean="0"/>
              <a:t>3. 11. 2022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944F5-E5F0-49AA-AD3B-0296CE3FD8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3471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9D06-5B46-4108-B5EF-3B4141EE071C}" type="datetimeFigureOut">
              <a:rPr lang="sk-SK" smtClean="0"/>
              <a:t>3. 11. 2022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944F5-E5F0-49AA-AD3B-0296CE3FD8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8079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9D06-5B46-4108-B5EF-3B4141EE071C}" type="datetimeFigureOut">
              <a:rPr lang="sk-SK" smtClean="0"/>
              <a:t>3. 11. 2022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944F5-E5F0-49AA-AD3B-0296CE3FD8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94119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9D06-5B46-4108-B5EF-3B4141EE071C}" type="datetimeFigureOut">
              <a:rPr lang="sk-SK" smtClean="0"/>
              <a:t>3. 11. 2022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944F5-E5F0-49AA-AD3B-0296CE3FD8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97559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79D06-5B46-4108-B5EF-3B4141EE071C}" type="datetimeFigureOut">
              <a:rPr lang="sk-SK" smtClean="0"/>
              <a:t>3. 11. 2022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944F5-E5F0-49AA-AD3B-0296CE3FD8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56083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13" Type="http://schemas.openxmlformats.org/officeDocument/2006/relationships/image" Target="../media/image22.jpe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12" Type="http://schemas.openxmlformats.org/officeDocument/2006/relationships/image" Target="../media/image21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g"/><Relationship Id="rId11" Type="http://schemas.openxmlformats.org/officeDocument/2006/relationships/image" Target="../media/image20.jpg"/><Relationship Id="rId5" Type="http://schemas.openxmlformats.org/officeDocument/2006/relationships/image" Target="../media/image14.jpg"/><Relationship Id="rId15" Type="http://schemas.openxmlformats.org/officeDocument/2006/relationships/image" Target="../media/image24.jpeg"/><Relationship Id="rId10" Type="http://schemas.openxmlformats.org/officeDocument/2006/relationships/image" Target="../media/image19.jpg"/><Relationship Id="rId4" Type="http://schemas.openxmlformats.org/officeDocument/2006/relationships/image" Target="../media/image13.jpg"/><Relationship Id="rId9" Type="http://schemas.openxmlformats.org/officeDocument/2006/relationships/image" Target="../media/image18.jpg"/><Relationship Id="rId1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imesaslovencinu.sk/janosikove-diery-ponukaju-unikatne-vyhlady-na-skalne-steny-vodopady-a-ocarujucu-prirodu/" TargetMode="External"/><Relationship Id="rId2" Type="http://schemas.openxmlformats.org/officeDocument/2006/relationships/hyperlink" Target="https://www.ucimesaslovencinu.sk/kategoria/lahka-narocnost/page/3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Inštrumentál. Antonymá.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b="1" dirty="0" smtClean="0"/>
              <a:t>S kým </a:t>
            </a:r>
            <a:r>
              <a:rPr lang="sk-SK" dirty="0" smtClean="0"/>
              <a:t>sa rád/rada stretávam?</a:t>
            </a:r>
          </a:p>
          <a:p>
            <a:r>
              <a:rPr lang="sk-SK" b="1" dirty="0" smtClean="0"/>
              <a:t>Čím</a:t>
            </a:r>
            <a:r>
              <a:rPr lang="sk-SK" dirty="0" smtClean="0"/>
              <a:t> prekonám nudu?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3107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r>
              <a:rPr lang="sk-SK" sz="4000" dirty="0" smtClean="0">
                <a:solidFill>
                  <a:srgbClr val="00B050"/>
                </a:solidFill>
              </a:rPr>
              <a:t>byť</a:t>
            </a:r>
          </a:p>
          <a:p>
            <a:r>
              <a:rPr lang="sk-SK" sz="4000" dirty="0" smtClean="0">
                <a:solidFill>
                  <a:srgbClr val="00B050"/>
                </a:solidFill>
              </a:rPr>
              <a:t>mať</a:t>
            </a:r>
          </a:p>
          <a:p>
            <a:r>
              <a:rPr lang="sk-SK" sz="4000" dirty="0" smtClean="0">
                <a:solidFill>
                  <a:srgbClr val="00B050"/>
                </a:solidFill>
              </a:rPr>
              <a:t>jesť</a:t>
            </a:r>
          </a:p>
          <a:p>
            <a:r>
              <a:rPr lang="sk-SK" sz="4000" dirty="0" smtClean="0">
                <a:solidFill>
                  <a:srgbClr val="00B050"/>
                </a:solidFill>
              </a:rPr>
              <a:t>volať sa</a:t>
            </a:r>
            <a:endParaRPr lang="sk-SK" sz="4000" dirty="0">
              <a:solidFill>
                <a:srgbClr val="00B050"/>
              </a:solidFill>
            </a:endParaRP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3291840" y="1825625"/>
            <a:ext cx="8061960" cy="4351338"/>
          </a:xfrm>
        </p:spPr>
        <p:txBody>
          <a:bodyPr>
            <a:normAutofit fontScale="70000" lnSpcReduction="20000"/>
          </a:bodyPr>
          <a:lstStyle/>
          <a:p>
            <a:r>
              <a:rPr lang="sk-SK" dirty="0" smtClean="0"/>
              <a:t>_______ študent Užhorodskej národnej univerzity.</a:t>
            </a:r>
          </a:p>
          <a:p>
            <a:endParaRPr lang="sk-SK" dirty="0" smtClean="0"/>
          </a:p>
          <a:p>
            <a:r>
              <a:rPr lang="sk-SK" dirty="0" smtClean="0"/>
              <a:t>  _______ rád/rada históriu, preto študujem na Fakulte histórie a medzinárodných vzťahov.</a:t>
            </a:r>
          </a:p>
          <a:p>
            <a:endParaRPr lang="sk-SK" dirty="0" smtClean="0"/>
          </a:p>
          <a:p>
            <a:r>
              <a:rPr lang="sk-SK" dirty="0" smtClean="0"/>
              <a:t>________  rôzne záľuby a záujmy.</a:t>
            </a:r>
          </a:p>
          <a:p>
            <a:endParaRPr lang="sk-SK" dirty="0" smtClean="0"/>
          </a:p>
          <a:p>
            <a:r>
              <a:rPr lang="sk-SK" dirty="0" smtClean="0"/>
              <a:t>Rád/rada (prechádzať sa, stretávať sa s kamarátmi, zabávať sa, čítať, behať, plávať).</a:t>
            </a:r>
          </a:p>
          <a:p>
            <a:endParaRPr lang="sk-SK" dirty="0" smtClean="0"/>
          </a:p>
          <a:p>
            <a:r>
              <a:rPr lang="sk-SK" dirty="0" smtClean="0"/>
              <a:t> ________  rád/rada dobré jedlo. </a:t>
            </a:r>
          </a:p>
          <a:p>
            <a:endParaRPr lang="sk-SK" dirty="0" smtClean="0"/>
          </a:p>
          <a:p>
            <a:r>
              <a:rPr lang="sk-SK" dirty="0" smtClean="0"/>
              <a:t>Najradšej _______ ............ (napíšte názvy aspoň 5 jedál a potravín)</a:t>
            </a:r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3611880" y="1594792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FF0000"/>
                </a:solidFill>
              </a:rPr>
              <a:t>Som</a:t>
            </a:r>
            <a:endParaRPr lang="sk-SK" sz="2400" dirty="0">
              <a:solidFill>
                <a:srgbClr val="FF0000"/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3605646" y="2294967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FF0000"/>
                </a:solidFill>
              </a:rPr>
              <a:t>Mám</a:t>
            </a:r>
            <a:endParaRPr lang="sk-SK" sz="2400" dirty="0">
              <a:solidFill>
                <a:srgbClr val="FF0000"/>
              </a:solidFill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3605646" y="3170021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FF0000"/>
                </a:solidFill>
              </a:rPr>
              <a:t>Mám</a:t>
            </a:r>
            <a:endParaRPr lang="sk-SK" sz="2400" dirty="0">
              <a:solidFill>
                <a:srgbClr val="FF0000"/>
              </a:solidFill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3678382" y="4816913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FF0000"/>
                </a:solidFill>
              </a:rPr>
              <a:t>Mám</a:t>
            </a:r>
            <a:r>
              <a:rPr lang="sk-SK" sz="2400" dirty="0" smtClean="0"/>
              <a:t>        </a:t>
            </a:r>
            <a:endParaRPr lang="sk-SK" sz="2400" dirty="0"/>
          </a:p>
        </p:txBody>
      </p:sp>
      <p:sp>
        <p:nvSpPr>
          <p:cNvPr id="9" name="BlokTextu 8"/>
          <p:cNvSpPr txBox="1"/>
          <p:nvPr/>
        </p:nvSpPr>
        <p:spPr>
          <a:xfrm>
            <a:off x="4667597" y="5521877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FF0000"/>
                </a:solidFill>
              </a:rPr>
              <a:t>jem</a:t>
            </a:r>
            <a:r>
              <a:rPr lang="sk-SK" sz="2400" dirty="0" smtClean="0"/>
              <a:t>        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54220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31" y="279342"/>
            <a:ext cx="3223255" cy="2364105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12" y="2750918"/>
            <a:ext cx="2767533" cy="1866827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155" y="279342"/>
            <a:ext cx="3254000" cy="1964796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613" y="2361705"/>
            <a:ext cx="3378112" cy="2222789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809" y="299830"/>
            <a:ext cx="2397529" cy="206187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809" y="4909296"/>
            <a:ext cx="2563638" cy="1650051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613" y="4699547"/>
            <a:ext cx="2160808" cy="185980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12" y="4788927"/>
            <a:ext cx="3114492" cy="1634625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809" y="2470200"/>
            <a:ext cx="2984721" cy="2341935"/>
          </a:xfrm>
          <a:prstGeom prst="rect">
            <a:avLst/>
          </a:prstGeom>
        </p:spPr>
      </p:pic>
      <p:sp>
        <p:nvSpPr>
          <p:cNvPr id="11" name="BlokTextu 10"/>
          <p:cNvSpPr txBox="1"/>
          <p:nvPr/>
        </p:nvSpPr>
        <p:spPr>
          <a:xfrm>
            <a:off x="10629092" y="814647"/>
            <a:ext cx="1313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Napíšte názvy jedál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3443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1238596" y="1388225"/>
            <a:ext cx="9858895" cy="4370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k-SK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Čo si dáte?</a:t>
            </a:r>
            <a:endParaRPr lang="sk-SK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zeleninový šalát 	</a:t>
            </a:r>
            <a:r>
              <a:rPr lang="sk-S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zeleninová </a:t>
            </a:r>
            <a:r>
              <a:rPr lang="sk-SK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polievka		</a:t>
            </a:r>
            <a:r>
              <a:rPr lang="sk-S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mäso </a:t>
            </a:r>
            <a:endParaRPr lang="sk-SK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kurací vývar		</a:t>
            </a:r>
            <a:r>
              <a:rPr lang="sk-S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palacinka </a:t>
            </a:r>
            <a:r>
              <a:rPr lang="sk-SK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džemom		rizoto		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pečený pstruh		ryža 				pečené stehno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steak</a:t>
            </a:r>
            <a:r>
              <a:rPr lang="sk-SK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pohánka			</a:t>
            </a:r>
            <a:r>
              <a:rPr lang="sk-S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volské </a:t>
            </a:r>
            <a:r>
              <a:rPr lang="sk-SK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oko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rezeň			pizza				pečené koleno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vyprážaný syr		sviečková na smotane              </a:t>
            </a:r>
            <a:r>
              <a:rPr lang="sk-S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vajce </a:t>
            </a:r>
            <a:r>
              <a:rPr lang="sk-SK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 šunkou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hamburger                      </a:t>
            </a:r>
            <a:r>
              <a:rPr lang="sk-S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kapustnica</a:t>
            </a:r>
            <a:r>
              <a:rPr lang="sk-SK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sk-SK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víno</a:t>
            </a:r>
            <a:r>
              <a:rPr lang="sk-SK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k-S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8852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90" y="365125"/>
            <a:ext cx="10008665" cy="6018836"/>
          </a:xfrm>
        </p:spPr>
      </p:pic>
    </p:spTree>
    <p:extLst>
      <p:ext uri="{BB962C8B-B14F-4D97-AF65-F5344CB8AC3E}">
        <p14:creationId xmlns:p14="http://schemas.microsoft.com/office/powerpoint/2010/main" val="3872472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Domáca úloha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4986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err="1" smtClean="0"/>
              <a:t>vysok</a:t>
            </a:r>
            <a:r>
              <a:rPr lang="sk-SK" dirty="0" smtClean="0"/>
              <a:t>_</a:t>
            </a:r>
          </a:p>
          <a:p>
            <a:r>
              <a:rPr lang="sk-SK" dirty="0" err="1" smtClean="0"/>
              <a:t>sladk</a:t>
            </a:r>
            <a:r>
              <a:rPr lang="sk-SK" dirty="0" smtClean="0"/>
              <a:t>_</a:t>
            </a:r>
          </a:p>
          <a:p>
            <a:r>
              <a:rPr lang="sk-SK" dirty="0" err="1" smtClean="0"/>
              <a:t>plytk</a:t>
            </a:r>
            <a:r>
              <a:rPr lang="sk-SK" dirty="0" smtClean="0"/>
              <a:t>_</a:t>
            </a:r>
          </a:p>
          <a:p>
            <a:r>
              <a:rPr lang="sk-SK" dirty="0" err="1" smtClean="0"/>
              <a:t>hladk</a:t>
            </a:r>
            <a:r>
              <a:rPr lang="sk-SK" dirty="0" smtClean="0"/>
              <a:t>_</a:t>
            </a:r>
          </a:p>
          <a:p>
            <a:r>
              <a:rPr lang="sk-SK" dirty="0" err="1" smtClean="0"/>
              <a:t>ostr</a:t>
            </a:r>
            <a:r>
              <a:rPr lang="sk-SK" dirty="0" smtClean="0"/>
              <a:t>_</a:t>
            </a:r>
          </a:p>
          <a:p>
            <a:r>
              <a:rPr lang="sk-SK" dirty="0" smtClean="0"/>
              <a:t>nov_</a:t>
            </a:r>
          </a:p>
          <a:p>
            <a:r>
              <a:rPr lang="sk-SK" dirty="0" err="1" smtClean="0"/>
              <a:t>mlad</a:t>
            </a:r>
            <a:r>
              <a:rPr lang="sk-SK" dirty="0" smtClean="0"/>
              <a:t>_</a:t>
            </a:r>
          </a:p>
          <a:p>
            <a:r>
              <a:rPr lang="sk-SK" dirty="0" err="1" smtClean="0"/>
              <a:t>štíhl</a:t>
            </a:r>
            <a:r>
              <a:rPr lang="sk-SK" dirty="0" smtClean="0"/>
              <a:t>_</a:t>
            </a:r>
          </a:p>
          <a:p>
            <a:r>
              <a:rPr lang="sk-SK" dirty="0" err="1" smtClean="0"/>
              <a:t>hust</a:t>
            </a:r>
            <a:r>
              <a:rPr lang="sk-SK" dirty="0" smtClean="0"/>
              <a:t>_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sk-SK" dirty="0" err="1" smtClean="0"/>
              <a:t>nízk</a:t>
            </a:r>
            <a:r>
              <a:rPr lang="sk-SK" dirty="0" smtClean="0"/>
              <a:t>_</a:t>
            </a:r>
          </a:p>
          <a:p>
            <a:r>
              <a:rPr lang="sk-SK" dirty="0" err="1" smtClean="0"/>
              <a:t>kysl</a:t>
            </a:r>
            <a:r>
              <a:rPr lang="sk-SK" dirty="0" smtClean="0"/>
              <a:t>_</a:t>
            </a:r>
          </a:p>
          <a:p>
            <a:r>
              <a:rPr lang="sk-SK" dirty="0" err="1" smtClean="0"/>
              <a:t>hlbok</a:t>
            </a:r>
            <a:r>
              <a:rPr lang="sk-SK" dirty="0" smtClean="0"/>
              <a:t>_</a:t>
            </a:r>
          </a:p>
          <a:p>
            <a:r>
              <a:rPr lang="sk-SK" dirty="0" err="1" smtClean="0"/>
              <a:t>drsn</a:t>
            </a:r>
            <a:r>
              <a:rPr lang="sk-SK" dirty="0" smtClean="0"/>
              <a:t>_</a:t>
            </a:r>
          </a:p>
          <a:p>
            <a:r>
              <a:rPr lang="sk-SK" dirty="0" smtClean="0"/>
              <a:t>tup_</a:t>
            </a:r>
          </a:p>
          <a:p>
            <a:r>
              <a:rPr lang="sk-SK" dirty="0" err="1" smtClean="0"/>
              <a:t>star</a:t>
            </a:r>
            <a:r>
              <a:rPr lang="sk-SK" dirty="0" smtClean="0"/>
              <a:t>_</a:t>
            </a:r>
          </a:p>
          <a:p>
            <a:r>
              <a:rPr lang="sk-SK" dirty="0" err="1" smtClean="0"/>
              <a:t>star</a:t>
            </a:r>
            <a:r>
              <a:rPr lang="sk-SK" dirty="0" smtClean="0"/>
              <a:t>_</a:t>
            </a:r>
          </a:p>
          <a:p>
            <a:r>
              <a:rPr lang="sk-SK" dirty="0" err="1" smtClean="0"/>
              <a:t>tučn</a:t>
            </a:r>
            <a:r>
              <a:rPr lang="sk-SK" dirty="0" smtClean="0"/>
              <a:t>_</a:t>
            </a:r>
          </a:p>
          <a:p>
            <a:r>
              <a:rPr lang="sk-SK" dirty="0" err="1" smtClean="0"/>
              <a:t>riedk</a:t>
            </a:r>
            <a:r>
              <a:rPr lang="sk-SK" dirty="0" smtClean="0"/>
              <a:t>_</a:t>
            </a:r>
            <a:endParaRPr lang="sk-SK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617" y="1397404"/>
            <a:ext cx="1028700" cy="807129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142" y="130119"/>
            <a:ext cx="786591" cy="2129436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096" y="2190014"/>
            <a:ext cx="692462" cy="44252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2" y="1974029"/>
            <a:ext cx="722238" cy="708282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225" y="2585495"/>
            <a:ext cx="920212" cy="684970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586" y="2682311"/>
            <a:ext cx="1303713" cy="590893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942" y="4089468"/>
            <a:ext cx="933623" cy="886606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434" y="4001294"/>
            <a:ext cx="633077" cy="963874"/>
          </a:xfrm>
          <a:prstGeom prst="rect">
            <a:avLst/>
          </a:prstGeom>
        </p:spPr>
      </p:pic>
      <p:pic>
        <p:nvPicPr>
          <p:cNvPr id="15" name="Obrázok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989" y="4621194"/>
            <a:ext cx="305338" cy="886606"/>
          </a:xfrm>
          <a:prstGeom prst="rect">
            <a:avLst/>
          </a:prstGeom>
        </p:spPr>
      </p:pic>
      <p:pic>
        <p:nvPicPr>
          <p:cNvPr id="16" name="Obrázok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601" y="4616037"/>
            <a:ext cx="466949" cy="860117"/>
          </a:xfrm>
          <a:prstGeom prst="rect">
            <a:avLst/>
          </a:prstGeom>
        </p:spPr>
      </p:pic>
      <p:pic>
        <p:nvPicPr>
          <p:cNvPr id="17" name="Obrázok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893" y="5913887"/>
            <a:ext cx="1187547" cy="731638"/>
          </a:xfrm>
          <a:prstGeom prst="rect">
            <a:avLst/>
          </a:prstGeom>
        </p:spPr>
      </p:pic>
      <p:pic>
        <p:nvPicPr>
          <p:cNvPr id="19" name="Obrázok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261" y="5913887"/>
            <a:ext cx="1270142" cy="731638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03" y="3066730"/>
            <a:ext cx="924502" cy="128423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141" y="3066730"/>
            <a:ext cx="1271148" cy="138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9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Zhoda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Aký? 	mužský rod		pekný		mu</a:t>
            </a:r>
            <a:r>
              <a:rPr lang="sk-SK" dirty="0" smtClean="0">
                <a:solidFill>
                  <a:srgbClr val="00B050"/>
                </a:solidFill>
              </a:rPr>
              <a:t>ž</a:t>
            </a:r>
          </a:p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Aká?	 	ženský rod		pekná		žen</a:t>
            </a:r>
            <a:r>
              <a:rPr lang="sk-SK" dirty="0" smtClean="0">
                <a:solidFill>
                  <a:srgbClr val="FFC000"/>
                </a:solidFill>
              </a:rPr>
              <a:t>a</a:t>
            </a:r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r>
              <a:rPr lang="sk-SK" dirty="0" smtClean="0"/>
              <a:t>Aké?		stredný rod		pekné		mest</a:t>
            </a:r>
            <a:r>
              <a:rPr lang="sk-SK" dirty="0" smtClean="0">
                <a:solidFill>
                  <a:srgbClr val="FF3399"/>
                </a:solidFill>
              </a:rPr>
              <a:t>o</a:t>
            </a:r>
          </a:p>
          <a:p>
            <a:pPr marL="0" indent="0">
              <a:buNone/>
            </a:pPr>
            <a:r>
              <a:rPr lang="sk-SK" dirty="0" smtClean="0"/>
              <a:t>                                                                          	pol</a:t>
            </a:r>
            <a:r>
              <a:rPr lang="sk-SK" dirty="0" smtClean="0">
                <a:solidFill>
                  <a:srgbClr val="FF3399"/>
                </a:solidFill>
              </a:rPr>
              <a:t>e</a:t>
            </a:r>
          </a:p>
          <a:p>
            <a:pPr marL="0" indent="0">
              <a:buNone/>
            </a:pPr>
            <a:r>
              <a:rPr lang="sk-SK" dirty="0" smtClean="0"/>
              <a:t>                                                                          	námest</a:t>
            </a:r>
            <a:r>
              <a:rPr lang="sk-SK" dirty="0" smtClean="0">
                <a:solidFill>
                  <a:srgbClr val="FF3399"/>
                </a:solidFill>
              </a:rPr>
              <a:t>ie</a:t>
            </a: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9139151" y="1825625"/>
            <a:ext cx="2335876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B050"/>
                </a:solidFill>
              </a:rPr>
              <a:t>na konci je spoluhláska</a:t>
            </a:r>
            <a:endParaRPr lang="sk-SK" dirty="0">
              <a:solidFill>
                <a:srgbClr val="00B050"/>
              </a:solidFill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9273887" y="3134837"/>
            <a:ext cx="2335876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FFC000"/>
                </a:solidFill>
              </a:rPr>
              <a:t>na konci je -a</a:t>
            </a:r>
            <a:endParaRPr lang="sk-SK" dirty="0">
              <a:solidFill>
                <a:srgbClr val="FFC000"/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9260378" y="5447607"/>
            <a:ext cx="2335876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FF3399"/>
                </a:solidFill>
              </a:rPr>
              <a:t>na konci je -o, -e, -</a:t>
            </a:r>
            <a:r>
              <a:rPr lang="sk-SK" dirty="0" err="1" smtClean="0">
                <a:solidFill>
                  <a:srgbClr val="FF3399"/>
                </a:solidFill>
              </a:rPr>
              <a:t>ie</a:t>
            </a:r>
            <a:endParaRPr lang="sk-SK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75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09" y="0"/>
            <a:ext cx="4530624" cy="685800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055" y="1012628"/>
            <a:ext cx="5578810" cy="513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7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Cvičenie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55222"/>
            <a:ext cx="10334986" cy="5602778"/>
          </a:xfrm>
        </p:spPr>
      </p:pic>
    </p:spTree>
    <p:extLst>
      <p:ext uri="{BB962C8B-B14F-4D97-AF65-F5344CB8AC3E}">
        <p14:creationId xmlns:p14="http://schemas.microsoft.com/office/powerpoint/2010/main" val="422969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 kým?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Róbert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Johanna</a:t>
            </a:r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1230284" y="3978037"/>
            <a:ext cx="40898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stretnúť sa s Róbert</a:t>
            </a:r>
            <a:r>
              <a:rPr lang="sk-SK" sz="2800" dirty="0" smtClean="0">
                <a:solidFill>
                  <a:srgbClr val="FF0000"/>
                </a:solidFill>
              </a:rPr>
              <a:t>om</a:t>
            </a:r>
            <a:endParaRPr lang="sk-SK" sz="2800" dirty="0">
              <a:solidFill>
                <a:srgbClr val="FF0000"/>
              </a:solidFill>
            </a:endParaRPr>
          </a:p>
        </p:txBody>
      </p:sp>
      <p:sp>
        <p:nvSpPr>
          <p:cNvPr id="9" name="Zástupný objekt pre obsah 8"/>
          <p:cNvSpPr txBox="1">
            <a:spLocks noGrp="1"/>
          </p:cNvSpPr>
          <p:nvPr>
            <p:ph sz="quarter" idx="4"/>
          </p:nvPr>
        </p:nvSpPr>
        <p:spPr>
          <a:xfrm>
            <a:off x="6388071" y="3978037"/>
            <a:ext cx="518318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stretnúť sa s </a:t>
            </a:r>
            <a:r>
              <a:rPr lang="sk-SK" dirty="0" err="1" smtClean="0"/>
              <a:t>Johann</a:t>
            </a:r>
            <a:r>
              <a:rPr lang="sk-SK" dirty="0" err="1" smtClean="0">
                <a:solidFill>
                  <a:srgbClr val="0070C0"/>
                </a:solidFill>
              </a:rPr>
              <a:t>ou</a:t>
            </a:r>
            <a:endParaRPr lang="sk-SK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82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 kým sa rád/rada stretávaš?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kamarát</a:t>
            </a:r>
          </a:p>
          <a:p>
            <a:r>
              <a:rPr lang="sk-SK" dirty="0" smtClean="0"/>
              <a:t>priateľ</a:t>
            </a:r>
          </a:p>
          <a:p>
            <a:r>
              <a:rPr lang="sk-SK" dirty="0" smtClean="0"/>
              <a:t>brat</a:t>
            </a:r>
          </a:p>
          <a:p>
            <a:r>
              <a:rPr lang="sk-SK" dirty="0" smtClean="0"/>
              <a:t>bratranec </a:t>
            </a:r>
            <a:r>
              <a:rPr lang="uk-UA" baseline="30000" dirty="0" smtClean="0"/>
              <a:t>двоюрідний</a:t>
            </a:r>
            <a:r>
              <a:rPr lang="sk-SK" baseline="30000" dirty="0" smtClean="0"/>
              <a:t> </a:t>
            </a:r>
            <a:r>
              <a:rPr lang="uk-UA" baseline="30000" dirty="0"/>
              <a:t>брат</a:t>
            </a:r>
            <a:endParaRPr lang="sk-SK" baseline="30000" dirty="0" smtClean="0"/>
          </a:p>
          <a:p>
            <a:r>
              <a:rPr lang="sk-SK" dirty="0" smtClean="0"/>
              <a:t>otec</a:t>
            </a:r>
          </a:p>
          <a:p>
            <a:r>
              <a:rPr lang="sk-SK" dirty="0" smtClean="0"/>
              <a:t>starý otec</a:t>
            </a:r>
          </a:p>
          <a:p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6096000" y="2008505"/>
            <a:ext cx="31505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s kamarát</a:t>
            </a:r>
            <a:r>
              <a:rPr lang="sk-SK" sz="2800" dirty="0" smtClean="0">
                <a:solidFill>
                  <a:srgbClr val="0070C0"/>
                </a:solidFill>
              </a:rPr>
              <a:t>om</a:t>
            </a:r>
          </a:p>
          <a:p>
            <a:r>
              <a:rPr lang="sk-SK" sz="2800" dirty="0" smtClean="0"/>
              <a:t>s priateľ</a:t>
            </a:r>
            <a:r>
              <a:rPr lang="sk-SK" sz="2800" dirty="0" smtClean="0">
                <a:solidFill>
                  <a:srgbClr val="0070C0"/>
                </a:solidFill>
              </a:rPr>
              <a:t>om</a:t>
            </a:r>
          </a:p>
          <a:p>
            <a:r>
              <a:rPr lang="sk-SK" sz="2800" dirty="0" smtClean="0"/>
              <a:t>s brat</a:t>
            </a:r>
            <a:r>
              <a:rPr lang="sk-SK" sz="2800" dirty="0" smtClean="0">
                <a:solidFill>
                  <a:srgbClr val="0070C0"/>
                </a:solidFill>
              </a:rPr>
              <a:t>om</a:t>
            </a:r>
          </a:p>
          <a:p>
            <a:r>
              <a:rPr lang="sk-SK" sz="2800" dirty="0" smtClean="0"/>
              <a:t>s bratranc</a:t>
            </a:r>
            <a:r>
              <a:rPr lang="sk-SK" sz="2800" dirty="0" smtClean="0">
                <a:solidFill>
                  <a:srgbClr val="0070C0"/>
                </a:solidFill>
              </a:rPr>
              <a:t>om</a:t>
            </a:r>
          </a:p>
          <a:p>
            <a:r>
              <a:rPr lang="sk-SK" sz="2800" dirty="0" smtClean="0"/>
              <a:t>s otc</a:t>
            </a:r>
            <a:r>
              <a:rPr lang="sk-SK" sz="2800" dirty="0" smtClean="0">
                <a:solidFill>
                  <a:srgbClr val="0070C0"/>
                </a:solidFill>
              </a:rPr>
              <a:t>om</a:t>
            </a:r>
          </a:p>
          <a:p>
            <a:r>
              <a:rPr lang="sk-SK" sz="2800" dirty="0" smtClean="0"/>
              <a:t>so starý otc</a:t>
            </a:r>
            <a:r>
              <a:rPr lang="sk-SK" sz="2800" dirty="0" smtClean="0">
                <a:solidFill>
                  <a:srgbClr val="0070C0"/>
                </a:solidFill>
              </a:rPr>
              <a:t>om</a:t>
            </a:r>
          </a:p>
          <a:p>
            <a:endParaRPr lang="sk-SK" sz="2800" dirty="0" smtClean="0"/>
          </a:p>
          <a:p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59169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 kým sa rád/rada stretávaš?</a:t>
            </a:r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>
            <a:off x="6242857" y="2427005"/>
            <a:ext cx="336665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dirty="0" smtClean="0"/>
              <a:t>s kamarátk</a:t>
            </a:r>
            <a:r>
              <a:rPr lang="sk-SK" sz="2800" dirty="0" smtClean="0">
                <a:solidFill>
                  <a:srgbClr val="FF0000"/>
                </a:solidFill>
              </a:rPr>
              <a:t>ou</a:t>
            </a:r>
          </a:p>
          <a:p>
            <a:r>
              <a:rPr lang="sk-SK" sz="2800" dirty="0" smtClean="0"/>
              <a:t>s priateľk</a:t>
            </a:r>
            <a:r>
              <a:rPr lang="sk-SK" sz="2800" dirty="0" smtClean="0">
                <a:solidFill>
                  <a:srgbClr val="FF0000"/>
                </a:solidFill>
              </a:rPr>
              <a:t>ou</a:t>
            </a:r>
          </a:p>
          <a:p>
            <a:r>
              <a:rPr lang="sk-SK" sz="2800" dirty="0" smtClean="0"/>
              <a:t>so sestr</a:t>
            </a:r>
            <a:r>
              <a:rPr lang="sk-SK" sz="2800" dirty="0" smtClean="0">
                <a:solidFill>
                  <a:srgbClr val="FF0000"/>
                </a:solidFill>
              </a:rPr>
              <a:t>ou</a:t>
            </a:r>
          </a:p>
          <a:p>
            <a:r>
              <a:rPr lang="sk-SK" sz="2800" dirty="0" smtClean="0"/>
              <a:t>so sesternic</a:t>
            </a:r>
            <a:r>
              <a:rPr lang="sk-SK" sz="2800" dirty="0" smtClean="0">
                <a:solidFill>
                  <a:srgbClr val="FF0000"/>
                </a:solidFill>
              </a:rPr>
              <a:t>ou</a:t>
            </a:r>
          </a:p>
          <a:p>
            <a:r>
              <a:rPr lang="sk-SK" sz="2800" dirty="0" smtClean="0"/>
              <a:t>s mam</a:t>
            </a:r>
            <a:r>
              <a:rPr lang="sk-SK" sz="2800" dirty="0" smtClean="0">
                <a:solidFill>
                  <a:srgbClr val="FF0000"/>
                </a:solidFill>
              </a:rPr>
              <a:t>ou</a:t>
            </a:r>
          </a:p>
          <a:p>
            <a:r>
              <a:rPr lang="sk-SK" sz="2800" dirty="0" smtClean="0"/>
              <a:t>so star</a:t>
            </a:r>
            <a:r>
              <a:rPr lang="sk-SK" sz="2800" dirty="0" smtClean="0">
                <a:solidFill>
                  <a:srgbClr val="FF0000"/>
                </a:solidFill>
              </a:rPr>
              <a:t>ou</a:t>
            </a:r>
            <a:r>
              <a:rPr lang="sk-SK" sz="2800" dirty="0" smtClean="0"/>
              <a:t> mam</a:t>
            </a:r>
            <a:r>
              <a:rPr lang="sk-SK" sz="2800" dirty="0" smtClean="0">
                <a:solidFill>
                  <a:srgbClr val="FF0000"/>
                </a:solidFill>
              </a:rPr>
              <a:t>ou</a:t>
            </a:r>
          </a:p>
          <a:p>
            <a:endParaRPr lang="sk-SK" sz="2800" dirty="0" smtClean="0"/>
          </a:p>
        </p:txBody>
      </p:sp>
      <p:sp>
        <p:nvSpPr>
          <p:cNvPr id="5" name="Zástupný objekt pre obsah 4"/>
          <p:cNvSpPr>
            <a:spLocks noGrp="1"/>
          </p:cNvSpPr>
          <p:nvPr>
            <p:ph idx="1"/>
          </p:nvPr>
        </p:nvSpPr>
        <p:spPr>
          <a:xfrm>
            <a:off x="1312026" y="2427004"/>
            <a:ext cx="3110345" cy="306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dirty="0" smtClean="0"/>
              <a:t>kamarátka</a:t>
            </a:r>
          </a:p>
          <a:p>
            <a:r>
              <a:rPr lang="sk-SK" sz="2800" dirty="0" smtClean="0"/>
              <a:t>priateľka</a:t>
            </a:r>
          </a:p>
          <a:p>
            <a:r>
              <a:rPr lang="sk-SK" sz="2800" dirty="0" smtClean="0"/>
              <a:t>sestra</a:t>
            </a:r>
          </a:p>
          <a:p>
            <a:r>
              <a:rPr lang="sk-SK" sz="2800" dirty="0" smtClean="0"/>
              <a:t>sesternica</a:t>
            </a:r>
          </a:p>
          <a:p>
            <a:r>
              <a:rPr lang="sk-SK" sz="2800" dirty="0" smtClean="0"/>
              <a:t>mama</a:t>
            </a:r>
          </a:p>
          <a:p>
            <a:r>
              <a:rPr lang="sk-SK" sz="2800" dirty="0" smtClean="0"/>
              <a:t>stará mama</a:t>
            </a:r>
          </a:p>
        </p:txBody>
      </p:sp>
    </p:spTree>
    <p:extLst>
      <p:ext uri="{BB962C8B-B14F-4D97-AF65-F5344CB8AC3E}">
        <p14:creationId xmlns:p14="http://schemas.microsoft.com/office/powerpoint/2010/main" val="311843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b="1" dirty="0" smtClean="0"/>
              <a:t>Čím jeme?</a:t>
            </a:r>
            <a:endParaRPr lang="sk-SK" dirty="0" smtClean="0"/>
          </a:p>
          <a:p>
            <a:pPr lvl="1"/>
            <a:r>
              <a:rPr lang="sk-SK" dirty="0" smtClean="0"/>
              <a:t>príbor, nôž, lyžica, vidlička</a:t>
            </a:r>
          </a:p>
          <a:p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1280161" y="2864307"/>
            <a:ext cx="56942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sk-SK" sz="2800" dirty="0" smtClean="0"/>
              <a:t>príborom, nožom, lyžicou, vidličkou</a:t>
            </a:r>
          </a:p>
          <a:p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439556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sk-SK" b="1" dirty="0" smtClean="0"/>
          </a:p>
          <a:p>
            <a:pPr lvl="0"/>
            <a:r>
              <a:rPr lang="sk-SK" b="1" dirty="0" smtClean="0"/>
              <a:t>Čím </a:t>
            </a:r>
            <a:r>
              <a:rPr lang="sk-SK" b="1" dirty="0"/>
              <a:t>cestujeme?</a:t>
            </a:r>
            <a:endParaRPr lang="sk-SK" dirty="0"/>
          </a:p>
          <a:p>
            <a:pPr lvl="1"/>
            <a:r>
              <a:rPr lang="sk-SK" dirty="0"/>
              <a:t>vlak, autobus, bicykel, taxík, motorka, električka, metro, auto, </a:t>
            </a:r>
            <a:r>
              <a:rPr lang="sk-SK" dirty="0" smtClean="0"/>
              <a:t>lietadlo</a:t>
            </a:r>
          </a:p>
          <a:p>
            <a:pPr lvl="1"/>
            <a:endParaRPr lang="sk-SK" dirty="0"/>
          </a:p>
          <a:p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615142" y="3262630"/>
            <a:ext cx="112886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sk-SK" sz="2400" dirty="0" smtClean="0"/>
              <a:t>vlakom, autobusom, bicyklom, taxíkom, motorkou, električkou, metrom, autom, lietadlom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5671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47255" y="163152"/>
            <a:ext cx="11808297" cy="6678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Predavačka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k-SK" altLang="sk-SK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	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Dobrý deň, čo si prajete?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Anna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k-SK" altLang="sk-SK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		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Dobrý deň, prosím si jeden (1) lístok do Košíc.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Predavačka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k-SK" altLang="sk-SK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	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Celý alebo študentský lístok?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Anna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k-SK" altLang="sk-SK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		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Študentský.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Predavačka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k-SK" altLang="sk-SK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	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Prajete si aj spiatočný lístok?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Anna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k-SK" altLang="sk-SK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		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Nie, len do Košíc.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Predavačka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k-SK" altLang="sk-SK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	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Desať eur (10 €), prosím.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Anna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k-SK" altLang="sk-SK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		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Nech sa páči.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Predavačka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k-SK" altLang="sk-SK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	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Ďakujem, prajete si ešte niečo?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Anna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k-SK" altLang="sk-SK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		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Áno, prosím si dva (2) študentské lístky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k-SK" altLang="sk-SK" dirty="0">
                <a:latin typeface="Arial" panose="020B0604020202020204" pitchFamily="34" charset="0"/>
              </a:rPr>
              <a:t> </a:t>
            </a:r>
            <a:r>
              <a:rPr lang="sk-SK" altLang="sk-SK" dirty="0" smtClean="0">
                <a:latin typeface="Arial" panose="020B0604020202020204" pitchFamily="34" charset="0"/>
              </a:rPr>
              <a:t>                 		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 Bratislavy do Trnavy.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Predavačka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	To sú dve eurá päťdesiat (2,50 €). Ďakujem, dovidenia!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Anna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k-SK" altLang="sk-SK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		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Dovidenia!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238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400" dirty="0">
                <a:solidFill>
                  <a:srgbClr val="00B050"/>
                </a:solidFill>
              </a:rPr>
              <a:t>lístok do Košíc, áno, nie, prosím, dobrý deň, dovidenia, lístok, spiatočný, dve eurá, z Bratislavy, študentský, nech sa páči, ďakujem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b="1" dirty="0"/>
              <a:t>Predavačka:</a:t>
            </a:r>
            <a:r>
              <a:rPr lang="sk-SK" dirty="0"/>
              <a:t> </a:t>
            </a:r>
            <a:r>
              <a:rPr lang="sk-SK" dirty="0" smtClean="0"/>
              <a:t>_______________, </a:t>
            </a:r>
            <a:r>
              <a:rPr lang="sk-SK" dirty="0"/>
              <a:t>čo si prajete?</a:t>
            </a:r>
            <a:br>
              <a:rPr lang="sk-SK" dirty="0"/>
            </a:br>
            <a:r>
              <a:rPr lang="sk-SK" b="1" dirty="0"/>
              <a:t>Anna:</a:t>
            </a:r>
            <a:r>
              <a:rPr lang="sk-SK" dirty="0"/>
              <a:t> Dobrý deň, prosím si jeden (1) </a:t>
            </a:r>
            <a:r>
              <a:rPr lang="sk-SK" dirty="0" smtClean="0"/>
              <a:t>__________.</a:t>
            </a:r>
            <a:r>
              <a:rPr lang="sk-SK" dirty="0"/>
              <a:t/>
            </a:r>
            <a:br>
              <a:rPr lang="sk-SK" dirty="0"/>
            </a:br>
            <a:r>
              <a:rPr lang="sk-SK" b="1" dirty="0"/>
              <a:t>P:</a:t>
            </a:r>
            <a:r>
              <a:rPr lang="sk-SK" dirty="0"/>
              <a:t> Celý alebo študentský ?</a:t>
            </a:r>
            <a:br>
              <a:rPr lang="sk-SK" dirty="0"/>
            </a:br>
            <a:r>
              <a:rPr lang="sk-SK" b="1" dirty="0"/>
              <a:t>A:</a:t>
            </a:r>
            <a:r>
              <a:rPr lang="sk-SK" dirty="0"/>
              <a:t> </a:t>
            </a:r>
            <a:r>
              <a:rPr lang="sk-SK" dirty="0" smtClean="0"/>
              <a:t>____________.</a:t>
            </a:r>
            <a:r>
              <a:rPr lang="sk-SK" dirty="0"/>
              <a:t/>
            </a:r>
            <a:br>
              <a:rPr lang="sk-SK" dirty="0"/>
            </a:br>
            <a:r>
              <a:rPr lang="sk-SK" b="1" dirty="0"/>
              <a:t>P:</a:t>
            </a:r>
            <a:r>
              <a:rPr lang="sk-SK" dirty="0"/>
              <a:t> Prajete si aj </a:t>
            </a:r>
            <a:r>
              <a:rPr lang="sk-SK" dirty="0" smtClean="0"/>
              <a:t>___________lístok</a:t>
            </a:r>
            <a:r>
              <a:rPr lang="sk-SK" dirty="0"/>
              <a:t>?</a:t>
            </a:r>
            <a:br>
              <a:rPr lang="sk-SK" dirty="0"/>
            </a:br>
            <a:r>
              <a:rPr lang="sk-SK" b="1" dirty="0"/>
              <a:t>A:</a:t>
            </a:r>
            <a:r>
              <a:rPr lang="sk-SK" dirty="0"/>
              <a:t> </a:t>
            </a:r>
            <a:r>
              <a:rPr lang="sk-SK" dirty="0" smtClean="0"/>
              <a:t>__________, </a:t>
            </a:r>
            <a:r>
              <a:rPr lang="sk-SK" dirty="0"/>
              <a:t>len do Košíc.</a:t>
            </a:r>
            <a:br>
              <a:rPr lang="sk-SK" dirty="0"/>
            </a:br>
            <a:r>
              <a:rPr lang="sk-SK" b="1" dirty="0"/>
              <a:t>P:</a:t>
            </a:r>
            <a:r>
              <a:rPr lang="sk-SK" dirty="0"/>
              <a:t> Desať eur (10 €), </a:t>
            </a:r>
            <a:r>
              <a:rPr lang="sk-SK" dirty="0" smtClean="0"/>
              <a:t>_________.</a:t>
            </a:r>
            <a:r>
              <a:rPr lang="sk-SK" dirty="0"/>
              <a:t/>
            </a:r>
            <a:br>
              <a:rPr lang="sk-SK" dirty="0"/>
            </a:br>
            <a:r>
              <a:rPr lang="sk-SK" b="1" dirty="0"/>
              <a:t>A:</a:t>
            </a:r>
            <a:r>
              <a:rPr lang="sk-SK" dirty="0"/>
              <a:t> </a:t>
            </a:r>
            <a:r>
              <a:rPr lang="sk-SK" dirty="0" smtClean="0"/>
              <a:t>_______________.</a:t>
            </a:r>
            <a:r>
              <a:rPr lang="sk-SK" dirty="0"/>
              <a:t/>
            </a:r>
            <a:br>
              <a:rPr lang="sk-SK" dirty="0"/>
            </a:br>
            <a:r>
              <a:rPr lang="sk-SK" b="1" dirty="0"/>
              <a:t>P:</a:t>
            </a:r>
            <a:r>
              <a:rPr lang="sk-SK" dirty="0"/>
              <a:t> </a:t>
            </a:r>
            <a:r>
              <a:rPr lang="sk-SK" dirty="0" smtClean="0"/>
              <a:t>____________, </a:t>
            </a:r>
            <a:r>
              <a:rPr lang="sk-SK" dirty="0"/>
              <a:t>prajete si ešte niečo?</a:t>
            </a:r>
            <a:br>
              <a:rPr lang="sk-SK" dirty="0"/>
            </a:br>
            <a:r>
              <a:rPr lang="sk-SK" b="1" dirty="0"/>
              <a:t>A:</a:t>
            </a:r>
            <a:r>
              <a:rPr lang="sk-SK" dirty="0"/>
              <a:t> </a:t>
            </a:r>
            <a:r>
              <a:rPr lang="sk-SK" dirty="0" smtClean="0"/>
              <a:t>__________, </a:t>
            </a:r>
            <a:r>
              <a:rPr lang="sk-SK" dirty="0"/>
              <a:t>prosím si dva (2) študentské lístky do Trnavy.</a:t>
            </a:r>
            <a:br>
              <a:rPr lang="sk-SK" dirty="0"/>
            </a:br>
            <a:r>
              <a:rPr lang="sk-SK" b="1" dirty="0"/>
              <a:t>P:</a:t>
            </a:r>
            <a:r>
              <a:rPr lang="sk-SK" dirty="0"/>
              <a:t> To sú </a:t>
            </a:r>
            <a:r>
              <a:rPr lang="sk-SK" dirty="0" smtClean="0"/>
              <a:t>_________ päťdesiat _________(</a:t>
            </a:r>
            <a:r>
              <a:rPr lang="sk-SK" dirty="0"/>
              <a:t>2,50 €). Ďakujem, </a:t>
            </a:r>
            <a:r>
              <a:rPr lang="sk-SK" dirty="0" smtClean="0"/>
              <a:t>___________!</a:t>
            </a:r>
            <a:r>
              <a:rPr lang="sk-SK" dirty="0"/>
              <a:t/>
            </a:r>
            <a:br>
              <a:rPr lang="sk-SK" dirty="0"/>
            </a:br>
            <a:r>
              <a:rPr lang="sk-SK" b="1" dirty="0"/>
              <a:t>A:</a:t>
            </a:r>
            <a:r>
              <a:rPr lang="sk-SK" dirty="0"/>
              <a:t> </a:t>
            </a:r>
            <a:r>
              <a:rPr lang="sk-SK" dirty="0" smtClean="0"/>
              <a:t>_____________!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636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Je to pravda?</a:t>
            </a:r>
            <a:endParaRPr lang="sk-SK" dirty="0"/>
          </a:p>
        </p:txBody>
      </p:sp>
      <p:pic>
        <p:nvPicPr>
          <p:cNvPr id="10" name="Zástupný objekt pre obsah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36618"/>
            <a:ext cx="5466342" cy="3583801"/>
          </a:xfr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280" y="2055057"/>
            <a:ext cx="635262" cy="777159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222" y="4663440"/>
            <a:ext cx="545861" cy="66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21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Cestovné lístky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 smtClean="0"/>
              <a:t>Aký cestovný lístok si prajete? </a:t>
            </a:r>
          </a:p>
          <a:p>
            <a:endParaRPr lang="sk-SK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22218" y="2459178"/>
            <a:ext cx="8695113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altLang="sk-SK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celý: 		obyčajný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polovičný: 	do 15 rokov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žiacky: 	na preukaz žiaka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študentský: 	na ISIC kartu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junior: 	na Junior </a:t>
            </a:r>
            <a:r>
              <a:rPr kumimoji="0" lang="sk-SK" altLang="sk-SK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Railplus</a:t>
            </a: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kartu do 26 rokov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jednosmerný:</a:t>
            </a: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len tam, jednosmerný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spiatočný: 	tam aj späť, obojsmerný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Šípka doprava 4"/>
          <p:cNvSpPr/>
          <p:nvPr/>
        </p:nvSpPr>
        <p:spPr>
          <a:xfrm>
            <a:off x="6404956" y="4674581"/>
            <a:ext cx="753687" cy="3630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bojsmerná vodorovná šípka 5"/>
          <p:cNvSpPr/>
          <p:nvPr/>
        </p:nvSpPr>
        <p:spPr>
          <a:xfrm>
            <a:off x="6347458" y="5107138"/>
            <a:ext cx="868681" cy="34720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491" y="3431222"/>
            <a:ext cx="1441284" cy="590200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8653547" y="3932797"/>
            <a:ext cx="32918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Máte nárok na Junior </a:t>
            </a:r>
            <a:r>
              <a:rPr lang="sk-SK" dirty="0" err="1" smtClean="0"/>
              <a:t>Railplus</a:t>
            </a:r>
            <a:r>
              <a:rPr lang="sk-SK" dirty="0" smtClean="0"/>
              <a:t> kartu?</a:t>
            </a:r>
          </a:p>
          <a:p>
            <a:r>
              <a:rPr lang="sk-SK" dirty="0" smtClean="0"/>
              <a:t>Áno. Mám menej ako 26 rokov.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2197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24" y="1054442"/>
            <a:ext cx="10598729" cy="5598093"/>
          </a:xfrm>
          <a:prstGeom prst="rect">
            <a:avLst/>
          </a:prstGeom>
        </p:spPr>
      </p:pic>
      <p:sp>
        <p:nvSpPr>
          <p:cNvPr id="3" name="BlokTextu 2"/>
          <p:cNvSpPr txBox="1"/>
          <p:nvPr/>
        </p:nvSpPr>
        <p:spPr>
          <a:xfrm>
            <a:off x="931024" y="448887"/>
            <a:ext cx="3790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>
                <a:solidFill>
                  <a:srgbClr val="C00000"/>
                </a:solidFill>
              </a:rPr>
              <a:t>Ako cestujeme?</a:t>
            </a:r>
            <a:endParaRPr lang="sk-SK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556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01" y="1571105"/>
            <a:ext cx="10058400" cy="5222024"/>
          </a:xfrm>
          <a:prstGeom prst="rect">
            <a:avLst/>
          </a:prstGeom>
        </p:spPr>
      </p:pic>
      <p:sp>
        <p:nvSpPr>
          <p:cNvPr id="3" name="BlokTextu 2"/>
          <p:cNvSpPr txBox="1"/>
          <p:nvPr/>
        </p:nvSpPr>
        <p:spPr>
          <a:xfrm>
            <a:off x="980901" y="482137"/>
            <a:ext cx="3241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Chodím peši</a:t>
            </a:r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980901" y="1067346"/>
            <a:ext cx="3241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Rád chodíš peši?</a:t>
            </a:r>
          </a:p>
          <a:p>
            <a:r>
              <a:rPr lang="sk-SK" dirty="0" smtClean="0"/>
              <a:t>Rada chodíš peši?</a:t>
            </a:r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5031970" y="1070663"/>
            <a:ext cx="3241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Rád chodíte peši?</a:t>
            </a:r>
          </a:p>
          <a:p>
            <a:r>
              <a:rPr lang="sk-SK" dirty="0" smtClean="0"/>
              <a:t>Rada chodíte peši?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3267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b="1" dirty="0" smtClean="0"/>
              <a:t>Čím uhasíme smäd?</a:t>
            </a:r>
            <a:endParaRPr lang="sk-SK" dirty="0" smtClean="0"/>
          </a:p>
          <a:p>
            <a:pPr lvl="1"/>
            <a:r>
              <a:rPr lang="sk-SK" dirty="0" smtClean="0"/>
              <a:t>čaj, džús, voda, minerálka, pivo, víno</a:t>
            </a:r>
          </a:p>
          <a:p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1421474" y="2845209"/>
            <a:ext cx="825454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sk-SK" sz="2800" dirty="0" smtClean="0"/>
              <a:t>čajom, džúsom, vodou, minerálkou, pivom, vínom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2944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b="1" dirty="0" smtClean="0"/>
              <a:t>Čím píšeme, kreslíme a maľujeme?</a:t>
            </a:r>
            <a:endParaRPr lang="sk-SK" dirty="0" smtClean="0"/>
          </a:p>
          <a:p>
            <a:pPr lvl="1"/>
            <a:r>
              <a:rPr lang="sk-SK" dirty="0" smtClean="0"/>
              <a:t>štetec, ceruzka, fixka, pastelka, pero</a:t>
            </a:r>
          </a:p>
          <a:p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1379913" y="2951018"/>
            <a:ext cx="714063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sk-SK" sz="2800" dirty="0" smtClean="0"/>
              <a:t>štetcom, ceruzkou, fixkou, pastelkou, perom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5986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b="1" dirty="0" smtClean="0"/>
              <a:t>Čím prekonáme nudu?</a:t>
            </a:r>
            <a:endParaRPr lang="sk-SK" dirty="0" smtClean="0"/>
          </a:p>
          <a:p>
            <a:pPr lvl="1"/>
            <a:r>
              <a:rPr lang="sk-SK" dirty="0" smtClean="0"/>
              <a:t>film, koncert, rozhovor, hudba, kniha, jedlo, cestovanie, plávanie, fotografovanie, maľovanie</a:t>
            </a:r>
          </a:p>
          <a:p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1487978" y="3183776"/>
            <a:ext cx="972589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sk-SK" sz="2800" dirty="0" smtClean="0"/>
              <a:t>filmom, koncertom, rozhovorom, hudbou, knihou, jedlom, cestovaním, plávaním, fotografovaním, maľovaním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6463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Samostatná práca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/>
              <a:t>Čím platíme?</a:t>
            </a:r>
            <a:endParaRPr lang="sk-SK" dirty="0"/>
          </a:p>
          <a:p>
            <a:r>
              <a:rPr lang="sk-SK" dirty="0"/>
              <a:t>forint</a:t>
            </a:r>
          </a:p>
          <a:p>
            <a:r>
              <a:rPr lang="sk-SK" dirty="0"/>
              <a:t>dolár</a:t>
            </a:r>
          </a:p>
          <a:p>
            <a:r>
              <a:rPr lang="sk-SK" dirty="0"/>
              <a:t>hrivna</a:t>
            </a:r>
          </a:p>
          <a:p>
            <a:r>
              <a:rPr lang="sk-SK" dirty="0"/>
              <a:t>koruna</a:t>
            </a:r>
          </a:p>
          <a:p>
            <a:r>
              <a:rPr lang="sk-SK" dirty="0"/>
              <a:t>euro</a:t>
            </a:r>
          </a:p>
          <a:p>
            <a:r>
              <a:rPr lang="sk-SK" dirty="0"/>
              <a:t>peso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4285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/>
              <a:t>Čím platíme?</a:t>
            </a:r>
            <a:endParaRPr lang="sk-SK" dirty="0"/>
          </a:p>
          <a:p>
            <a:r>
              <a:rPr lang="sk-SK" dirty="0" smtClean="0"/>
              <a:t>forintom</a:t>
            </a:r>
            <a:endParaRPr lang="sk-SK" dirty="0"/>
          </a:p>
          <a:p>
            <a:r>
              <a:rPr lang="sk-SK" dirty="0" smtClean="0"/>
              <a:t>dolárom</a:t>
            </a:r>
            <a:endParaRPr lang="sk-SK" dirty="0"/>
          </a:p>
          <a:p>
            <a:r>
              <a:rPr lang="sk-SK" dirty="0" smtClean="0"/>
              <a:t>hrivnou</a:t>
            </a:r>
            <a:endParaRPr lang="sk-SK" dirty="0"/>
          </a:p>
          <a:p>
            <a:r>
              <a:rPr lang="sk-SK" dirty="0" smtClean="0"/>
              <a:t>korunou</a:t>
            </a:r>
            <a:endParaRPr lang="sk-SK" dirty="0"/>
          </a:p>
          <a:p>
            <a:r>
              <a:rPr lang="sk-SK" dirty="0" smtClean="0"/>
              <a:t>eurom</a:t>
            </a:r>
            <a:endParaRPr lang="sk-SK" dirty="0"/>
          </a:p>
          <a:p>
            <a:r>
              <a:rPr lang="sk-SK" dirty="0" smtClean="0"/>
              <a:t>pesom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0078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 kým?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C00000"/>
                </a:solidFill>
              </a:rPr>
              <a:t>-mi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muži</a:t>
            </a:r>
          </a:p>
          <a:p>
            <a:r>
              <a:rPr lang="sk-SK" dirty="0" smtClean="0"/>
              <a:t>chlapi</a:t>
            </a:r>
          </a:p>
          <a:p>
            <a:r>
              <a:rPr lang="sk-SK" dirty="0" smtClean="0"/>
              <a:t>bratia</a:t>
            </a:r>
          </a:p>
          <a:p>
            <a:r>
              <a:rPr lang="sk-SK" dirty="0" smtClean="0"/>
              <a:t>susedia</a:t>
            </a:r>
          </a:p>
          <a:p>
            <a:r>
              <a:rPr lang="sk-SK" dirty="0" smtClean="0"/>
              <a:t>študenti</a:t>
            </a:r>
          </a:p>
          <a:p>
            <a:r>
              <a:rPr lang="sk-SK" dirty="0" smtClean="0"/>
              <a:t>učitelia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0070C0"/>
                </a:solidFill>
              </a:rPr>
              <a:t>-</a:t>
            </a:r>
            <a:r>
              <a:rPr lang="sk-SK" dirty="0" err="1" smtClean="0">
                <a:solidFill>
                  <a:srgbClr val="0070C0"/>
                </a:solidFill>
              </a:rPr>
              <a:t>ami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ženy</a:t>
            </a:r>
          </a:p>
          <a:p>
            <a:r>
              <a:rPr lang="sk-SK" dirty="0" smtClean="0"/>
              <a:t>dievčatá</a:t>
            </a:r>
          </a:p>
          <a:p>
            <a:r>
              <a:rPr lang="sk-SK" dirty="0" smtClean="0"/>
              <a:t>sestry</a:t>
            </a:r>
          </a:p>
          <a:p>
            <a:r>
              <a:rPr lang="sk-SK" dirty="0" smtClean="0"/>
              <a:t>susedky</a:t>
            </a:r>
          </a:p>
          <a:p>
            <a:r>
              <a:rPr lang="sk-SK" dirty="0" smtClean="0"/>
              <a:t>študentky</a:t>
            </a:r>
          </a:p>
          <a:p>
            <a:r>
              <a:rPr lang="sk-SK" dirty="0" smtClean="0"/>
              <a:t>učiteľky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1003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Inštrumentál: s kým? s čím?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3966556" cy="4351338"/>
          </a:xfrm>
        </p:spPr>
        <p:txBody>
          <a:bodyPr/>
          <a:lstStyle/>
          <a:p>
            <a:r>
              <a:rPr lang="sk-SK" b="1" dirty="0" smtClean="0"/>
              <a:t>singulár</a:t>
            </a:r>
          </a:p>
          <a:p>
            <a:r>
              <a:rPr lang="sk-SK" dirty="0" smtClean="0"/>
              <a:t>mužský rod –</a:t>
            </a:r>
            <a:r>
              <a:rPr lang="sk-SK" dirty="0" err="1" smtClean="0">
                <a:solidFill>
                  <a:srgbClr val="00B050"/>
                </a:solidFill>
              </a:rPr>
              <a:t>om</a:t>
            </a:r>
            <a:endParaRPr lang="sk-SK" dirty="0" smtClean="0">
              <a:solidFill>
                <a:srgbClr val="00B050"/>
              </a:solidFill>
            </a:endParaRPr>
          </a:p>
          <a:p>
            <a:pPr lvl="1"/>
            <a:r>
              <a:rPr lang="sk-SK" dirty="0" smtClean="0"/>
              <a:t>s mužom</a:t>
            </a:r>
          </a:p>
          <a:p>
            <a:r>
              <a:rPr lang="sk-SK" dirty="0" smtClean="0"/>
              <a:t>ženský rod –</a:t>
            </a:r>
            <a:r>
              <a:rPr lang="sk-SK" dirty="0" err="1" smtClean="0">
                <a:solidFill>
                  <a:srgbClr val="FFC000"/>
                </a:solidFill>
              </a:rPr>
              <a:t>ou</a:t>
            </a:r>
            <a:endParaRPr lang="sk-SK" dirty="0" smtClean="0">
              <a:solidFill>
                <a:srgbClr val="FFC000"/>
              </a:solidFill>
            </a:endParaRPr>
          </a:p>
          <a:p>
            <a:pPr lvl="1"/>
            <a:r>
              <a:rPr lang="sk-SK" dirty="0" smtClean="0"/>
              <a:t>so ženou</a:t>
            </a:r>
          </a:p>
          <a:p>
            <a:r>
              <a:rPr lang="sk-SK" dirty="0" smtClean="0"/>
              <a:t>stredný rod –</a:t>
            </a:r>
            <a:r>
              <a:rPr lang="sk-SK" dirty="0" err="1" smtClean="0">
                <a:solidFill>
                  <a:schemeClr val="accent5">
                    <a:lumMod val="75000"/>
                  </a:schemeClr>
                </a:solidFill>
              </a:rPr>
              <a:t>om</a:t>
            </a:r>
            <a:endParaRPr lang="sk-SK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r>
              <a:rPr lang="sk-SK" dirty="0" smtClean="0"/>
              <a:t>s okom</a:t>
            </a:r>
          </a:p>
          <a:p>
            <a:endParaRPr lang="sk-SK" dirty="0"/>
          </a:p>
          <a:p>
            <a:endParaRPr lang="sk-SK" dirty="0"/>
          </a:p>
        </p:txBody>
      </p:sp>
      <p:sp>
        <p:nvSpPr>
          <p:cNvPr id="5" name="Zástupný objekt pre obsah 2"/>
          <p:cNvSpPr txBox="1">
            <a:spLocks/>
          </p:cNvSpPr>
          <p:nvPr/>
        </p:nvSpPr>
        <p:spPr>
          <a:xfrm>
            <a:off x="5953299" y="1825625"/>
            <a:ext cx="396655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b="1" dirty="0" smtClean="0"/>
              <a:t>plurál</a:t>
            </a:r>
          </a:p>
          <a:p>
            <a:r>
              <a:rPr lang="sk-SK" dirty="0" smtClean="0"/>
              <a:t>mužský rod –</a:t>
            </a:r>
            <a:r>
              <a:rPr lang="sk-SK" dirty="0" smtClean="0">
                <a:solidFill>
                  <a:srgbClr val="00B050"/>
                </a:solidFill>
              </a:rPr>
              <a:t>mi</a:t>
            </a:r>
          </a:p>
          <a:p>
            <a:pPr lvl="1"/>
            <a:r>
              <a:rPr lang="sk-SK" dirty="0" smtClean="0"/>
              <a:t>s mužmi</a:t>
            </a:r>
          </a:p>
          <a:p>
            <a:r>
              <a:rPr lang="sk-SK" dirty="0" smtClean="0"/>
              <a:t>ženský rod –</a:t>
            </a:r>
            <a:r>
              <a:rPr lang="sk-SK" dirty="0" err="1" smtClean="0">
                <a:solidFill>
                  <a:srgbClr val="FFC000"/>
                </a:solidFill>
              </a:rPr>
              <a:t>ami</a:t>
            </a:r>
            <a:endParaRPr lang="sk-SK" dirty="0" smtClean="0">
              <a:solidFill>
                <a:srgbClr val="FFC000"/>
              </a:solidFill>
            </a:endParaRPr>
          </a:p>
          <a:p>
            <a:pPr lvl="1"/>
            <a:r>
              <a:rPr lang="sk-SK" dirty="0" smtClean="0"/>
              <a:t>so ženami</a:t>
            </a:r>
          </a:p>
          <a:p>
            <a:r>
              <a:rPr lang="sk-SK" dirty="0" smtClean="0"/>
              <a:t>stredný rod –</a:t>
            </a:r>
            <a:r>
              <a:rPr lang="sk-SK" dirty="0" err="1" smtClean="0">
                <a:solidFill>
                  <a:schemeClr val="accent5">
                    <a:lumMod val="75000"/>
                  </a:schemeClr>
                </a:solidFill>
              </a:rPr>
              <a:t>ami</a:t>
            </a:r>
            <a:endParaRPr lang="sk-SK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r>
              <a:rPr lang="sk-SK" dirty="0" smtClean="0"/>
              <a:t>s očami</a:t>
            </a:r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8335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Cvičenie: inštrumentál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Jánošíkove diery sú </a:t>
            </a:r>
            <a:r>
              <a:rPr lang="sk-SK" i="1" dirty="0" smtClean="0">
                <a:solidFill>
                  <a:srgbClr val="FF0000"/>
                </a:solidFill>
              </a:rPr>
              <a:t>obľúbenou časťou</a:t>
            </a:r>
            <a:r>
              <a:rPr lang="sk-SK" dirty="0" smtClean="0">
                <a:solidFill>
                  <a:srgbClr val="FF0000"/>
                </a:solidFill>
              </a:rPr>
              <a:t> </a:t>
            </a:r>
            <a:r>
              <a:rPr lang="sk-SK" dirty="0"/>
              <a:t>Malej Fatry.</a:t>
            </a:r>
          </a:p>
          <a:p>
            <a:r>
              <a:rPr lang="sk-SK" dirty="0"/>
              <a:t>Príroda láka návštevníkov </a:t>
            </a:r>
            <a:r>
              <a:rPr lang="sk-SK" i="1" dirty="0" smtClean="0">
                <a:solidFill>
                  <a:srgbClr val="FF0000"/>
                </a:solidFill>
              </a:rPr>
              <a:t>nádhernými vysokými skalami</a:t>
            </a:r>
            <a:r>
              <a:rPr lang="sk-SK" dirty="0" smtClean="0"/>
              <a:t>.</a:t>
            </a:r>
            <a:endParaRPr lang="sk-SK" dirty="0"/>
          </a:p>
          <a:p>
            <a:r>
              <a:rPr lang="sk-SK" dirty="0"/>
              <a:t>Toto miesto sa vyznačuje </a:t>
            </a:r>
            <a:r>
              <a:rPr lang="sk-SK" i="1" dirty="0" smtClean="0">
                <a:solidFill>
                  <a:srgbClr val="FF0000"/>
                </a:solidFill>
              </a:rPr>
              <a:t>krásnymi vodopádmi</a:t>
            </a:r>
            <a:r>
              <a:rPr lang="sk-SK" dirty="0" smtClean="0"/>
              <a:t>.</a:t>
            </a:r>
            <a:endParaRPr lang="sk-SK" dirty="0"/>
          </a:p>
          <a:p>
            <a:r>
              <a:rPr lang="sk-SK" dirty="0"/>
              <a:t>Malý okruh je vhodný pre rodiny s </a:t>
            </a:r>
            <a:r>
              <a:rPr lang="sk-SK" i="1" dirty="0" smtClean="0">
                <a:solidFill>
                  <a:srgbClr val="FF0000"/>
                </a:solidFill>
              </a:rPr>
              <a:t>deťmi</a:t>
            </a:r>
            <a:r>
              <a:rPr lang="sk-SK" dirty="0" smtClean="0"/>
              <a:t>.</a:t>
            </a:r>
            <a:endParaRPr lang="sk-SK" dirty="0"/>
          </a:p>
          <a:p>
            <a:r>
              <a:rPr lang="sk-SK" dirty="0"/>
              <a:t>Medzi </a:t>
            </a:r>
            <a:r>
              <a:rPr lang="sk-SK" i="1" dirty="0" smtClean="0">
                <a:solidFill>
                  <a:srgbClr val="FF0000"/>
                </a:solidFill>
              </a:rPr>
              <a:t>vrchmi</a:t>
            </a:r>
            <a:r>
              <a:rPr lang="sk-SK" dirty="0" smtClean="0"/>
              <a:t> </a:t>
            </a:r>
            <a:r>
              <a:rPr lang="sk-SK" dirty="0"/>
              <a:t>Veľký a Malý </a:t>
            </a:r>
            <a:r>
              <a:rPr lang="sk-SK" dirty="0" err="1"/>
              <a:t>Rozsutec</a:t>
            </a:r>
            <a:r>
              <a:rPr lang="sk-SK" dirty="0"/>
              <a:t> sa nachádzajú zaujímavé miesta. </a:t>
            </a:r>
          </a:p>
          <a:p>
            <a:r>
              <a:rPr lang="sk-SK" dirty="0"/>
              <a:t>Horné diery sú </a:t>
            </a:r>
            <a:r>
              <a:rPr lang="sk-SK" i="1" dirty="0" smtClean="0">
                <a:solidFill>
                  <a:srgbClr val="FF0000"/>
                </a:solidFill>
              </a:rPr>
              <a:t>najkrajším miestom</a:t>
            </a:r>
            <a:r>
              <a:rPr lang="sk-SK" dirty="0" smtClean="0">
                <a:solidFill>
                  <a:srgbClr val="FF0000"/>
                </a:solidFill>
              </a:rPr>
              <a:t> </a:t>
            </a:r>
            <a:r>
              <a:rPr lang="sk-SK" dirty="0"/>
              <a:t>Jánošíkových dier.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076570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Domáca úloha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1123815" cy="4351338"/>
          </a:xfrm>
        </p:spPr>
        <p:txBody>
          <a:bodyPr/>
          <a:lstStyle/>
          <a:p>
            <a:r>
              <a:rPr lang="sk-SK" dirty="0" smtClean="0"/>
              <a:t>Webová stránka </a:t>
            </a:r>
            <a:r>
              <a:rPr lang="sk-SK" i="1" dirty="0" smtClean="0"/>
              <a:t>Učím sa slovenčinu</a:t>
            </a:r>
          </a:p>
          <a:p>
            <a:r>
              <a:rPr lang="sk-SK" i="1" dirty="0">
                <a:hlinkClick r:id="rId2"/>
              </a:rPr>
              <a:t>https://www.ucimesaslovencinu.sk/kategoria/lahka-narocnost/page/3</a:t>
            </a:r>
            <a:r>
              <a:rPr lang="sk-SK" i="1" dirty="0" smtClean="0">
                <a:hlinkClick r:id="rId2"/>
              </a:rPr>
              <a:t>/</a:t>
            </a:r>
            <a:endParaRPr lang="sk-SK" i="1" dirty="0" smtClean="0"/>
          </a:p>
          <a:p>
            <a:pPr fontAlgn="base"/>
            <a:r>
              <a:rPr lang="sk-SK" b="1" dirty="0">
                <a:hlinkClick r:id="rId3"/>
              </a:rPr>
              <a:t>Jánošíkove diery</a:t>
            </a:r>
            <a:endParaRPr lang="sk-SK" b="1" dirty="0"/>
          </a:p>
          <a:p>
            <a:r>
              <a:rPr lang="sk-SK" i="1" dirty="0" smtClean="0"/>
              <a:t>Vypočujte si </a:t>
            </a:r>
            <a:r>
              <a:rPr lang="sk-SK" i="1" dirty="0" err="1" smtClean="0"/>
              <a:t>videoukážku</a:t>
            </a:r>
            <a:r>
              <a:rPr lang="sk-SK" i="1" dirty="0" smtClean="0"/>
              <a:t>, vyriešte cvičenia a prečítajte nahlas prepis textu </a:t>
            </a:r>
          </a:p>
        </p:txBody>
      </p:sp>
    </p:spTree>
    <p:extLst>
      <p:ext uri="{BB962C8B-B14F-4D97-AF65-F5344CB8AC3E}">
        <p14:creationId xmlns:p14="http://schemas.microsoft.com/office/powerpoint/2010/main" val="91296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612</Words>
  <Application>Microsoft Office PowerPoint</Application>
  <PresentationFormat>Širokouhlá</PresentationFormat>
  <Paragraphs>210</Paragraphs>
  <Slides>30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Motív balíka Office</vt:lpstr>
      <vt:lpstr>Inštrumentál. Antonymá.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Zhoda</vt:lpstr>
      <vt:lpstr>Prezentácia programu PowerPoint</vt:lpstr>
      <vt:lpstr>Cvičenie</vt:lpstr>
      <vt:lpstr>S kým?</vt:lpstr>
      <vt:lpstr>S kým sa rád/rada stretávaš?</vt:lpstr>
      <vt:lpstr>S kým sa rád/rada stretávaš?</vt:lpstr>
      <vt:lpstr>Prezentácia programu PowerPoint</vt:lpstr>
      <vt:lpstr>Prezentácia programu PowerPoint</vt:lpstr>
      <vt:lpstr>Prezentácia programu PowerPoint</vt:lpstr>
      <vt:lpstr>lístok do Košíc, áno, nie, prosím, dobrý deň, dovidenia, lístok, spiatočný, dve eurá, z Bratislavy, študentský, nech sa páči, ďakujem</vt:lpstr>
      <vt:lpstr>Je to pravda?</vt:lpstr>
      <vt:lpstr>Cestovné lístky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Samostatná práca</vt:lpstr>
      <vt:lpstr>Prezentácia programu PowerPoint</vt:lpstr>
      <vt:lpstr>S kým?</vt:lpstr>
      <vt:lpstr>Inštrumentál: s kým? s čím?</vt:lpstr>
      <vt:lpstr>Cvičenie: inštrumentál</vt:lpstr>
      <vt:lpstr>Domáca úloha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Jana Kesselova</dc:creator>
  <cp:lastModifiedBy>Kesselová Jana</cp:lastModifiedBy>
  <cp:revision>31</cp:revision>
  <dcterms:created xsi:type="dcterms:W3CDTF">2020-10-18T17:31:14Z</dcterms:created>
  <dcterms:modified xsi:type="dcterms:W3CDTF">2022-11-03T10:26:16Z</dcterms:modified>
</cp:coreProperties>
</file>