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58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941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63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122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8810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2339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74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280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961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3902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229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215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B8F9A-8DC9-48AB-8110-D40586674112}" type="datetimeFigureOut">
              <a:rPr lang="sk-SK" smtClean="0"/>
              <a:t>1. 3. 2023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94CFD-B6B8-4C2F-8383-ACDC2A06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870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Stupňovanie.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утворення ступенів порівняння, ступенювання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4575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stupňovanie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07" y="2159765"/>
            <a:ext cx="3600450" cy="3400425"/>
          </a:xfrm>
        </p:spPr>
      </p:pic>
      <p:sp>
        <p:nvSpPr>
          <p:cNvPr id="5" name="BlokTextu 4"/>
          <p:cNvSpPr txBox="1"/>
          <p:nvPr/>
        </p:nvSpPr>
        <p:spPr>
          <a:xfrm>
            <a:off x="5089087" y="1837935"/>
            <a:ext cx="3632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malý</a:t>
            </a:r>
            <a:r>
              <a:rPr lang="sk-SK" dirty="0" smtClean="0"/>
              <a:t> – </a:t>
            </a:r>
            <a:r>
              <a:rPr lang="sk-SK" sz="2400" dirty="0" smtClean="0"/>
              <a:t>menší</a:t>
            </a:r>
            <a:r>
              <a:rPr lang="sk-SK" dirty="0" smtClean="0"/>
              <a:t> - najmenší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5089087" y="2624015"/>
            <a:ext cx="5045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veľký</a:t>
            </a:r>
            <a:r>
              <a:rPr lang="sk-SK" dirty="0" smtClean="0"/>
              <a:t> – </a:t>
            </a:r>
            <a:r>
              <a:rPr lang="sk-SK" sz="3600" dirty="0" smtClean="0"/>
              <a:t>väčší</a:t>
            </a:r>
            <a:r>
              <a:rPr lang="sk-SK" dirty="0" smtClean="0"/>
              <a:t> -- </a:t>
            </a:r>
            <a:r>
              <a:rPr lang="sk-SK" sz="4000" dirty="0" smtClean="0"/>
              <a:t>najväčší</a:t>
            </a:r>
            <a:endParaRPr lang="sk-SK" sz="4000" dirty="0"/>
          </a:p>
        </p:txBody>
      </p:sp>
      <p:sp>
        <p:nvSpPr>
          <p:cNvPr id="7" name="BlokTextu 6"/>
          <p:cNvSpPr txBox="1"/>
          <p:nvPr/>
        </p:nvSpPr>
        <p:spPr>
          <a:xfrm>
            <a:off x="5228706" y="3713574"/>
            <a:ext cx="2540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krátky – kratší -- najkratší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5229988" y="4439853"/>
            <a:ext cx="2214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dlhý – dlhší -- najdlhší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5232553" y="5242708"/>
            <a:ext cx="2212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široký – širší -- najširší</a:t>
            </a: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5228706" y="5860897"/>
            <a:ext cx="2613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drahý – drahší -- najdrahší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0280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 čom hovorí text?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Chceli by ste zažiť malé súkromné farebné divadlo? </a:t>
            </a:r>
          </a:p>
          <a:p>
            <a:r>
              <a:rPr lang="sk-SK" dirty="0" smtClean="0"/>
              <a:t>Stačí, keď budete v slnečnom počasí striekať vodu z hadice do vzduchu alebo pozorovať kvapky vody pri fontáne alebo vodopáde.  </a:t>
            </a:r>
          </a:p>
          <a:p>
            <a:r>
              <a:rPr lang="sk-SK" dirty="0" smtClean="0"/>
              <a:t>Zdá sa, </a:t>
            </a:r>
            <a:r>
              <a:rPr lang="sk-SK" dirty="0"/>
              <a:t>že slnečné svetlo nemá žiadnu </a:t>
            </a:r>
            <a:r>
              <a:rPr lang="sk-SK" dirty="0" smtClean="0"/>
              <a:t>farbu. </a:t>
            </a:r>
          </a:p>
          <a:p>
            <a:r>
              <a:rPr lang="sk-SK" dirty="0" smtClean="0"/>
              <a:t>Ale v</a:t>
            </a:r>
            <a:r>
              <a:rPr lang="sk-SK" dirty="0"/>
              <a:t> skutočnosti ho tvorí zmes farieb. </a:t>
            </a:r>
            <a:endParaRPr lang="sk-SK" dirty="0" smtClean="0"/>
          </a:p>
          <a:p>
            <a:r>
              <a:rPr lang="sk-SK" dirty="0" smtClean="0"/>
              <a:t>Keď </a:t>
            </a:r>
            <a:r>
              <a:rPr lang="sk-SK" dirty="0"/>
              <a:t>slnečný lúč prejde dažďovou kvapkou, na rozhraní vody a vzduchu sa láme. </a:t>
            </a:r>
            <a:endParaRPr lang="sk-SK" dirty="0" smtClean="0"/>
          </a:p>
          <a:p>
            <a:r>
              <a:rPr lang="sk-SK" dirty="0" smtClean="0"/>
              <a:t>Vtedy sa jednotlivé farby od seba oddelia a my môžeme vidieť krásny farebný obraz.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5444836" y="5992297"/>
            <a:ext cx="1246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dúha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83012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992" y="2188486"/>
            <a:ext cx="6568007" cy="4008494"/>
          </a:xfrm>
        </p:spPr>
      </p:pic>
    </p:spTree>
    <p:extLst>
      <p:ext uri="{BB962C8B-B14F-4D97-AF65-F5344CB8AC3E}">
        <p14:creationId xmlns:p14="http://schemas.microsoft.com/office/powerpoint/2010/main" val="13957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dúha</a:t>
            </a:r>
            <a:endParaRPr lang="sk-SK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187" y="2621454"/>
            <a:ext cx="4156107" cy="3684588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farby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červená</a:t>
            </a:r>
          </a:p>
          <a:p>
            <a:r>
              <a:rPr lang="sk-SK" dirty="0" smtClean="0"/>
              <a:t>oranžová</a:t>
            </a:r>
          </a:p>
          <a:p>
            <a:r>
              <a:rPr lang="sk-SK" dirty="0" smtClean="0"/>
              <a:t>žltá</a:t>
            </a:r>
          </a:p>
          <a:p>
            <a:r>
              <a:rPr lang="sk-SK" dirty="0" smtClean="0"/>
              <a:t>zelená</a:t>
            </a:r>
          </a:p>
          <a:p>
            <a:r>
              <a:rPr lang="sk-SK" dirty="0" smtClean="0"/>
              <a:t>modrá</a:t>
            </a:r>
          </a:p>
          <a:p>
            <a:r>
              <a:rPr lang="sk-SK" dirty="0" smtClean="0"/>
              <a:t>fialová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8763794" y="4213161"/>
            <a:ext cx="283246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Ktoré farby na dúhe nie sú?</a:t>
            </a:r>
          </a:p>
          <a:p>
            <a:r>
              <a:rPr lang="sk-SK" sz="2800" b="1" dirty="0" smtClean="0"/>
              <a:t>čierna</a:t>
            </a:r>
          </a:p>
          <a:p>
            <a:r>
              <a:rPr lang="sk-SK" sz="2800" dirty="0" smtClean="0">
                <a:solidFill>
                  <a:schemeClr val="bg1">
                    <a:lumMod val="50000"/>
                  </a:schemeClr>
                </a:solidFill>
              </a:rPr>
              <a:t>sivá</a:t>
            </a:r>
          </a:p>
          <a:p>
            <a:r>
              <a:rPr lang="sk-SK" sz="2800" dirty="0" smtClean="0">
                <a:solidFill>
                  <a:schemeClr val="accent2">
                    <a:lumMod val="50000"/>
                  </a:schemeClr>
                </a:solidFill>
              </a:rPr>
              <a:t>hnedá</a:t>
            </a:r>
          </a:p>
          <a:p>
            <a:r>
              <a:rPr lang="sk-SK" sz="2800" dirty="0" smtClean="0">
                <a:solidFill>
                  <a:srgbClr val="002060"/>
                </a:solidFill>
              </a:rPr>
              <a:t>biela</a:t>
            </a:r>
            <a:endParaRPr lang="sk-SK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0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Ktoré farby sú na dáždniku?</a:t>
            </a:r>
            <a:endParaRPr lang="sk-SK" dirty="0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227" y="1825625"/>
            <a:ext cx="4397546" cy="4351338"/>
          </a:xfrm>
        </p:spPr>
      </p:pic>
    </p:spTree>
    <p:extLst>
      <p:ext uri="{BB962C8B-B14F-4D97-AF65-F5344CB8AC3E}">
        <p14:creationId xmlns:p14="http://schemas.microsoft.com/office/powerpoint/2010/main" val="205915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12" y="1908752"/>
            <a:ext cx="2066885" cy="4351338"/>
          </a:xfrm>
        </p:spPr>
      </p:pic>
      <p:sp>
        <p:nvSpPr>
          <p:cNvPr id="5" name="BlokTextu 4"/>
          <p:cNvSpPr txBox="1"/>
          <p:nvPr/>
        </p:nvSpPr>
        <p:spPr>
          <a:xfrm>
            <a:off x="4422371" y="2882546"/>
            <a:ext cx="989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svetlá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7293139" y="1973728"/>
            <a:ext cx="1393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najsvetlejšia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5841334" y="2415818"/>
            <a:ext cx="1094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svetlejšia</a:t>
            </a:r>
            <a:endParaRPr lang="sk-SK" dirty="0"/>
          </a:p>
        </p:txBody>
      </p:sp>
      <p:sp>
        <p:nvSpPr>
          <p:cNvPr id="8" name="Obdĺžnik 7"/>
          <p:cNvSpPr/>
          <p:nvPr/>
        </p:nvSpPr>
        <p:spPr>
          <a:xfrm>
            <a:off x="4331581" y="4792844"/>
            <a:ext cx="764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/>
              <a:t>tmavá</a:t>
            </a:r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8563872" y="4248944"/>
            <a:ext cx="1196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/>
              <a:t>najtmavšia</a:t>
            </a:r>
            <a:endParaRPr lang="sk-SK" dirty="0"/>
          </a:p>
        </p:txBody>
      </p:sp>
      <p:sp>
        <p:nvSpPr>
          <p:cNvPr id="10" name="Obdĺžnik 9"/>
          <p:cNvSpPr/>
          <p:nvPr/>
        </p:nvSpPr>
        <p:spPr>
          <a:xfrm>
            <a:off x="6481156" y="4550146"/>
            <a:ext cx="9091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/>
              <a:t>tmavšia</a:t>
            </a:r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14943" y="5288810"/>
            <a:ext cx="5191125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9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Stupňovanie prídavných mien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tmavá</a:t>
            </a:r>
          </a:p>
          <a:p>
            <a:r>
              <a:rPr lang="sk-SK" dirty="0" smtClean="0"/>
              <a:t>tmav</a:t>
            </a:r>
            <a:r>
              <a:rPr lang="sk-SK" dirty="0" smtClean="0">
                <a:solidFill>
                  <a:srgbClr val="C00000"/>
                </a:solidFill>
              </a:rPr>
              <a:t>š</a:t>
            </a:r>
            <a:r>
              <a:rPr lang="sk-SK" dirty="0" smtClean="0"/>
              <a:t>ia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naj</a:t>
            </a:r>
            <a:r>
              <a:rPr lang="sk-SK" dirty="0" smtClean="0"/>
              <a:t>tmav</a:t>
            </a:r>
            <a:r>
              <a:rPr lang="sk-SK" dirty="0" smtClean="0">
                <a:solidFill>
                  <a:srgbClr val="C00000"/>
                </a:solidFill>
              </a:rPr>
              <a:t>š</a:t>
            </a:r>
            <a:r>
              <a:rPr lang="sk-SK" dirty="0" smtClean="0"/>
              <a:t>ia</a:t>
            </a:r>
            <a:endParaRPr lang="sk-SK" dirty="0"/>
          </a:p>
        </p:txBody>
      </p:sp>
      <p:sp>
        <p:nvSpPr>
          <p:cNvPr id="8" name="Zástupný objekt pre obsah 7"/>
          <p:cNvSpPr txBox="1">
            <a:spLocks noGrp="1"/>
          </p:cNvSpPr>
          <p:nvPr>
            <p:ph sz="half" idx="2"/>
          </p:nvPr>
        </p:nvSpPr>
        <p:spPr>
          <a:xfrm>
            <a:off x="839788" y="2505075"/>
            <a:ext cx="5157787" cy="1512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svetlá</a:t>
            </a:r>
          </a:p>
          <a:p>
            <a:r>
              <a:rPr lang="sk-SK" dirty="0" smtClean="0"/>
              <a:t>svetl</a:t>
            </a:r>
            <a:r>
              <a:rPr lang="sk-SK" dirty="0" smtClean="0">
                <a:solidFill>
                  <a:srgbClr val="C00000"/>
                </a:solidFill>
              </a:rPr>
              <a:t>ejš</a:t>
            </a:r>
            <a:r>
              <a:rPr lang="sk-SK" dirty="0" smtClean="0"/>
              <a:t>ia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naj</a:t>
            </a:r>
            <a:r>
              <a:rPr lang="sk-SK" dirty="0" smtClean="0"/>
              <a:t>svetl</a:t>
            </a:r>
            <a:r>
              <a:rPr lang="sk-SK" dirty="0" smtClean="0">
                <a:solidFill>
                  <a:srgbClr val="C00000"/>
                </a:solidFill>
              </a:rPr>
              <a:t>ejš</a:t>
            </a:r>
            <a:r>
              <a:rPr lang="sk-SK" dirty="0" smtClean="0"/>
              <a:t>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857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61" y="2679584"/>
            <a:ext cx="2555377" cy="215247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24" y="2689714"/>
            <a:ext cx="2752465" cy="214234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968" y="2566782"/>
            <a:ext cx="1568984" cy="2265279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1072342" y="5436524"/>
            <a:ext cx="2319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hýľ je pestrý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4017819" y="5436524"/>
            <a:ext cx="2319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sýkorka je pestrejšia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7630687" y="5463249"/>
            <a:ext cx="2319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err="1" smtClean="0"/>
              <a:t>tukan</a:t>
            </a:r>
            <a:r>
              <a:rPr lang="sk-SK" dirty="0" smtClean="0"/>
              <a:t> je najpestrejší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72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stupne prídavných mien.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604356"/>
            <a:ext cx="10515600" cy="5070763"/>
          </a:xfrm>
        </p:spPr>
        <p:txBody>
          <a:bodyPr>
            <a:normAutofit fontScale="70000" lnSpcReduction="20000"/>
          </a:bodyPr>
          <a:lstStyle/>
          <a:p>
            <a:r>
              <a:rPr lang="sk-SK" b="1" dirty="0" smtClean="0"/>
              <a:t>Najpestrejší </a:t>
            </a:r>
            <a:r>
              <a:rPr lang="sk-SK" dirty="0" smtClean="0"/>
              <a:t>úkaz v atmosfére môžeme vidieť vtedy, keď prestáva pršať a zároveň svieti slnko.</a:t>
            </a:r>
          </a:p>
          <a:p>
            <a:r>
              <a:rPr lang="sk-SK" b="1" dirty="0" smtClean="0"/>
              <a:t>Najpestrejší </a:t>
            </a:r>
            <a:r>
              <a:rPr lang="sk-SK" b="1" baseline="30000" dirty="0" smtClean="0"/>
              <a:t>pestrý, pestrejší</a:t>
            </a:r>
            <a:r>
              <a:rPr lang="sk-SK" baseline="30000" dirty="0" smtClean="0"/>
              <a:t> </a:t>
            </a:r>
            <a:r>
              <a:rPr lang="sk-SK" dirty="0" smtClean="0"/>
              <a:t>úkaz v atmosfére môžeme vidieť vtedy, keď prestáva pršať a zároveň svieti slnko.</a:t>
            </a:r>
          </a:p>
          <a:p>
            <a:endParaRPr lang="sk-SK" dirty="0" smtClean="0"/>
          </a:p>
          <a:p>
            <a:r>
              <a:rPr lang="sk-SK" dirty="0" smtClean="0"/>
              <a:t>Čím sú kvapky </a:t>
            </a:r>
            <a:r>
              <a:rPr lang="sk-SK" b="1" dirty="0" smtClean="0"/>
              <a:t>väčšie</a:t>
            </a:r>
            <a:r>
              <a:rPr lang="sk-SK" dirty="0" smtClean="0"/>
              <a:t>, tým je farebný obraz </a:t>
            </a:r>
            <a:r>
              <a:rPr lang="sk-SK" b="1" dirty="0" smtClean="0"/>
              <a:t>zreteľnejší</a:t>
            </a:r>
            <a:r>
              <a:rPr lang="sk-SK" dirty="0" smtClean="0"/>
              <a:t>. </a:t>
            </a:r>
          </a:p>
          <a:p>
            <a:r>
              <a:rPr lang="sk-SK" dirty="0" smtClean="0"/>
              <a:t>Čím sú kvapky </a:t>
            </a:r>
            <a:r>
              <a:rPr lang="sk-SK" b="1" dirty="0" smtClean="0"/>
              <a:t>väčšie </a:t>
            </a:r>
            <a:r>
              <a:rPr lang="sk-SK" b="1" baseline="30000" dirty="0" smtClean="0"/>
              <a:t>veľký, najväčší</a:t>
            </a:r>
            <a:r>
              <a:rPr lang="sk-SK" dirty="0" smtClean="0"/>
              <a:t>, tým je farebný obraz </a:t>
            </a:r>
            <a:r>
              <a:rPr lang="sk-SK" b="1" dirty="0" smtClean="0"/>
              <a:t>zreteľnejší</a:t>
            </a:r>
            <a:r>
              <a:rPr lang="sk-SK" dirty="0" smtClean="0"/>
              <a:t>. </a:t>
            </a:r>
          </a:p>
          <a:p>
            <a:endParaRPr lang="sk-SK" dirty="0" smtClean="0"/>
          </a:p>
          <a:p>
            <a:r>
              <a:rPr lang="sk-SK" b="1" dirty="0" smtClean="0"/>
              <a:t>Najzreteľnejší</a:t>
            </a:r>
            <a:r>
              <a:rPr lang="sk-SK" dirty="0" smtClean="0"/>
              <a:t> farebný úkaz môžeme pozorovať podvečer. </a:t>
            </a:r>
          </a:p>
          <a:p>
            <a:r>
              <a:rPr lang="sk-SK" b="1" dirty="0" smtClean="0"/>
              <a:t>Zreteľný</a:t>
            </a:r>
            <a:r>
              <a:rPr lang="sk-SK" dirty="0" smtClean="0"/>
              <a:t> farebný oblúk uvidíme i v noci, počas mesačného splnu. </a:t>
            </a:r>
          </a:p>
          <a:p>
            <a:endParaRPr lang="sk-SK" dirty="0" smtClean="0"/>
          </a:p>
          <a:p>
            <a:r>
              <a:rPr lang="sk-SK" dirty="0" smtClean="0"/>
              <a:t>Pri </a:t>
            </a:r>
            <a:r>
              <a:rPr lang="sk-SK" b="1" dirty="0" smtClean="0"/>
              <a:t>prudšom </a:t>
            </a:r>
            <a:r>
              <a:rPr lang="sk-SK" dirty="0" smtClean="0"/>
              <a:t>daždi sa dokonca môže vytvoriť druhý farebný most. </a:t>
            </a:r>
          </a:p>
          <a:p>
            <a:r>
              <a:rPr lang="sk-SK" dirty="0" smtClean="0"/>
              <a:t>Pri </a:t>
            </a:r>
            <a:r>
              <a:rPr lang="sk-SK" b="1" dirty="0" smtClean="0"/>
              <a:t>prudšom </a:t>
            </a:r>
            <a:r>
              <a:rPr lang="sk-SK" b="1" baseline="30000" dirty="0" smtClean="0"/>
              <a:t>prudký najprudší</a:t>
            </a:r>
            <a:r>
              <a:rPr lang="sk-SK" baseline="30000" dirty="0" smtClean="0"/>
              <a:t> </a:t>
            </a:r>
            <a:r>
              <a:rPr lang="sk-SK" dirty="0" smtClean="0"/>
              <a:t>daždi sa dokonca môže vytvoriť druhý farebný most. </a:t>
            </a:r>
          </a:p>
          <a:p>
            <a:endParaRPr lang="sk-SK" dirty="0" smtClean="0"/>
          </a:p>
          <a:p>
            <a:r>
              <a:rPr lang="sk-SK" dirty="0" smtClean="0"/>
              <a:t>Je síce </a:t>
            </a:r>
            <a:r>
              <a:rPr lang="sk-SK" b="1" dirty="0" smtClean="0"/>
              <a:t>svetlejší</a:t>
            </a:r>
            <a:r>
              <a:rPr lang="sk-SK" dirty="0" smtClean="0"/>
              <a:t> ako ten prvý, ale zato náš zážitok bude </a:t>
            </a:r>
            <a:r>
              <a:rPr lang="sk-SK" b="1" dirty="0" smtClean="0"/>
              <a:t>silnejší </a:t>
            </a:r>
            <a:r>
              <a:rPr lang="sk-SK" b="1" baseline="30000" dirty="0" smtClean="0"/>
              <a:t>silný najsilnejší</a:t>
            </a:r>
            <a:r>
              <a:rPr lang="sk-SK" dirty="0" smtClean="0"/>
              <a:t>. </a:t>
            </a:r>
          </a:p>
          <a:p>
            <a:r>
              <a:rPr lang="sk-SK" dirty="0" smtClean="0"/>
              <a:t>Je síce </a:t>
            </a:r>
            <a:r>
              <a:rPr lang="sk-SK" b="1" dirty="0" smtClean="0"/>
              <a:t>svetlejší</a:t>
            </a:r>
            <a:r>
              <a:rPr lang="sk-SK" dirty="0" smtClean="0"/>
              <a:t> </a:t>
            </a:r>
            <a:r>
              <a:rPr lang="sk-SK" b="1" baseline="30000" dirty="0" smtClean="0"/>
              <a:t>svetlý najsvetlejší </a:t>
            </a:r>
            <a:r>
              <a:rPr lang="sk-SK" dirty="0" smtClean="0"/>
              <a:t>ako ten prvý, ale zato náš zážitok bude </a:t>
            </a:r>
            <a:r>
              <a:rPr lang="sk-SK" b="1" dirty="0" smtClean="0"/>
              <a:t>silnejší </a:t>
            </a:r>
            <a:r>
              <a:rPr lang="sk-SK" b="1" baseline="30000" dirty="0" smtClean="0"/>
              <a:t>silný najsilnejší</a:t>
            </a:r>
            <a:r>
              <a:rPr lang="sk-SK" dirty="0" smtClean="0"/>
              <a:t>. 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9970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zhrnutie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Vlastnosti ľudí a vecí môžeme porovnávať. </a:t>
            </a:r>
            <a:endParaRPr lang="sk-SK" dirty="0" smtClean="0"/>
          </a:p>
          <a:p>
            <a:r>
              <a:rPr lang="sk-SK" dirty="0" smtClean="0"/>
              <a:t>Porovnávané </a:t>
            </a:r>
            <a:r>
              <a:rPr lang="sk-SK" dirty="0"/>
              <a:t>vlastnosti pomenúvame pomocou rôznych tvarov prídavných mien. Hovoríme, že prídavné mená stupňujeme. </a:t>
            </a:r>
            <a:endParaRPr lang="sk-SK" dirty="0" smtClean="0"/>
          </a:p>
          <a:p>
            <a:r>
              <a:rPr lang="sk-SK" dirty="0" smtClean="0"/>
              <a:t>Prídavné </a:t>
            </a:r>
            <a:r>
              <a:rPr lang="sk-SK" dirty="0"/>
              <a:t>mená majú tri stupne: prvý, druhý a tretí. </a:t>
            </a:r>
            <a:endParaRPr lang="sk-SK" dirty="0" smtClean="0"/>
          </a:p>
          <a:p>
            <a:r>
              <a:rPr lang="sk-SK" dirty="0" smtClean="0"/>
              <a:t>Napríklad</a:t>
            </a:r>
            <a:r>
              <a:rPr lang="sk-SK" dirty="0"/>
              <a:t>: </a:t>
            </a:r>
            <a:r>
              <a:rPr lang="sk-SK" i="1" dirty="0"/>
              <a:t>hladký</a:t>
            </a:r>
            <a:r>
              <a:rPr lang="sk-SK" dirty="0"/>
              <a:t> – </a:t>
            </a:r>
            <a:r>
              <a:rPr lang="sk-SK" i="1" dirty="0"/>
              <a:t>hladší</a:t>
            </a:r>
            <a:r>
              <a:rPr lang="sk-SK" dirty="0"/>
              <a:t> – </a:t>
            </a:r>
            <a:r>
              <a:rPr lang="sk-SK" i="1" dirty="0"/>
              <a:t>najhladší</a:t>
            </a:r>
            <a:r>
              <a:rPr lang="sk-SK" dirty="0"/>
              <a:t>, </a:t>
            </a:r>
            <a:r>
              <a:rPr lang="sk-SK" i="1" dirty="0"/>
              <a:t>sladký</a:t>
            </a:r>
            <a:r>
              <a:rPr lang="sk-SK" dirty="0"/>
              <a:t> – </a:t>
            </a:r>
            <a:r>
              <a:rPr lang="sk-SK" i="1" dirty="0"/>
              <a:t>sladší</a:t>
            </a:r>
            <a:r>
              <a:rPr lang="sk-SK" dirty="0"/>
              <a:t> – </a:t>
            </a:r>
            <a:r>
              <a:rPr lang="sk-SK" i="1" dirty="0"/>
              <a:t>najsladší</a:t>
            </a:r>
            <a:r>
              <a:rPr lang="sk-SK" dirty="0"/>
              <a:t>, </a:t>
            </a:r>
            <a:r>
              <a:rPr lang="sk-SK" i="1" dirty="0"/>
              <a:t>veselý</a:t>
            </a:r>
            <a:r>
              <a:rPr lang="sk-SK" dirty="0"/>
              <a:t> – </a:t>
            </a:r>
            <a:r>
              <a:rPr lang="sk-SK" i="1" dirty="0"/>
              <a:t>veselší</a:t>
            </a:r>
            <a:r>
              <a:rPr lang="sk-SK" dirty="0"/>
              <a:t> – </a:t>
            </a:r>
            <a:r>
              <a:rPr lang="sk-SK" i="1" dirty="0"/>
              <a:t>najveselší</a:t>
            </a:r>
            <a:r>
              <a:rPr lang="sk-SK" dirty="0"/>
              <a:t>, </a:t>
            </a:r>
            <a:r>
              <a:rPr lang="sk-SK" i="1" dirty="0"/>
              <a:t>nový</a:t>
            </a:r>
            <a:r>
              <a:rPr lang="sk-SK" dirty="0"/>
              <a:t> – </a:t>
            </a:r>
            <a:r>
              <a:rPr lang="sk-SK" i="1" dirty="0"/>
              <a:t>novší</a:t>
            </a:r>
            <a:r>
              <a:rPr lang="sk-SK" dirty="0"/>
              <a:t> – </a:t>
            </a:r>
            <a:r>
              <a:rPr lang="sk-SK" i="1" dirty="0"/>
              <a:t>najnovší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747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Nepravidelné stupňovanie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pekný – krajší – najkrajší</a:t>
            </a:r>
            <a:endParaRPr lang="sk-SK" dirty="0" smtClean="0"/>
          </a:p>
          <a:p>
            <a:r>
              <a:rPr lang="sk-SK" dirty="0"/>
              <a:t>dobrý – lepší – najlepší</a:t>
            </a:r>
            <a:endParaRPr lang="sk-SK" dirty="0" smtClean="0"/>
          </a:p>
          <a:p>
            <a:r>
              <a:rPr lang="sk-SK" dirty="0"/>
              <a:t>zlý – horší – najhorší</a:t>
            </a:r>
            <a:endParaRPr lang="sk-SK" dirty="0" smtClean="0"/>
          </a:p>
          <a:p>
            <a:r>
              <a:rPr lang="sk-SK" dirty="0"/>
              <a:t>malý – menší – najmenší</a:t>
            </a:r>
            <a:endParaRPr lang="sk-SK" dirty="0" smtClean="0"/>
          </a:p>
          <a:p>
            <a:r>
              <a:rPr lang="sk-SK" dirty="0"/>
              <a:t>veľký – väčší – najväčší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8124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</a:t>
            </a:r>
            <a:r>
              <a:rPr lang="sk-SK" dirty="0" smtClean="0"/>
              <a:t>chýbajúce </a:t>
            </a:r>
            <a:r>
              <a:rPr lang="sk-SK" dirty="0" smtClean="0"/>
              <a:t>stupne.</a:t>
            </a:r>
            <a:endParaRPr lang="sk-SK" dirty="0"/>
          </a:p>
        </p:txBody>
      </p:sp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95865"/>
              </p:ext>
            </p:extLst>
          </p:nvPr>
        </p:nvGraphicFramePr>
        <p:xfrm>
          <a:off x="838200" y="1246781"/>
          <a:ext cx="7482674" cy="5538120"/>
        </p:xfrm>
        <a:graphic>
          <a:graphicData uri="http://schemas.openxmlformats.org/drawingml/2006/table">
            <a:tbl>
              <a:tblPr/>
              <a:tblGrid>
                <a:gridCol w="7482674">
                  <a:extLst>
                    <a:ext uri="{9D8B030D-6E8A-4147-A177-3AD203B41FA5}">
                      <a16:colId xmlns:a16="http://schemas.microsoft.com/office/drawing/2014/main" val="73169271"/>
                    </a:ext>
                  </a:extLst>
                </a:gridCol>
              </a:tblGrid>
              <a:tr h="303700">
                <a:tc>
                  <a:txBody>
                    <a:bodyPr/>
                    <a:lstStyle/>
                    <a:p>
                      <a:r>
                        <a:rPr lang="sk-SK" sz="1800" dirty="0"/>
                        <a:t>nový </a:t>
                      </a:r>
                      <a:r>
                        <a:rPr lang="sk-SK" sz="1800" dirty="0" smtClean="0"/>
                        <a:t>–             - najnovší     </a:t>
                      </a:r>
                      <a:endParaRPr lang="sk-SK" sz="1800" dirty="0"/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11752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/>
                        <a:t>tvrdý – tvrdší </a:t>
                      </a:r>
                      <a:r>
                        <a:rPr lang="sk-SK" sz="1800" dirty="0" smtClean="0"/>
                        <a:t>-</a:t>
                      </a:r>
                      <a:endParaRPr lang="sk-SK" sz="1800" dirty="0"/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8191311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 smtClean="0"/>
                        <a:t>            -</a:t>
                      </a:r>
                      <a:r>
                        <a:rPr lang="sk-SK" sz="1800" baseline="0" dirty="0" smtClean="0"/>
                        <a:t> </a:t>
                      </a:r>
                      <a:r>
                        <a:rPr lang="sk-SK" sz="1800" dirty="0" smtClean="0"/>
                        <a:t>mäkší </a:t>
                      </a:r>
                      <a:r>
                        <a:rPr lang="sk-SK" sz="1800" dirty="0"/>
                        <a:t>- najmäkší</a:t>
                      </a:r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312046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/>
                        <a:t>hlboký </a:t>
                      </a:r>
                      <a:r>
                        <a:rPr lang="sk-SK" sz="1800" dirty="0" smtClean="0"/>
                        <a:t>–            - </a:t>
                      </a:r>
                      <a:r>
                        <a:rPr lang="sk-SK" sz="1800" dirty="0"/>
                        <a:t>najhlbší</a:t>
                      </a:r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253236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/>
                        <a:t>smutný – smutnejší </a:t>
                      </a:r>
                      <a:r>
                        <a:rPr lang="sk-SK" sz="1800" dirty="0" smtClean="0"/>
                        <a:t>- </a:t>
                      </a:r>
                      <a:endParaRPr lang="sk-SK" sz="1800" dirty="0"/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216286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 smtClean="0"/>
                        <a:t>             – </a:t>
                      </a:r>
                      <a:r>
                        <a:rPr lang="sk-SK" sz="1800" dirty="0"/>
                        <a:t>múdrejší - najmúdrejší</a:t>
                      </a:r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860072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/>
                        <a:t>hlúpy </a:t>
                      </a:r>
                      <a:r>
                        <a:rPr lang="sk-SK" sz="1800" dirty="0" smtClean="0"/>
                        <a:t>–                   - </a:t>
                      </a:r>
                      <a:r>
                        <a:rPr lang="sk-SK" sz="1800" dirty="0"/>
                        <a:t>najhlúpejší</a:t>
                      </a:r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613615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/>
                        <a:t>zdravý – zdravší </a:t>
                      </a:r>
                      <a:r>
                        <a:rPr lang="sk-SK" sz="1800" dirty="0" smtClean="0"/>
                        <a:t>-</a:t>
                      </a:r>
                      <a:endParaRPr lang="sk-SK" sz="1800" dirty="0"/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4655726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/>
                        <a:t>sladká </a:t>
                      </a:r>
                      <a:r>
                        <a:rPr lang="sk-SK" sz="1800" dirty="0" smtClean="0"/>
                        <a:t>–              - </a:t>
                      </a:r>
                      <a:r>
                        <a:rPr lang="sk-SK" sz="1800" dirty="0"/>
                        <a:t>najsladší</a:t>
                      </a:r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156333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 smtClean="0"/>
                        <a:t>              – slanší </a:t>
                      </a:r>
                      <a:r>
                        <a:rPr lang="sk-SK" sz="1800" dirty="0"/>
                        <a:t>- najslanší</a:t>
                      </a:r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7295031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/>
                        <a:t>teplý – teplejší </a:t>
                      </a:r>
                      <a:r>
                        <a:rPr lang="sk-SK" sz="1800" dirty="0" smtClean="0"/>
                        <a:t>-</a:t>
                      </a:r>
                      <a:endParaRPr lang="sk-SK" sz="1800" dirty="0"/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970717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r>
                        <a:rPr lang="sk-SK" sz="1800" dirty="0" smtClean="0"/>
                        <a:t>               – </a:t>
                      </a:r>
                      <a:r>
                        <a:rPr lang="sk-SK" sz="1800" dirty="0"/>
                        <a:t>ľahší - najľahší</a:t>
                      </a:r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630848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endParaRPr lang="sk-SK" sz="1800" dirty="0"/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4503825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endParaRPr lang="sk-SK" sz="1800" dirty="0"/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6870107"/>
                  </a:ext>
                </a:extLst>
              </a:tr>
              <a:tr h="303700">
                <a:tc>
                  <a:txBody>
                    <a:bodyPr/>
                    <a:lstStyle/>
                    <a:p>
                      <a:endParaRPr lang="sk-SK" sz="1800" dirty="0"/>
                    </a:p>
                  </a:txBody>
                  <a:tcPr marL="47444" marR="47444" marT="47444" marB="474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3266420"/>
                  </a:ext>
                </a:extLst>
              </a:tr>
            </a:tbl>
          </a:graphicData>
        </a:graphic>
      </p:graphicFrame>
      <p:sp>
        <p:nvSpPr>
          <p:cNvPr id="4" name="BlokTextu 3"/>
          <p:cNvSpPr txBox="1"/>
          <p:nvPr/>
        </p:nvSpPr>
        <p:spPr>
          <a:xfrm>
            <a:off x="1582189" y="1246781"/>
            <a:ext cx="1230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novší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2267380" y="1616113"/>
            <a:ext cx="1230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najtvrdší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838200" y="1985445"/>
            <a:ext cx="840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mäkký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1695105" y="2354312"/>
            <a:ext cx="7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hlbší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2812473" y="2704426"/>
            <a:ext cx="237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najsmutnejší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781741" y="3087497"/>
            <a:ext cx="840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múdry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1638646" y="3442118"/>
            <a:ext cx="97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hlúpejší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2535383" y="3831175"/>
            <a:ext cx="1429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najzdravší</a:t>
            </a:r>
            <a:endParaRPr lang="sk-SK" dirty="0"/>
          </a:p>
        </p:txBody>
      </p:sp>
      <p:sp>
        <p:nvSpPr>
          <p:cNvPr id="12" name="BlokTextu 11"/>
          <p:cNvSpPr txBox="1"/>
          <p:nvPr/>
        </p:nvSpPr>
        <p:spPr>
          <a:xfrm>
            <a:off x="1645921" y="4200507"/>
            <a:ext cx="889462" cy="382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sladší</a:t>
            </a:r>
          </a:p>
        </p:txBody>
      </p:sp>
      <p:sp>
        <p:nvSpPr>
          <p:cNvPr id="13" name="BlokTextu 12"/>
          <p:cNvSpPr txBox="1"/>
          <p:nvPr/>
        </p:nvSpPr>
        <p:spPr>
          <a:xfrm>
            <a:off x="838200" y="4580725"/>
            <a:ext cx="65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slaný</a:t>
            </a:r>
          </a:p>
        </p:txBody>
      </p:sp>
      <p:sp>
        <p:nvSpPr>
          <p:cNvPr id="14" name="BlokTextu 13"/>
          <p:cNvSpPr txBox="1"/>
          <p:nvPr/>
        </p:nvSpPr>
        <p:spPr>
          <a:xfrm>
            <a:off x="2456411" y="4950057"/>
            <a:ext cx="1587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najteplejší</a:t>
            </a:r>
          </a:p>
          <a:p>
            <a:endParaRPr lang="sk-SK" dirty="0"/>
          </a:p>
        </p:txBody>
      </p:sp>
      <p:sp>
        <p:nvSpPr>
          <p:cNvPr id="15" name="BlokTextu 14"/>
          <p:cNvSpPr txBox="1"/>
          <p:nvPr/>
        </p:nvSpPr>
        <p:spPr>
          <a:xfrm>
            <a:off x="822266" y="5313481"/>
            <a:ext cx="75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ľahký</a:t>
            </a:r>
          </a:p>
        </p:txBody>
      </p:sp>
    </p:spTree>
    <p:extLst>
      <p:ext uri="{BB962C8B-B14F-4D97-AF65-F5344CB8AC3E}">
        <p14:creationId xmlns:p14="http://schemas.microsoft.com/office/powerpoint/2010/main" val="211638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243</Words>
  <Application>Microsoft Office PowerPoint</Application>
  <PresentationFormat>Širokouhlá</PresentationFormat>
  <Paragraphs>99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Motív balíka Office</vt:lpstr>
      <vt:lpstr>Stupňovanie.</vt:lpstr>
      <vt:lpstr>stupňovanie</vt:lpstr>
      <vt:lpstr>O čom hovorí text?</vt:lpstr>
      <vt:lpstr>Prezentácia programu PowerPoint</vt:lpstr>
      <vt:lpstr>Prezentácia programu PowerPoint</vt:lpstr>
      <vt:lpstr>Ktoré farby sú na dáždniku?</vt:lpstr>
      <vt:lpstr>Prezentácia programu PowerPoint</vt:lpstr>
      <vt:lpstr>Stupňovanie prídavných mien</vt:lpstr>
      <vt:lpstr>Prezentácia programu PowerPoint</vt:lpstr>
      <vt:lpstr>Doplňte stupne prídavných mien.</vt:lpstr>
      <vt:lpstr>zhrnutie</vt:lpstr>
      <vt:lpstr>Nepravidelné stupňovanie</vt:lpstr>
      <vt:lpstr>Doplňte chýbajúce stupne.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Stupňovanie.</dc:title>
  <dc:creator>Jana Kesselova</dc:creator>
  <cp:lastModifiedBy>Kesselová Jana</cp:lastModifiedBy>
  <cp:revision>12</cp:revision>
  <dcterms:created xsi:type="dcterms:W3CDTF">2020-11-30T13:23:20Z</dcterms:created>
  <dcterms:modified xsi:type="dcterms:W3CDTF">2023-03-01T15:40:14Z</dcterms:modified>
</cp:coreProperties>
</file>