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62" r:id="rId11"/>
    <p:sldId id="266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7778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631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091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618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635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81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445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527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438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1819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133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C5E2B-40E2-4801-9E58-396B8FB7AC98}" type="datetimeFigureOut">
              <a:rPr lang="sk-SK" smtClean="0"/>
              <a:t>24. 10. 2024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E0922-FB24-4A9E-BCE1-99818E2BF78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518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b="1" dirty="0" smtClean="0"/>
              <a:t>Prídavné mená</a:t>
            </a:r>
            <a:br>
              <a:rPr lang="sk-SK" sz="4400" b="1" dirty="0" smtClean="0"/>
            </a:br>
            <a:r>
              <a:rPr lang="uk-UA" sz="2700" dirty="0"/>
              <a:t>прикметник</a:t>
            </a:r>
            <a:r>
              <a:rPr lang="sk-SK" sz="2700" dirty="0"/>
              <a:t>;</a:t>
            </a:r>
            <a:r>
              <a:rPr lang="sk-SK" sz="2700" i="1" dirty="0"/>
              <a:t> </a:t>
            </a:r>
            <a:r>
              <a:rPr lang="sk-SK" sz="2700" b="1" dirty="0" smtClean="0"/>
              <a:t>ADJEKTÍVUM</a:t>
            </a:r>
            <a:r>
              <a:rPr lang="sk-SK" sz="4400" dirty="0" smtClean="0"/>
              <a:t/>
            </a:r>
            <a:br>
              <a:rPr lang="sk-SK" sz="4400" dirty="0" smtClean="0"/>
            </a:br>
            <a:r>
              <a:rPr lang="sk-SK" sz="4400" dirty="0" smtClean="0"/>
              <a:t>vzor </a:t>
            </a:r>
            <a:r>
              <a:rPr lang="sk-SK" sz="4400" b="1" i="1" dirty="0" smtClean="0"/>
              <a:t>pekný</a:t>
            </a:r>
            <a:endParaRPr lang="sk-SK" sz="4400" b="1" i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Nakupovanie.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004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Zábavné </a:t>
            </a:r>
            <a:r>
              <a:rPr lang="sk-SK" b="1" dirty="0" smtClean="0"/>
              <a:t>nákupy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16739"/>
          </a:xfrm>
        </p:spPr>
        <p:txBody>
          <a:bodyPr>
            <a:normAutofit fontScale="85000" lnSpcReduction="20000"/>
          </a:bodyPr>
          <a:lstStyle/>
          <a:p>
            <a:r>
              <a:rPr lang="sk-SK" dirty="0"/>
              <a:t>Pršalo. So starou mamou sme stáli pri otvorených dverách a vyzerali von. Na ulici sa rozťahovala vlhká hmla, ktorá vytlačila horúčavu za obzor. Schody boli lesklé a studené.</a:t>
            </a:r>
          </a:p>
          <a:p>
            <a:r>
              <a:rPr lang="sk-SK" dirty="0"/>
              <a:t>– Nuž, nie,– povedala stará mama. – Do takéhoto počasia ja rozhodne nepôjdem.</a:t>
            </a:r>
          </a:p>
          <a:p>
            <a:r>
              <a:rPr lang="sk-SK" dirty="0"/>
              <a:t>– Vezmeme si dáždnik, – prehovárala som ju.</a:t>
            </a:r>
          </a:p>
          <a:p>
            <a:r>
              <a:rPr lang="sk-SK" dirty="0"/>
              <a:t>Chceli sme ísť do mesta nakupovať. S mamou nakupujem nerada, pretože zásadne vyberá iba veci, ktoré sú praktické, a teda nudné. Zato nákupy so starou mamou – to je niečo celkom iné! </a:t>
            </a:r>
            <a:endParaRPr lang="sk-SK" dirty="0" smtClean="0"/>
          </a:p>
          <a:p>
            <a:r>
              <a:rPr lang="sk-SK" dirty="0" smtClean="0"/>
              <a:t>Raz</a:t>
            </a:r>
            <a:r>
              <a:rPr lang="sk-SK" dirty="0"/>
              <a:t>, keď sme mali kúpiť kabát, priniesli sme domov video, keď sme mali kúpiť prášky na pranie, kúpili sme klietku i s andulkami. </a:t>
            </a:r>
            <a:endParaRPr lang="sk-SK" dirty="0" smtClean="0"/>
          </a:p>
          <a:p>
            <a:r>
              <a:rPr lang="sk-SK" dirty="0" smtClean="0"/>
              <a:t>Naposledy </a:t>
            </a:r>
            <a:r>
              <a:rPr lang="sk-SK" dirty="0"/>
              <a:t>zase, keď nás </a:t>
            </a:r>
            <a:r>
              <a:rPr lang="sk-SK" dirty="0" smtClean="0"/>
              <a:t>mama </a:t>
            </a:r>
            <a:r>
              <a:rPr lang="sk-SK" dirty="0"/>
              <a:t>poslala po mäso na rezne, kúpila stará mama – parochňu. Úžasnú parochňu s polodlhými gaštanovými vlasmi, ktorá ju o dvadsať rokov omladila a mňa spravila o dvadsať rokov staršou. </a:t>
            </a:r>
            <a:r>
              <a:rPr lang="sk-SK" dirty="0" smtClean="0"/>
              <a:t> </a:t>
            </a:r>
            <a:endParaRPr lang="sk-SK" dirty="0"/>
          </a:p>
          <a:p>
            <a:pPr lvl="3"/>
            <a:r>
              <a:rPr lang="sk-SK" dirty="0" smtClean="0"/>
              <a:t>                                                                                          Jela </a:t>
            </a:r>
            <a:r>
              <a:rPr lang="sk-SK" dirty="0" err="1"/>
              <a:t>Mlčochová</a:t>
            </a:r>
            <a:r>
              <a:rPr lang="sk-SK" dirty="0"/>
              <a:t>: </a:t>
            </a:r>
            <a:r>
              <a:rPr lang="sk-SK" dirty="0" err="1"/>
              <a:t>Adrianim</a:t>
            </a:r>
            <a:r>
              <a:rPr lang="sk-SK" dirty="0"/>
              <a:t> prvý prípad. Senica: Arkus 1996, s. </a:t>
            </a:r>
            <a:r>
              <a:rPr lang="sk-SK" dirty="0" smtClean="0"/>
              <a:t>48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138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Aké sú nákupy s mamou?</a:t>
            </a:r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Aké sú nákupy so starou mamou?</a:t>
            </a:r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Aká bola parochňa?</a:t>
            </a:r>
          </a:p>
          <a:p>
            <a:r>
              <a:rPr lang="sk-SK" dirty="0" smtClean="0"/>
              <a:t>Aké boli vlasy?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7531330" y="1986742"/>
            <a:ext cx="1812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praktic</a:t>
            </a:r>
            <a:r>
              <a:rPr lang="sk-SK" sz="2800" dirty="0" smtClean="0">
                <a:solidFill>
                  <a:srgbClr val="FF0000"/>
                </a:solidFill>
              </a:rPr>
              <a:t>k</a:t>
            </a:r>
            <a:r>
              <a:rPr lang="sk-SK" sz="2800" dirty="0" smtClean="0"/>
              <a:t>é</a:t>
            </a:r>
            <a:endParaRPr lang="sk-SK" sz="2800" dirty="0"/>
          </a:p>
        </p:txBody>
      </p:sp>
      <p:sp>
        <p:nvSpPr>
          <p:cNvPr id="5" name="BlokTextu 4"/>
          <p:cNvSpPr txBox="1"/>
          <p:nvPr/>
        </p:nvSpPr>
        <p:spPr>
          <a:xfrm>
            <a:off x="7539642" y="2442798"/>
            <a:ext cx="1812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nud</a:t>
            </a:r>
            <a:r>
              <a:rPr lang="sk-SK" sz="2800" dirty="0" smtClean="0">
                <a:solidFill>
                  <a:srgbClr val="FF0000"/>
                </a:solidFill>
              </a:rPr>
              <a:t>n</a:t>
            </a:r>
            <a:r>
              <a:rPr lang="sk-SK" sz="2800" dirty="0" smtClean="0"/>
              <a:t>é</a:t>
            </a:r>
            <a:endParaRPr lang="sk-SK" sz="2800" dirty="0"/>
          </a:p>
        </p:txBody>
      </p:sp>
      <p:sp>
        <p:nvSpPr>
          <p:cNvPr id="6" name="BlokTextu 5"/>
          <p:cNvSpPr txBox="1"/>
          <p:nvPr/>
        </p:nvSpPr>
        <p:spPr>
          <a:xfrm>
            <a:off x="7539642" y="3701463"/>
            <a:ext cx="1812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zábav</a:t>
            </a:r>
            <a:r>
              <a:rPr lang="sk-SK" sz="2800" dirty="0" smtClean="0">
                <a:solidFill>
                  <a:srgbClr val="FF0000"/>
                </a:solidFill>
              </a:rPr>
              <a:t>n</a:t>
            </a:r>
            <a:r>
              <a:rPr lang="sk-SK" sz="2800" dirty="0" smtClean="0"/>
              <a:t>é</a:t>
            </a:r>
            <a:endParaRPr lang="sk-SK" sz="2800" dirty="0"/>
          </a:p>
        </p:txBody>
      </p:sp>
      <p:sp>
        <p:nvSpPr>
          <p:cNvPr id="7" name="BlokTextu 6"/>
          <p:cNvSpPr txBox="1"/>
          <p:nvPr/>
        </p:nvSpPr>
        <p:spPr>
          <a:xfrm>
            <a:off x="7531330" y="5004261"/>
            <a:ext cx="1446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úžas</a:t>
            </a:r>
            <a:r>
              <a:rPr lang="sk-SK" sz="2800" dirty="0" smtClean="0">
                <a:solidFill>
                  <a:srgbClr val="FF0000"/>
                </a:solidFill>
              </a:rPr>
              <a:t>n</a:t>
            </a:r>
            <a:r>
              <a:rPr lang="sk-SK" sz="2800" dirty="0" smtClean="0"/>
              <a:t>á</a:t>
            </a:r>
            <a:endParaRPr lang="sk-SK" sz="2800" dirty="0"/>
          </a:p>
        </p:txBody>
      </p:sp>
      <p:sp>
        <p:nvSpPr>
          <p:cNvPr id="8" name="BlokTextu 7"/>
          <p:cNvSpPr txBox="1"/>
          <p:nvPr/>
        </p:nvSpPr>
        <p:spPr>
          <a:xfrm>
            <a:off x="7498079" y="5721927"/>
            <a:ext cx="187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gaštano</a:t>
            </a:r>
            <a:r>
              <a:rPr lang="sk-SK" sz="2800" dirty="0" smtClean="0">
                <a:solidFill>
                  <a:srgbClr val="FF0000"/>
                </a:solidFill>
              </a:rPr>
              <a:t>v</a:t>
            </a:r>
            <a:r>
              <a:rPr lang="sk-SK" sz="2800" dirty="0" smtClean="0"/>
              <a:t>é</a:t>
            </a:r>
          </a:p>
          <a:p>
            <a:r>
              <a:rPr lang="sk-SK" sz="2800" dirty="0" smtClean="0"/>
              <a:t>polodl</a:t>
            </a:r>
            <a:r>
              <a:rPr lang="sk-SK" sz="2800" dirty="0" smtClean="0">
                <a:solidFill>
                  <a:srgbClr val="FF0000"/>
                </a:solidFill>
              </a:rPr>
              <a:t>h</a:t>
            </a:r>
            <a:r>
              <a:rPr lang="sk-SK" sz="2800" dirty="0" smtClean="0"/>
              <a:t>é</a:t>
            </a:r>
            <a:endParaRPr lang="sk-SK" sz="2800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710" y="5527481"/>
            <a:ext cx="2348416" cy="112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6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b="1" i="1" dirty="0" smtClean="0">
                <a:solidFill>
                  <a:srgbClr val="FF0000"/>
                </a:solidFill>
              </a:rPr>
              <a:t>pekný</a:t>
            </a:r>
            <a:endParaRPr lang="sk-SK" b="1" i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927102" y="1226778"/>
            <a:ext cx="2397990" cy="823912"/>
          </a:xfrm>
        </p:spPr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graphicFrame>
        <p:nvGraphicFramePr>
          <p:cNvPr id="7" name="Zástupný objekt pre obsah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58699087"/>
              </p:ext>
            </p:extLst>
          </p:nvPr>
        </p:nvGraphicFramePr>
        <p:xfrm>
          <a:off x="839788" y="2211183"/>
          <a:ext cx="2485303" cy="41665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85303">
                  <a:extLst>
                    <a:ext uri="{9D8B030D-6E8A-4147-A177-3AD203B41FA5}">
                      <a16:colId xmlns:a16="http://schemas.microsoft.com/office/drawing/2014/main" val="3993768103"/>
                    </a:ext>
                  </a:extLst>
                </a:gridCol>
              </a:tblGrid>
              <a:tr h="6886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-ý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2226378"/>
                  </a:ext>
                </a:extLst>
              </a:tr>
              <a:tr h="6886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pekn-ého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4854490"/>
                  </a:ext>
                </a:extLst>
              </a:tr>
              <a:tr h="6886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pekn-ému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6678793"/>
                  </a:ext>
                </a:extLst>
              </a:tr>
              <a:tr h="7232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pekn-ého</a:t>
                      </a:r>
                      <a:r>
                        <a:rPr lang="sk-SK" sz="2800" dirty="0">
                          <a:effectLst/>
                        </a:rPr>
                        <a:t>/-ý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0740942"/>
                  </a:ext>
                </a:extLst>
              </a:tr>
              <a:tr h="6886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smtClean="0">
                          <a:effectLst/>
                        </a:rPr>
                        <a:t>(o) </a:t>
                      </a:r>
                      <a:r>
                        <a:rPr lang="sk-SK" sz="2800" dirty="0" err="1" smtClean="0">
                          <a:effectLst/>
                        </a:rPr>
                        <a:t>pekn-om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377421"/>
                  </a:ext>
                </a:extLst>
              </a:tr>
              <a:tr h="6886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pekn-ým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3452670"/>
                  </a:ext>
                </a:extLst>
              </a:tr>
            </a:tbl>
          </a:graphicData>
        </a:graphic>
      </p:graphicFrame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5432367" y="1226778"/>
            <a:ext cx="2373284" cy="823912"/>
          </a:xfrm>
        </p:spPr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graphicFrame>
        <p:nvGraphicFramePr>
          <p:cNvPr id="8" name="Zástupný objekt pre obsah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00295813"/>
              </p:ext>
            </p:extLst>
          </p:nvPr>
        </p:nvGraphicFramePr>
        <p:xfrm>
          <a:off x="5513417" y="2211183"/>
          <a:ext cx="2292234" cy="41665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92234">
                  <a:extLst>
                    <a:ext uri="{9D8B030D-6E8A-4147-A177-3AD203B41FA5}">
                      <a16:colId xmlns:a16="http://schemas.microsoft.com/office/drawing/2014/main" val="3579535719"/>
                    </a:ext>
                  </a:extLst>
                </a:gridCol>
              </a:tblGrid>
              <a:tr h="6944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</a:t>
                      </a:r>
                      <a:r>
                        <a:rPr lang="sk-SK" sz="2800" dirty="0">
                          <a:solidFill>
                            <a:srgbClr val="FF0000"/>
                          </a:solidFill>
                          <a:effectLst/>
                        </a:rPr>
                        <a:t>í</a:t>
                      </a:r>
                      <a:r>
                        <a:rPr lang="sk-SK" sz="2800" dirty="0">
                          <a:effectLst/>
                        </a:rPr>
                        <a:t> 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113985"/>
                  </a:ext>
                </a:extLst>
              </a:tr>
              <a:tr h="6944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pekn-ých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6281507"/>
                  </a:ext>
                </a:extLst>
              </a:tr>
              <a:tr h="6944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pekn-ých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939116"/>
                  </a:ext>
                </a:extLst>
              </a:tr>
              <a:tr h="6944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pekn-ých</a:t>
                      </a:r>
                      <a:r>
                        <a:rPr lang="sk-SK" sz="2800" dirty="0">
                          <a:effectLst/>
                        </a:rPr>
                        <a:t>/-é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0282589"/>
                  </a:ext>
                </a:extLst>
              </a:tr>
              <a:tr h="6944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pekn-ých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4218308"/>
                  </a:ext>
                </a:extLst>
              </a:tr>
              <a:tr h="6944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pekn-ými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1054603"/>
                  </a:ext>
                </a:extLst>
              </a:tr>
            </a:tbl>
          </a:graphicData>
        </a:graphic>
      </p:graphicFrame>
      <p:sp>
        <p:nvSpPr>
          <p:cNvPr id="9" name="BlokTextu 8"/>
          <p:cNvSpPr txBox="1"/>
          <p:nvPr/>
        </p:nvSpPr>
        <p:spPr>
          <a:xfrm>
            <a:off x="8345978" y="3806494"/>
            <a:ext cx="32959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Prídavné mená, ktoré majú pred </a:t>
            </a:r>
            <a:r>
              <a:rPr lang="sk-SK" dirty="0" smtClean="0"/>
              <a:t>koncovkou </a:t>
            </a:r>
            <a:r>
              <a:rPr lang="sk-SK" dirty="0"/>
              <a:t>tvrdú alebo obojakú spoluhlásku, sa skloňujú podľa vzoru </a:t>
            </a:r>
            <a:r>
              <a:rPr lang="sk-SK" i="1" dirty="0"/>
              <a:t>pekný</a:t>
            </a:r>
            <a:r>
              <a:rPr lang="sk-SK" dirty="0"/>
              <a:t>. </a:t>
            </a:r>
            <a:endParaRPr lang="sk-SK" dirty="0" smtClean="0"/>
          </a:p>
          <a:p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Prídavné </a:t>
            </a:r>
            <a:r>
              <a:rPr lang="sk-SK" dirty="0"/>
              <a:t>mená sa s podstatnými menami zhodujú v rode, čísle a páde.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1409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koncovky.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/>
              <a:t>dlh- tmav- </a:t>
            </a:r>
            <a:r>
              <a:rPr lang="sk-SK" dirty="0" smtClean="0"/>
              <a:t>kabát </a:t>
            </a:r>
          </a:p>
          <a:p>
            <a:r>
              <a:rPr lang="sk-SK" dirty="0" smtClean="0"/>
              <a:t>na</a:t>
            </a:r>
            <a:r>
              <a:rPr lang="sk-SK" dirty="0"/>
              <a:t> </a:t>
            </a:r>
            <a:r>
              <a:rPr lang="sk-SK" dirty="0" err="1"/>
              <a:t>úzk</a:t>
            </a:r>
            <a:r>
              <a:rPr lang="sk-SK" dirty="0"/>
              <a:t>- </a:t>
            </a:r>
            <a:r>
              <a:rPr lang="sk-SK" dirty="0" smtClean="0"/>
              <a:t>chodníku </a:t>
            </a:r>
          </a:p>
          <a:p>
            <a:r>
              <a:rPr lang="sk-SK" dirty="0" err="1" smtClean="0"/>
              <a:t>bradat</a:t>
            </a:r>
            <a:r>
              <a:rPr lang="sk-SK" dirty="0" smtClean="0"/>
              <a:t>- muži </a:t>
            </a:r>
          </a:p>
          <a:p>
            <a:r>
              <a:rPr lang="sk-SK" dirty="0" smtClean="0"/>
              <a:t>v</a:t>
            </a:r>
            <a:r>
              <a:rPr lang="sk-SK" dirty="0"/>
              <a:t> </a:t>
            </a:r>
            <a:r>
              <a:rPr lang="sk-SK" dirty="0" err="1"/>
              <a:t>modern</a:t>
            </a:r>
            <a:r>
              <a:rPr lang="sk-SK" dirty="0"/>
              <a:t>- </a:t>
            </a:r>
            <a:r>
              <a:rPr lang="sk-SK" dirty="0" smtClean="0"/>
              <a:t>domoch </a:t>
            </a:r>
          </a:p>
          <a:p>
            <a:r>
              <a:rPr lang="sk-SK" dirty="0" err="1" smtClean="0"/>
              <a:t>čiern</a:t>
            </a:r>
            <a:r>
              <a:rPr lang="sk-SK" dirty="0" smtClean="0"/>
              <a:t>- kocúr </a:t>
            </a:r>
          </a:p>
          <a:p>
            <a:r>
              <a:rPr lang="sk-SK" dirty="0" smtClean="0"/>
              <a:t>za </a:t>
            </a:r>
            <a:r>
              <a:rPr lang="sk-SK" dirty="0" err="1"/>
              <a:t>posledn</a:t>
            </a:r>
            <a:r>
              <a:rPr lang="sk-SK" dirty="0"/>
              <a:t>- </a:t>
            </a:r>
            <a:r>
              <a:rPr lang="sk-SK" dirty="0" smtClean="0"/>
              <a:t>domami </a:t>
            </a:r>
          </a:p>
          <a:p>
            <a:r>
              <a:rPr lang="sk-SK" dirty="0" smtClean="0"/>
              <a:t>s</a:t>
            </a:r>
            <a:r>
              <a:rPr lang="sk-SK" dirty="0"/>
              <a:t> </a:t>
            </a:r>
            <a:r>
              <a:rPr lang="sk-SK" dirty="0" err="1"/>
              <a:t>rozbit</a:t>
            </a:r>
            <a:r>
              <a:rPr lang="sk-SK" dirty="0"/>
              <a:t>- </a:t>
            </a:r>
            <a:r>
              <a:rPr lang="sk-SK" dirty="0" smtClean="0"/>
              <a:t>pohármi</a:t>
            </a:r>
          </a:p>
          <a:p>
            <a:r>
              <a:rPr lang="sk-SK" dirty="0" smtClean="0"/>
              <a:t>traja </a:t>
            </a:r>
            <a:r>
              <a:rPr lang="sk-SK" dirty="0" err="1"/>
              <a:t>podozriv</a:t>
            </a:r>
            <a:r>
              <a:rPr lang="sk-SK" dirty="0"/>
              <a:t>- </a:t>
            </a:r>
            <a:r>
              <a:rPr lang="sk-SK" dirty="0" smtClean="0"/>
              <a:t> </a:t>
            </a:r>
          </a:p>
          <a:p>
            <a:r>
              <a:rPr lang="sk-SK" dirty="0" err="1" smtClean="0"/>
              <a:t>tajupln</a:t>
            </a:r>
            <a:r>
              <a:rPr lang="sk-SK" dirty="0" smtClean="0"/>
              <a:t>- </a:t>
            </a:r>
            <a:r>
              <a:rPr lang="sk-SK" dirty="0"/>
              <a:t>šepot </a:t>
            </a:r>
            <a:endParaRPr lang="sk-SK" dirty="0" smtClean="0"/>
          </a:p>
          <a:p>
            <a:r>
              <a:rPr lang="sk-SK" dirty="0" smtClean="0"/>
              <a:t>za </a:t>
            </a:r>
            <a:r>
              <a:rPr lang="sk-SK" dirty="0"/>
              <a:t>tmav- </a:t>
            </a:r>
            <a:r>
              <a:rPr lang="sk-SK" dirty="0" smtClean="0"/>
              <a:t>rohom</a:t>
            </a:r>
          </a:p>
          <a:p>
            <a:r>
              <a:rPr lang="sk-SK" dirty="0" smtClean="0"/>
              <a:t>sme </a:t>
            </a:r>
            <a:r>
              <a:rPr lang="sk-SK" dirty="0"/>
              <a:t>dobre </a:t>
            </a:r>
            <a:r>
              <a:rPr lang="sk-SK" dirty="0" err="1" smtClean="0"/>
              <a:t>pripraven</a:t>
            </a:r>
            <a:r>
              <a:rPr lang="sk-SK" dirty="0" smtClean="0"/>
              <a:t>- </a:t>
            </a:r>
          </a:p>
          <a:p>
            <a:r>
              <a:rPr lang="sk-SK" dirty="0" smtClean="0"/>
              <a:t>obaja </a:t>
            </a:r>
            <a:r>
              <a:rPr lang="sk-SK" dirty="0"/>
              <a:t>boli </a:t>
            </a:r>
            <a:r>
              <a:rPr lang="sk-SK" dirty="0" err="1"/>
              <a:t>znepokojen</a:t>
            </a:r>
            <a:r>
              <a:rPr lang="sk-SK" dirty="0"/>
              <a:t>-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0676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koncovky. Riešenie.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dlhý tmavý kabát </a:t>
            </a:r>
          </a:p>
          <a:p>
            <a:r>
              <a:rPr lang="sk-SK" dirty="0" smtClean="0"/>
              <a:t>na</a:t>
            </a:r>
            <a:r>
              <a:rPr lang="sk-SK" dirty="0"/>
              <a:t> </a:t>
            </a:r>
            <a:r>
              <a:rPr lang="sk-SK" dirty="0" smtClean="0"/>
              <a:t>úzkom chodníku </a:t>
            </a:r>
          </a:p>
          <a:p>
            <a:r>
              <a:rPr lang="sk-SK" dirty="0" smtClean="0"/>
              <a:t>bradatí muži </a:t>
            </a:r>
          </a:p>
          <a:p>
            <a:r>
              <a:rPr lang="sk-SK" dirty="0" smtClean="0"/>
              <a:t>v</a:t>
            </a:r>
            <a:r>
              <a:rPr lang="sk-SK" dirty="0"/>
              <a:t> </a:t>
            </a:r>
            <a:r>
              <a:rPr lang="sk-SK" dirty="0" smtClean="0"/>
              <a:t>moderných domoch </a:t>
            </a:r>
          </a:p>
          <a:p>
            <a:r>
              <a:rPr lang="sk-SK" dirty="0" smtClean="0"/>
              <a:t>za poslednými domami </a:t>
            </a:r>
          </a:p>
          <a:p>
            <a:r>
              <a:rPr lang="sk-SK" dirty="0" smtClean="0"/>
              <a:t>s</a:t>
            </a:r>
            <a:r>
              <a:rPr lang="sk-SK" dirty="0"/>
              <a:t> </a:t>
            </a:r>
            <a:r>
              <a:rPr lang="sk-SK" dirty="0" smtClean="0"/>
              <a:t>rozbitými pohármi</a:t>
            </a:r>
          </a:p>
          <a:p>
            <a:r>
              <a:rPr lang="sk-SK" dirty="0" smtClean="0"/>
              <a:t>traja podozriví  </a:t>
            </a:r>
          </a:p>
          <a:p>
            <a:r>
              <a:rPr lang="sk-SK" dirty="0" smtClean="0"/>
              <a:t>tajuplný </a:t>
            </a:r>
            <a:r>
              <a:rPr lang="sk-SK" dirty="0"/>
              <a:t>šepot </a:t>
            </a:r>
            <a:endParaRPr lang="sk-SK" dirty="0" smtClean="0"/>
          </a:p>
          <a:p>
            <a:r>
              <a:rPr lang="sk-SK" dirty="0" smtClean="0"/>
              <a:t>za tmavým rohom</a:t>
            </a:r>
          </a:p>
          <a:p>
            <a:r>
              <a:rPr lang="sk-SK" dirty="0" smtClean="0"/>
              <a:t>sme </a:t>
            </a:r>
            <a:r>
              <a:rPr lang="sk-SK" dirty="0"/>
              <a:t>dobre </a:t>
            </a:r>
            <a:r>
              <a:rPr lang="sk-SK" dirty="0" smtClean="0"/>
              <a:t>pripravení </a:t>
            </a:r>
          </a:p>
          <a:p>
            <a:r>
              <a:rPr lang="sk-SK" dirty="0" smtClean="0"/>
              <a:t>obaja </a:t>
            </a:r>
            <a:r>
              <a:rPr lang="sk-SK" dirty="0"/>
              <a:t>boli </a:t>
            </a:r>
            <a:r>
              <a:rPr lang="sk-SK" dirty="0" smtClean="0"/>
              <a:t>znepokojení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5681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v množnom čísle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slovenský prezident</a:t>
            </a:r>
          </a:p>
          <a:p>
            <a:r>
              <a:rPr lang="sk-SK" dirty="0" smtClean="0"/>
              <a:t>hokejový tréner</a:t>
            </a:r>
          </a:p>
          <a:p>
            <a:r>
              <a:rPr lang="sk-SK" dirty="0" smtClean="0"/>
              <a:t>vyrovnaný súper</a:t>
            </a:r>
          </a:p>
          <a:p>
            <a:r>
              <a:rPr lang="sk-SK" dirty="0" smtClean="0"/>
              <a:t>iný autor</a:t>
            </a:r>
          </a:p>
          <a:p>
            <a:r>
              <a:rPr lang="sk-SK" dirty="0" smtClean="0"/>
              <a:t>ukrajinský lekár</a:t>
            </a:r>
          </a:p>
          <a:p>
            <a:r>
              <a:rPr lang="sk-SK" dirty="0" smtClean="0"/>
              <a:t>životný partner</a:t>
            </a:r>
          </a:p>
          <a:p>
            <a:r>
              <a:rPr lang="sk-SK" dirty="0" smtClean="0"/>
              <a:t>začínajúci režisér</a:t>
            </a:r>
          </a:p>
          <a:p>
            <a:r>
              <a:rPr lang="sk-SK" dirty="0" smtClean="0"/>
              <a:t>bývalý redaktor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078064" y="3372464"/>
            <a:ext cx="15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4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Použite v množnom čísle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slovenský prezident</a:t>
            </a:r>
          </a:p>
          <a:p>
            <a:r>
              <a:rPr lang="sk-SK" dirty="0" smtClean="0"/>
              <a:t>hokejový tréner</a:t>
            </a:r>
          </a:p>
          <a:p>
            <a:r>
              <a:rPr lang="sk-SK" dirty="0" smtClean="0"/>
              <a:t>vyrovnaný súper</a:t>
            </a:r>
          </a:p>
          <a:p>
            <a:r>
              <a:rPr lang="sk-SK" dirty="0" smtClean="0"/>
              <a:t>iný autor</a:t>
            </a:r>
          </a:p>
          <a:p>
            <a:r>
              <a:rPr lang="sk-SK" dirty="0" smtClean="0"/>
              <a:t>ukrajinský lekár</a:t>
            </a:r>
          </a:p>
          <a:p>
            <a:r>
              <a:rPr lang="sk-SK" dirty="0" smtClean="0"/>
              <a:t>životný partner</a:t>
            </a:r>
          </a:p>
          <a:p>
            <a:r>
              <a:rPr lang="sk-SK" dirty="0" smtClean="0"/>
              <a:t>začínajúci režisér</a:t>
            </a:r>
          </a:p>
          <a:p>
            <a:r>
              <a:rPr lang="sk-SK" dirty="0" smtClean="0"/>
              <a:t>bývalý redaktor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slovenskí prezidenti</a:t>
            </a:r>
          </a:p>
          <a:p>
            <a:r>
              <a:rPr lang="sk-SK" dirty="0" smtClean="0"/>
              <a:t>hokejoví tréneri</a:t>
            </a:r>
          </a:p>
          <a:p>
            <a:r>
              <a:rPr lang="sk-SK" dirty="0" smtClean="0"/>
              <a:t>vyrovnaní súperi</a:t>
            </a:r>
          </a:p>
          <a:p>
            <a:r>
              <a:rPr lang="sk-SK" dirty="0" smtClean="0"/>
              <a:t>iní autori</a:t>
            </a:r>
            <a:endParaRPr lang="sk-SK" b="1" dirty="0" smtClean="0"/>
          </a:p>
          <a:p>
            <a:r>
              <a:rPr lang="sk-SK" dirty="0" smtClean="0"/>
              <a:t>ukrajinskí lekári</a:t>
            </a:r>
          </a:p>
          <a:p>
            <a:r>
              <a:rPr lang="sk-SK" dirty="0" smtClean="0"/>
              <a:t>životní partneri</a:t>
            </a:r>
          </a:p>
          <a:p>
            <a:r>
              <a:rPr lang="sk-SK" dirty="0" smtClean="0"/>
              <a:t>začínajúci režiséri</a:t>
            </a:r>
          </a:p>
          <a:p>
            <a:r>
              <a:rPr lang="sk-SK" dirty="0" smtClean="0"/>
              <a:t>bývalí redaktori</a:t>
            </a:r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7916754" y="490359"/>
            <a:ext cx="3804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</a:rPr>
              <a:t>Podstatné mená sa skloňujú podľa vzoru </a:t>
            </a:r>
            <a:r>
              <a:rPr lang="sk-SK" sz="2400" i="1" dirty="0" smtClean="0">
                <a:solidFill>
                  <a:srgbClr val="FF0000"/>
                </a:solidFill>
              </a:rPr>
              <a:t>chlap</a:t>
            </a:r>
            <a:r>
              <a:rPr lang="sk-SK" sz="2400" dirty="0" smtClean="0">
                <a:solidFill>
                  <a:srgbClr val="FF0000"/>
                </a:solidFill>
              </a:rPr>
              <a:t>, množné číslo </a:t>
            </a:r>
            <a:r>
              <a:rPr lang="sk-SK" sz="2400" b="1" i="1" dirty="0" smtClean="0">
                <a:solidFill>
                  <a:srgbClr val="FF0000"/>
                </a:solidFill>
              </a:rPr>
              <a:t>chlapi</a:t>
            </a:r>
            <a:r>
              <a:rPr lang="sk-SK" sz="2400" dirty="0" smtClean="0">
                <a:solidFill>
                  <a:srgbClr val="FF0000"/>
                </a:solidFill>
              </a:rPr>
              <a:t>.</a:t>
            </a: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8185799" y="5896401"/>
            <a:ext cx="3804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</a:rPr>
              <a:t>Prídavné mená v nominatíve plurálu majú koncovku –</a:t>
            </a:r>
            <a:r>
              <a:rPr lang="sk-SK" sz="2400" b="1" i="1" dirty="0" smtClean="0">
                <a:solidFill>
                  <a:srgbClr val="0070C0"/>
                </a:solidFill>
              </a:rPr>
              <a:t>í</a:t>
            </a:r>
            <a:r>
              <a:rPr lang="sk-SK" sz="2400" dirty="0" smtClean="0">
                <a:solidFill>
                  <a:srgbClr val="0070C0"/>
                </a:solidFill>
              </a:rPr>
              <a:t>.</a:t>
            </a:r>
            <a:endParaRPr lang="sk-SK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2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32" y="0"/>
            <a:ext cx="6699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0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Domáca úloha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 novín, časopisov alebo z  letákov vypíšte 12 prídavných mien podľa vzoru </a:t>
            </a:r>
            <a:r>
              <a:rPr lang="sk-SK" i="1" dirty="0"/>
              <a:t>pekný</a:t>
            </a:r>
            <a:r>
              <a:rPr lang="sk-SK" dirty="0"/>
              <a:t>, ktoré sa používajú v reklamných textoch. Aké prídavné mená sa v reklame používajú najčastejšie?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9458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https://www.ff.unipo.sk/slovencina/?page_id=6413</a:t>
            </a:r>
          </a:p>
        </p:txBody>
      </p:sp>
    </p:spTree>
    <p:extLst>
      <p:ext uri="{BB962C8B-B14F-4D97-AF65-F5344CB8AC3E}">
        <p14:creationId xmlns:p14="http://schemas.microsoft.com/office/powerpoint/2010/main" val="404105893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174</Words>
  <Application>Microsoft Office PowerPoint</Application>
  <PresentationFormat>Širokouhlá</PresentationFormat>
  <Paragraphs>99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Motív balíka Office</vt:lpstr>
      <vt:lpstr>Prídavné mená прикметник; ADJEKTÍVUM vzor pekný</vt:lpstr>
      <vt:lpstr>Zábavné nákupy</vt:lpstr>
      <vt:lpstr>Prezentácia programu PowerPoint</vt:lpstr>
      <vt:lpstr>Vzor pekný</vt:lpstr>
      <vt:lpstr>Doplňte koncovky.</vt:lpstr>
      <vt:lpstr>Doplňte koncovky. Riešenie.</vt:lpstr>
      <vt:lpstr>Použite v množnom čísle</vt:lpstr>
      <vt:lpstr>Použite v množnom čísle</vt:lpstr>
      <vt:lpstr>Prezentácia programu PowerPoint</vt:lpstr>
      <vt:lpstr>Domáca úloha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Prídavné mená vzor pekný</dc:title>
  <dc:creator>Jana Kesselova</dc:creator>
  <cp:lastModifiedBy>Kesselová Jana</cp:lastModifiedBy>
  <cp:revision>10</cp:revision>
  <dcterms:created xsi:type="dcterms:W3CDTF">2020-11-30T14:44:03Z</dcterms:created>
  <dcterms:modified xsi:type="dcterms:W3CDTF">2024-10-24T15:27:57Z</dcterms:modified>
</cp:coreProperties>
</file>