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5" r:id="rId9"/>
    <p:sldId id="264" r:id="rId10"/>
    <p:sldId id="257" r:id="rId11"/>
    <p:sldId id="266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2BB70-A371-400D-9E27-620EF056CD91}" type="datetimeFigureOut">
              <a:rPr lang="sk-SK" smtClean="0"/>
              <a:t>4. 2. 2024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FDD-BBEA-4C9A-B5CA-46D64C5A0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0317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2BB70-A371-400D-9E27-620EF056CD91}" type="datetimeFigureOut">
              <a:rPr lang="sk-SK" smtClean="0"/>
              <a:t>4. 2. 2024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FDD-BBEA-4C9A-B5CA-46D64C5A0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389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2BB70-A371-400D-9E27-620EF056CD91}" type="datetimeFigureOut">
              <a:rPr lang="sk-SK" smtClean="0"/>
              <a:t>4. 2. 2024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FDD-BBEA-4C9A-B5CA-46D64C5A0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7847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2BB70-A371-400D-9E27-620EF056CD91}" type="datetimeFigureOut">
              <a:rPr lang="sk-SK" smtClean="0"/>
              <a:t>4. 2. 2024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FDD-BBEA-4C9A-B5CA-46D64C5A0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35655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2BB70-A371-400D-9E27-620EF056CD91}" type="datetimeFigureOut">
              <a:rPr lang="sk-SK" smtClean="0"/>
              <a:t>4. 2. 2024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FDD-BBEA-4C9A-B5CA-46D64C5A0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8746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2BB70-A371-400D-9E27-620EF056CD91}" type="datetimeFigureOut">
              <a:rPr lang="sk-SK" smtClean="0"/>
              <a:t>4. 2. 2024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FDD-BBEA-4C9A-B5CA-46D64C5A0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68897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2BB70-A371-400D-9E27-620EF056CD91}" type="datetimeFigureOut">
              <a:rPr lang="sk-SK" smtClean="0"/>
              <a:t>4. 2. 2024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FDD-BBEA-4C9A-B5CA-46D64C5A0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27288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2BB70-A371-400D-9E27-620EF056CD91}" type="datetimeFigureOut">
              <a:rPr lang="sk-SK" smtClean="0"/>
              <a:t>4. 2. 2024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FDD-BBEA-4C9A-B5CA-46D64C5A0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1991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2BB70-A371-400D-9E27-620EF056CD91}" type="datetimeFigureOut">
              <a:rPr lang="sk-SK" smtClean="0"/>
              <a:t>4. 2. 2024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FDD-BBEA-4C9A-B5CA-46D64C5A0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2495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2BB70-A371-400D-9E27-620EF056CD91}" type="datetimeFigureOut">
              <a:rPr lang="sk-SK" smtClean="0"/>
              <a:t>4. 2. 2024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FDD-BBEA-4C9A-B5CA-46D64C5A0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82341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2BB70-A371-400D-9E27-620EF056CD91}" type="datetimeFigureOut">
              <a:rPr lang="sk-SK" smtClean="0"/>
              <a:t>4. 2. 2024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FDD-BBEA-4C9A-B5CA-46D64C5A0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449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B70-A371-400D-9E27-620EF056CD91}" type="datetimeFigureOut">
              <a:rPr lang="sk-SK" smtClean="0"/>
              <a:t>4. 2. 2024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9BFDD-BBEA-4C9A-B5CA-46D64C5A0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05278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Vzor </a:t>
            </a:r>
            <a:r>
              <a:rPr lang="sk-SK" b="1" i="1" dirty="0" smtClean="0">
                <a:solidFill>
                  <a:srgbClr val="FF0000"/>
                </a:solidFill>
              </a:rPr>
              <a:t>pekný</a:t>
            </a:r>
            <a:r>
              <a:rPr lang="sk-SK" dirty="0" smtClean="0"/>
              <a:t>.</a:t>
            </a:r>
            <a:br>
              <a:rPr lang="sk-SK" dirty="0" smtClean="0"/>
            </a:br>
            <a:r>
              <a:rPr lang="sk-SK" dirty="0" smtClean="0"/>
              <a:t>Zhoda s podstatnými menami.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772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Napínavá príhoda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58302"/>
          </a:xfrm>
        </p:spPr>
        <p:txBody>
          <a:bodyPr>
            <a:normAutofit fontScale="85000" lnSpcReduction="20000"/>
          </a:bodyPr>
          <a:lstStyle/>
          <a:p>
            <a:r>
              <a:rPr lang="sk-SK" dirty="0"/>
              <a:t>Vybehla som z galérie, ibaže ulica, na ktorej som sa ocitla, nebola tá istá ako ulica, po ktorej som sem pred hodinou prišla. V prvom rade po nej chodili celkom iní ľudia. Z týchto mohol byť hocikto zlodejom. </a:t>
            </a:r>
            <a:endParaRPr lang="sk-SK" dirty="0" smtClean="0"/>
          </a:p>
          <a:p>
            <a:r>
              <a:rPr lang="sk-SK" dirty="0" smtClean="0"/>
              <a:t>Napríklad </a:t>
            </a:r>
            <a:r>
              <a:rPr lang="sk-SK" dirty="0"/>
              <a:t>tamten </a:t>
            </a:r>
            <a:r>
              <a:rPr lang="sk-SK" dirty="0" err="1" smtClean="0"/>
              <a:t>vysok</a:t>
            </a:r>
            <a:r>
              <a:rPr lang="sk-SK" dirty="0" smtClean="0"/>
              <a:t>_ </a:t>
            </a:r>
            <a:r>
              <a:rPr lang="sk-SK" dirty="0"/>
              <a:t>chlap ostrihaný na ježka, so </a:t>
            </a:r>
            <a:r>
              <a:rPr lang="sk-SK" dirty="0" err="1" smtClean="0"/>
              <a:t>širok</a:t>
            </a:r>
            <a:r>
              <a:rPr lang="sk-SK" dirty="0" smtClean="0"/>
              <a:t>___ ramenami. </a:t>
            </a:r>
          </a:p>
          <a:p>
            <a:r>
              <a:rPr lang="sk-SK" dirty="0" smtClean="0"/>
              <a:t>Alebo </a:t>
            </a:r>
            <a:r>
              <a:rPr lang="sk-SK" dirty="0"/>
              <a:t>tá tučná žena s bledou pehavou tvárou, ktorá nesie na rukách </a:t>
            </a:r>
            <a:r>
              <a:rPr lang="sk-SK" dirty="0" smtClean="0"/>
              <a:t>mal__ </a:t>
            </a:r>
            <a:r>
              <a:rPr lang="sk-SK" dirty="0"/>
              <a:t>psíka. </a:t>
            </a:r>
            <a:endParaRPr lang="sk-SK" dirty="0" smtClean="0"/>
          </a:p>
          <a:p>
            <a:r>
              <a:rPr lang="sk-SK" dirty="0" smtClean="0"/>
              <a:t>A</a:t>
            </a:r>
            <a:r>
              <a:rPr lang="sk-SK" dirty="0"/>
              <a:t> ujko pri plote, ujko v sivej šiltovke a čiernych starých topánkach... </a:t>
            </a:r>
            <a:endParaRPr lang="sk-SK" dirty="0" smtClean="0"/>
          </a:p>
          <a:p>
            <a:r>
              <a:rPr lang="sk-SK" dirty="0" smtClean="0"/>
              <a:t>No </a:t>
            </a:r>
            <a:r>
              <a:rPr lang="sk-SK" dirty="0"/>
              <a:t>aj domy sa zmenili. </a:t>
            </a:r>
            <a:endParaRPr lang="sk-SK" dirty="0" smtClean="0"/>
          </a:p>
          <a:p>
            <a:r>
              <a:rPr lang="sk-SK" dirty="0" smtClean="0"/>
              <a:t>Za </a:t>
            </a:r>
            <a:r>
              <a:rPr lang="sk-SK" dirty="0"/>
              <a:t>každým oknom, za každou záclonou </a:t>
            </a:r>
            <a:r>
              <a:rPr lang="sk-SK" dirty="0" smtClean="0"/>
              <a:t>mohli byť pozorujúce </a:t>
            </a:r>
            <a:r>
              <a:rPr lang="sk-SK" dirty="0"/>
              <a:t>oči. </a:t>
            </a:r>
            <a:endParaRPr lang="sk-SK" dirty="0" smtClean="0"/>
          </a:p>
          <a:p>
            <a:r>
              <a:rPr lang="sk-SK" dirty="0" smtClean="0"/>
              <a:t>V</a:t>
            </a:r>
            <a:r>
              <a:rPr lang="sk-SK" dirty="0"/>
              <a:t> každej garáži mohlo stáť rýchle auto, ktoré bleskovo odvezie </a:t>
            </a:r>
            <a:r>
              <a:rPr lang="sk-SK" dirty="0" smtClean="0"/>
              <a:t>nakradnuté </a:t>
            </a:r>
            <a:r>
              <a:rPr lang="sk-SK" dirty="0"/>
              <a:t>veci do bezpečia. </a:t>
            </a:r>
            <a:endParaRPr lang="sk-SK" dirty="0" smtClean="0"/>
          </a:p>
          <a:p>
            <a:r>
              <a:rPr lang="sk-SK" dirty="0" smtClean="0"/>
              <a:t>Celé </a:t>
            </a:r>
            <a:r>
              <a:rPr lang="sk-SK" dirty="0"/>
              <a:t>mesto </a:t>
            </a:r>
            <a:r>
              <a:rPr lang="sk-SK" dirty="0" smtClean="0"/>
              <a:t>zmizlo </a:t>
            </a:r>
            <a:r>
              <a:rPr lang="sk-SK" dirty="0"/>
              <a:t>a namiesto toho tu bolo celkom iné –  tajomné, </a:t>
            </a:r>
            <a:r>
              <a:rPr lang="sk-SK" dirty="0" smtClean="0"/>
              <a:t>tmavé, záhadné, nebezpečné...</a:t>
            </a:r>
          </a:p>
          <a:p>
            <a:r>
              <a:rPr lang="sk-SK" dirty="0" smtClean="0"/>
              <a:t> </a:t>
            </a:r>
            <a:r>
              <a:rPr lang="sk-SK" dirty="0"/>
              <a:t>	</a:t>
            </a:r>
            <a:r>
              <a:rPr lang="sk-SK" dirty="0" smtClean="0"/>
              <a:t>		</a:t>
            </a:r>
            <a:r>
              <a:rPr lang="sk-SK" sz="2100" dirty="0" smtClean="0"/>
              <a:t>Jela </a:t>
            </a:r>
            <a:r>
              <a:rPr lang="sk-SK" sz="2100" dirty="0" err="1"/>
              <a:t>Mlčochová</a:t>
            </a:r>
            <a:r>
              <a:rPr lang="sk-SK" sz="2100" dirty="0"/>
              <a:t>: Adrianin prvý prípad. Senica: Arkus 1996, s. 15 – </a:t>
            </a:r>
            <a:r>
              <a:rPr lang="sk-SK" sz="2100" dirty="0" smtClean="0"/>
              <a:t>16.</a:t>
            </a:r>
            <a:endParaRPr lang="sk-SK" sz="21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7136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Napínavá príhoda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0857807" cy="4351338"/>
          </a:xfrm>
        </p:spPr>
        <p:txBody>
          <a:bodyPr>
            <a:normAutofit fontScale="85000" lnSpcReduction="20000"/>
          </a:bodyPr>
          <a:lstStyle/>
          <a:p>
            <a:r>
              <a:rPr lang="sk-SK" dirty="0"/>
              <a:t>Vybehla som z galérie, ibaže ulica, na ktorej som sa ocitla, nebola tá istá ako ulica, po ktorej som sem pred hodinou prišla. V prvom rade po nej chodili celkom iní ľudia. Z týchto mohol byť hocikto zlodejom. </a:t>
            </a:r>
            <a:endParaRPr lang="sk-SK" dirty="0" smtClean="0"/>
          </a:p>
          <a:p>
            <a:r>
              <a:rPr lang="sk-SK" dirty="0" smtClean="0"/>
              <a:t>Napríklad </a:t>
            </a:r>
            <a:r>
              <a:rPr lang="sk-SK" dirty="0"/>
              <a:t>tamten </a:t>
            </a:r>
            <a:r>
              <a:rPr lang="sk-SK" b="1" dirty="0"/>
              <a:t>vysoký </a:t>
            </a:r>
            <a:r>
              <a:rPr lang="sk-SK" dirty="0"/>
              <a:t>chlap ostrihaný na ježka, so </a:t>
            </a:r>
            <a:r>
              <a:rPr lang="sk-SK" b="1" dirty="0"/>
              <a:t>širokými</a:t>
            </a:r>
            <a:r>
              <a:rPr lang="sk-SK" dirty="0"/>
              <a:t> ramenami a </a:t>
            </a:r>
            <a:r>
              <a:rPr lang="sk-SK" dirty="0" smtClean="0"/>
              <a:t>päsťami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Alebo </a:t>
            </a:r>
            <a:r>
              <a:rPr lang="sk-SK" dirty="0"/>
              <a:t>tá </a:t>
            </a:r>
            <a:r>
              <a:rPr lang="sk-SK" b="1" dirty="0">
                <a:solidFill>
                  <a:srgbClr val="00B050"/>
                </a:solidFill>
              </a:rPr>
              <a:t>tučná</a:t>
            </a:r>
            <a:r>
              <a:rPr lang="sk-SK" dirty="0"/>
              <a:t> žena s </a:t>
            </a:r>
            <a:r>
              <a:rPr lang="sk-SK" b="1" dirty="0">
                <a:solidFill>
                  <a:srgbClr val="00B050"/>
                </a:solidFill>
              </a:rPr>
              <a:t>bledou</a:t>
            </a:r>
            <a:r>
              <a:rPr lang="sk-SK" dirty="0"/>
              <a:t> pehavou tvárou, ktorá nesie na rukách </a:t>
            </a:r>
            <a:r>
              <a:rPr lang="sk-SK" b="1" dirty="0"/>
              <a:t>malého</a:t>
            </a:r>
            <a:r>
              <a:rPr lang="sk-SK" dirty="0"/>
              <a:t> psíka. </a:t>
            </a:r>
            <a:endParaRPr lang="sk-SK" dirty="0" smtClean="0"/>
          </a:p>
          <a:p>
            <a:r>
              <a:rPr lang="sk-SK" dirty="0" smtClean="0"/>
              <a:t>A</a:t>
            </a:r>
            <a:r>
              <a:rPr lang="sk-SK" dirty="0"/>
              <a:t> ujko pri plote, ujko v </a:t>
            </a:r>
            <a:r>
              <a:rPr lang="sk-SK" b="1" dirty="0">
                <a:solidFill>
                  <a:srgbClr val="00B050"/>
                </a:solidFill>
              </a:rPr>
              <a:t>sivej</a:t>
            </a:r>
            <a:r>
              <a:rPr lang="sk-SK" dirty="0"/>
              <a:t> šiltovke a </a:t>
            </a:r>
            <a:r>
              <a:rPr lang="sk-SK" b="1" dirty="0">
                <a:solidFill>
                  <a:srgbClr val="00B050"/>
                </a:solidFill>
              </a:rPr>
              <a:t>čiernych</a:t>
            </a:r>
            <a:r>
              <a:rPr lang="sk-SK" dirty="0"/>
              <a:t> </a:t>
            </a:r>
            <a:r>
              <a:rPr lang="sk-SK" b="1" dirty="0">
                <a:solidFill>
                  <a:srgbClr val="00B050"/>
                </a:solidFill>
              </a:rPr>
              <a:t>starých</a:t>
            </a:r>
            <a:r>
              <a:rPr lang="sk-SK" dirty="0"/>
              <a:t> topánkach... </a:t>
            </a:r>
            <a:endParaRPr lang="sk-SK" dirty="0" smtClean="0"/>
          </a:p>
          <a:p>
            <a:r>
              <a:rPr lang="sk-SK" dirty="0" smtClean="0"/>
              <a:t>No </a:t>
            </a:r>
            <a:r>
              <a:rPr lang="sk-SK" dirty="0"/>
              <a:t>aj domy sa zmenili. </a:t>
            </a:r>
            <a:endParaRPr lang="sk-SK" dirty="0" smtClean="0"/>
          </a:p>
          <a:p>
            <a:r>
              <a:rPr lang="sk-SK" dirty="0" smtClean="0"/>
              <a:t>Za </a:t>
            </a:r>
            <a:r>
              <a:rPr lang="sk-SK" dirty="0"/>
              <a:t>každým oknom, za každou záclonou </a:t>
            </a:r>
            <a:r>
              <a:rPr lang="sk-SK" dirty="0" smtClean="0"/>
              <a:t>mohli byť pozorujúce </a:t>
            </a:r>
            <a:r>
              <a:rPr lang="sk-SK" dirty="0"/>
              <a:t>oči. </a:t>
            </a:r>
            <a:endParaRPr lang="sk-SK" dirty="0" smtClean="0"/>
          </a:p>
          <a:p>
            <a:r>
              <a:rPr lang="sk-SK" dirty="0" smtClean="0"/>
              <a:t>V</a:t>
            </a:r>
            <a:r>
              <a:rPr lang="sk-SK" dirty="0"/>
              <a:t> každej garáži mohlo stáť </a:t>
            </a:r>
            <a:r>
              <a:rPr lang="sk-SK" b="1" dirty="0">
                <a:solidFill>
                  <a:srgbClr val="FFC000"/>
                </a:solidFill>
              </a:rPr>
              <a:t>rýchle</a:t>
            </a:r>
            <a:r>
              <a:rPr lang="sk-SK" dirty="0"/>
              <a:t> auto, ktoré bleskovo odvezie </a:t>
            </a:r>
            <a:r>
              <a:rPr lang="sk-SK" dirty="0" smtClean="0"/>
              <a:t>nakradnuté </a:t>
            </a:r>
            <a:r>
              <a:rPr lang="sk-SK" dirty="0"/>
              <a:t>veci do bezpečia. </a:t>
            </a:r>
            <a:endParaRPr lang="sk-SK" dirty="0" smtClean="0"/>
          </a:p>
          <a:p>
            <a:r>
              <a:rPr lang="sk-SK" b="1" dirty="0" smtClean="0">
                <a:solidFill>
                  <a:srgbClr val="FFC000"/>
                </a:solidFill>
              </a:rPr>
              <a:t>Celé</a:t>
            </a:r>
            <a:r>
              <a:rPr lang="sk-SK" dirty="0" smtClean="0"/>
              <a:t> </a:t>
            </a:r>
            <a:r>
              <a:rPr lang="sk-SK" dirty="0"/>
              <a:t>mesto </a:t>
            </a:r>
            <a:r>
              <a:rPr lang="sk-SK" dirty="0" smtClean="0"/>
              <a:t>zmizlo </a:t>
            </a:r>
            <a:r>
              <a:rPr lang="sk-SK" dirty="0"/>
              <a:t>a namiesto toho tu bolo celkom iné –  </a:t>
            </a:r>
            <a:r>
              <a:rPr lang="sk-SK" b="1" dirty="0">
                <a:solidFill>
                  <a:srgbClr val="FFC000"/>
                </a:solidFill>
              </a:rPr>
              <a:t>tajomné</a:t>
            </a:r>
            <a:r>
              <a:rPr lang="sk-SK" dirty="0"/>
              <a:t>, </a:t>
            </a:r>
            <a:r>
              <a:rPr lang="sk-SK" b="1" dirty="0" smtClean="0">
                <a:solidFill>
                  <a:srgbClr val="FFC000"/>
                </a:solidFill>
              </a:rPr>
              <a:t>tmavé</a:t>
            </a:r>
            <a:r>
              <a:rPr lang="sk-SK" b="1" dirty="0" smtClean="0"/>
              <a:t>, </a:t>
            </a:r>
            <a:r>
              <a:rPr lang="sk-SK" b="1" dirty="0" smtClean="0">
                <a:solidFill>
                  <a:srgbClr val="FFC000"/>
                </a:solidFill>
              </a:rPr>
              <a:t>záhadné</a:t>
            </a:r>
            <a:r>
              <a:rPr lang="sk-SK" b="1" dirty="0" smtClean="0"/>
              <a:t>, </a:t>
            </a:r>
            <a:r>
              <a:rPr lang="sk-SK" b="1" dirty="0" smtClean="0">
                <a:solidFill>
                  <a:srgbClr val="FFC000"/>
                </a:solidFill>
              </a:rPr>
              <a:t>nebezpečné</a:t>
            </a:r>
            <a:r>
              <a:rPr lang="sk-SK" dirty="0" smtClean="0"/>
              <a:t>...</a:t>
            </a:r>
          </a:p>
          <a:p>
            <a:pPr lvl="4"/>
            <a:r>
              <a:rPr lang="sk-SK" dirty="0" smtClean="0"/>
              <a:t>      </a:t>
            </a:r>
            <a:r>
              <a:rPr lang="sk-SK" dirty="0"/>
              <a:t>	</a:t>
            </a:r>
            <a:r>
              <a:rPr lang="sk-SK" dirty="0" smtClean="0"/>
              <a:t>Jela </a:t>
            </a:r>
            <a:r>
              <a:rPr lang="sk-SK" dirty="0" err="1"/>
              <a:t>Mlčochová</a:t>
            </a:r>
            <a:r>
              <a:rPr lang="sk-SK" dirty="0"/>
              <a:t>: Adrianin prvý prípad. Senica: Arkus 1996, s. 15 – </a:t>
            </a:r>
            <a:r>
              <a:rPr lang="sk-SK" dirty="0" smtClean="0"/>
              <a:t>16.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867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Vzor </a:t>
            </a:r>
            <a:r>
              <a:rPr lang="sk-SK" b="1" i="1" dirty="0" smtClean="0">
                <a:solidFill>
                  <a:srgbClr val="FF0000"/>
                </a:solidFill>
              </a:rPr>
              <a:t>pekná</a:t>
            </a:r>
            <a:endParaRPr lang="sk-SK" b="1" i="1" dirty="0">
              <a:solidFill>
                <a:srgbClr val="FF0000"/>
              </a:solidFill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graphicFrame>
        <p:nvGraphicFramePr>
          <p:cNvPr id="7" name="Zástupný objekt pre obsah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23033294"/>
              </p:ext>
            </p:extLst>
          </p:nvPr>
        </p:nvGraphicFramePr>
        <p:xfrm>
          <a:off x="964276" y="2618511"/>
          <a:ext cx="2751512" cy="38404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51512">
                  <a:extLst>
                    <a:ext uri="{9D8B030D-6E8A-4147-A177-3AD203B41FA5}">
                      <a16:colId xmlns:a16="http://schemas.microsoft.com/office/drawing/2014/main" val="2497595214"/>
                    </a:ext>
                  </a:extLst>
                </a:gridCol>
              </a:tblGrid>
              <a:tr h="61098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 smtClean="0">
                          <a:effectLst/>
                        </a:rPr>
                        <a:t>pekn</a:t>
                      </a:r>
                      <a:r>
                        <a:rPr lang="sk-SK" sz="2800" dirty="0" smtClean="0">
                          <a:effectLst/>
                        </a:rPr>
                        <a:t>-á (žena)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42635"/>
                  </a:ext>
                </a:extLst>
              </a:tr>
              <a:tr h="61098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</a:t>
                      </a:r>
                      <a:r>
                        <a:rPr lang="sk-SK" sz="2800" dirty="0">
                          <a:effectLst/>
                        </a:rPr>
                        <a:t>-ej     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5315109"/>
                  </a:ext>
                </a:extLst>
              </a:tr>
              <a:tr h="61098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</a:t>
                      </a:r>
                      <a:r>
                        <a:rPr lang="sk-SK" sz="2800" dirty="0">
                          <a:effectLst/>
                        </a:rPr>
                        <a:t>-ej      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1704729"/>
                  </a:ext>
                </a:extLst>
              </a:tr>
              <a:tr h="61098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</a:t>
                      </a:r>
                      <a:r>
                        <a:rPr lang="sk-SK" sz="2800" dirty="0">
                          <a:effectLst/>
                        </a:rPr>
                        <a:t>-ú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17988"/>
                  </a:ext>
                </a:extLst>
              </a:tr>
              <a:tr h="61098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smtClean="0">
                          <a:effectLst/>
                        </a:rPr>
                        <a:t>(o) </a:t>
                      </a:r>
                      <a:r>
                        <a:rPr lang="sk-SK" sz="2800" dirty="0" err="1" smtClean="0">
                          <a:effectLst/>
                        </a:rPr>
                        <a:t>pekn</a:t>
                      </a:r>
                      <a:r>
                        <a:rPr lang="sk-SK" sz="2800" dirty="0" smtClean="0">
                          <a:effectLst/>
                        </a:rPr>
                        <a:t>-ej 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6648101"/>
                  </a:ext>
                </a:extLst>
              </a:tr>
              <a:tr h="61098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pekn-ou</a:t>
                      </a:r>
                      <a:r>
                        <a:rPr lang="sk-SK" sz="2800" dirty="0">
                          <a:effectLst/>
                        </a:rPr>
                        <a:t> 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9098700"/>
                  </a:ext>
                </a:extLst>
              </a:tr>
            </a:tbl>
          </a:graphicData>
        </a:graphic>
      </p:graphicFrame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graphicFrame>
        <p:nvGraphicFramePr>
          <p:cNvPr id="8" name="Zástupný objekt pre obsah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344251398"/>
              </p:ext>
            </p:extLst>
          </p:nvPr>
        </p:nvGraphicFramePr>
        <p:xfrm>
          <a:off x="6269976" y="2505075"/>
          <a:ext cx="2493818" cy="38404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93818">
                  <a:extLst>
                    <a:ext uri="{9D8B030D-6E8A-4147-A177-3AD203B41FA5}">
                      <a16:colId xmlns:a16="http://schemas.microsoft.com/office/drawing/2014/main" val="2883669093"/>
                    </a:ext>
                  </a:extLst>
                </a:gridCol>
              </a:tblGrid>
              <a:tr h="6220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 smtClean="0">
                          <a:effectLst/>
                        </a:rPr>
                        <a:t>pekn</a:t>
                      </a:r>
                      <a:r>
                        <a:rPr lang="sk-SK" sz="2800" dirty="0" smtClean="0">
                          <a:effectLst/>
                        </a:rPr>
                        <a:t>-é (ženy)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6131769"/>
                  </a:ext>
                </a:extLst>
              </a:tr>
              <a:tr h="6220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pekn-ých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804982"/>
                  </a:ext>
                </a:extLst>
              </a:tr>
              <a:tr h="6220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pekn-ým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6180844"/>
                  </a:ext>
                </a:extLst>
              </a:tr>
              <a:tr h="6220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</a:t>
                      </a:r>
                      <a:r>
                        <a:rPr lang="sk-SK" sz="2800" dirty="0">
                          <a:effectLst/>
                        </a:rPr>
                        <a:t>-é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0628133"/>
                  </a:ext>
                </a:extLst>
              </a:tr>
              <a:tr h="6220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smtClean="0">
                          <a:effectLst/>
                        </a:rPr>
                        <a:t>(o) </a:t>
                      </a:r>
                      <a:r>
                        <a:rPr lang="sk-SK" sz="2800" dirty="0" err="1" smtClean="0">
                          <a:effectLst/>
                        </a:rPr>
                        <a:t>pekn-ých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7518619"/>
                  </a:ext>
                </a:extLst>
              </a:tr>
              <a:tr h="6220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 err="1">
                          <a:effectLst/>
                        </a:rPr>
                        <a:t>pekn-ými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6459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9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koncovky.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i="1" dirty="0"/>
              <a:t>v </a:t>
            </a:r>
            <a:r>
              <a:rPr lang="sk-SK" i="1" dirty="0" smtClean="0"/>
              <a:t>tmav- uličkách </a:t>
            </a:r>
          </a:p>
          <a:p>
            <a:r>
              <a:rPr lang="sk-SK" i="1" dirty="0" smtClean="0"/>
              <a:t>o </a:t>
            </a:r>
            <a:r>
              <a:rPr lang="sk-SK" i="1" dirty="0" err="1" smtClean="0"/>
              <a:t>zatvoren</a:t>
            </a:r>
            <a:r>
              <a:rPr lang="sk-SK" i="1" dirty="0" smtClean="0"/>
              <a:t>- reštauráciách</a:t>
            </a:r>
          </a:p>
          <a:p>
            <a:r>
              <a:rPr lang="sk-SK" i="1" dirty="0" smtClean="0"/>
              <a:t>v</a:t>
            </a:r>
            <a:r>
              <a:rPr lang="sk-SK" i="1" dirty="0"/>
              <a:t> </a:t>
            </a:r>
            <a:r>
              <a:rPr lang="sk-SK" i="1" dirty="0" err="1"/>
              <a:t>modern</a:t>
            </a:r>
            <a:r>
              <a:rPr lang="sk-SK" i="1" dirty="0"/>
              <a:t>- </a:t>
            </a:r>
            <a:r>
              <a:rPr lang="sk-SK" i="1" dirty="0" smtClean="0"/>
              <a:t>čižmách </a:t>
            </a:r>
          </a:p>
          <a:p>
            <a:r>
              <a:rPr lang="sk-SK" i="1" dirty="0" err="1" smtClean="0"/>
              <a:t>čiern</a:t>
            </a:r>
            <a:r>
              <a:rPr lang="sk-SK" i="1" dirty="0" smtClean="0"/>
              <a:t>- mačka</a:t>
            </a:r>
          </a:p>
          <a:p>
            <a:r>
              <a:rPr lang="sk-SK" i="1" dirty="0" err="1" smtClean="0"/>
              <a:t>podivuhodn</a:t>
            </a:r>
            <a:r>
              <a:rPr lang="sk-SK" i="1" dirty="0" smtClean="0"/>
              <a:t>- osoba</a:t>
            </a:r>
          </a:p>
          <a:p>
            <a:r>
              <a:rPr lang="sk-SK" i="1" dirty="0" smtClean="0"/>
              <a:t>za </a:t>
            </a:r>
            <a:r>
              <a:rPr lang="sk-SK" i="1" dirty="0"/>
              <a:t>tmav- </a:t>
            </a:r>
            <a:r>
              <a:rPr lang="sk-SK" i="1" dirty="0" smtClean="0"/>
              <a:t>siluetou</a:t>
            </a:r>
          </a:p>
          <a:p>
            <a:r>
              <a:rPr lang="sk-SK" i="1" dirty="0" smtClean="0"/>
              <a:t>z </a:t>
            </a:r>
            <a:r>
              <a:rPr lang="sk-SK" i="1" dirty="0" err="1" smtClean="0"/>
              <a:t>dobr</a:t>
            </a:r>
            <a:r>
              <a:rPr lang="sk-SK" i="1" dirty="0" smtClean="0"/>
              <a:t>- kníh</a:t>
            </a:r>
          </a:p>
          <a:p>
            <a:r>
              <a:rPr lang="sk-SK" i="1" dirty="0" smtClean="0"/>
              <a:t>k </a:t>
            </a:r>
            <a:r>
              <a:rPr lang="sk-SK" i="1" dirty="0" err="1" smtClean="0"/>
              <a:t>mlad</a:t>
            </a:r>
            <a:r>
              <a:rPr lang="sk-SK" i="1" dirty="0" smtClean="0"/>
              <a:t>- ženám</a:t>
            </a:r>
          </a:p>
          <a:p>
            <a:r>
              <a:rPr lang="sk-SK" i="1" dirty="0" smtClean="0"/>
              <a:t>so </a:t>
            </a:r>
            <a:r>
              <a:rPr lang="sk-SK" i="1" dirty="0" err="1" smtClean="0"/>
              <a:t>vzdelan</a:t>
            </a:r>
            <a:r>
              <a:rPr lang="sk-SK" i="1" dirty="0" smtClean="0"/>
              <a:t>- ženami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6002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koncovky.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i="1" dirty="0"/>
              <a:t>v </a:t>
            </a:r>
            <a:r>
              <a:rPr lang="sk-SK" i="1" dirty="0" smtClean="0"/>
              <a:t>tmavých uličkách </a:t>
            </a:r>
          </a:p>
          <a:p>
            <a:r>
              <a:rPr lang="sk-SK" i="1" dirty="0" smtClean="0"/>
              <a:t>o zatvorených reštauráciách</a:t>
            </a:r>
          </a:p>
          <a:p>
            <a:r>
              <a:rPr lang="sk-SK" i="1" dirty="0" smtClean="0"/>
              <a:t>v</a:t>
            </a:r>
            <a:r>
              <a:rPr lang="sk-SK" i="1" dirty="0"/>
              <a:t> </a:t>
            </a:r>
            <a:r>
              <a:rPr lang="sk-SK" i="1" dirty="0" smtClean="0"/>
              <a:t>moderných čižmách </a:t>
            </a:r>
          </a:p>
          <a:p>
            <a:r>
              <a:rPr lang="sk-SK" i="1" dirty="0" smtClean="0"/>
              <a:t>čierna mačka</a:t>
            </a:r>
          </a:p>
          <a:p>
            <a:r>
              <a:rPr lang="sk-SK" i="1" dirty="0" smtClean="0"/>
              <a:t>podivuhodná osoba</a:t>
            </a:r>
          </a:p>
          <a:p>
            <a:r>
              <a:rPr lang="sk-SK" i="1" dirty="0" smtClean="0"/>
              <a:t>za tmavou siluetou</a:t>
            </a:r>
          </a:p>
          <a:p>
            <a:r>
              <a:rPr lang="sk-SK" i="1" dirty="0" smtClean="0"/>
              <a:t>z dobrých kníh</a:t>
            </a:r>
          </a:p>
          <a:p>
            <a:r>
              <a:rPr lang="sk-SK" i="1" dirty="0" smtClean="0"/>
              <a:t>k mladým ženám</a:t>
            </a:r>
          </a:p>
          <a:p>
            <a:r>
              <a:rPr lang="sk-SK" i="1" dirty="0" smtClean="0"/>
              <a:t>so vzdelanými ženami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019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Vzor </a:t>
            </a:r>
            <a:r>
              <a:rPr lang="sk-SK" b="1" i="1" dirty="0" smtClean="0">
                <a:solidFill>
                  <a:srgbClr val="FF0000"/>
                </a:solidFill>
              </a:rPr>
              <a:t>pekné</a:t>
            </a:r>
            <a:endParaRPr lang="sk-SK" b="1" i="1" dirty="0">
              <a:solidFill>
                <a:srgbClr val="FF0000"/>
              </a:solidFill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singulár</a:t>
            </a:r>
            <a:endParaRPr lang="sk-SK" dirty="0"/>
          </a:p>
        </p:txBody>
      </p:sp>
      <p:graphicFrame>
        <p:nvGraphicFramePr>
          <p:cNvPr id="7" name="Zástupný objekt pre obsah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77959503"/>
              </p:ext>
            </p:extLst>
          </p:nvPr>
        </p:nvGraphicFramePr>
        <p:xfrm>
          <a:off x="947651" y="2443941"/>
          <a:ext cx="2768137" cy="377934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68137">
                  <a:extLst>
                    <a:ext uri="{9D8B030D-6E8A-4147-A177-3AD203B41FA5}">
                      <a16:colId xmlns:a16="http://schemas.microsoft.com/office/drawing/2014/main" val="2497595214"/>
                    </a:ext>
                  </a:extLst>
                </a:gridCol>
              </a:tblGrid>
              <a:tr h="62989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pekn</a:t>
                      </a:r>
                      <a:r>
                        <a:rPr lang="sk-SK" sz="2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-é (mesto)</a:t>
                      </a:r>
                      <a:endParaRPr lang="sk-SK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42635"/>
                  </a:ext>
                </a:extLst>
              </a:tr>
              <a:tr h="62989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pekn-ého</a:t>
                      </a:r>
                      <a:r>
                        <a:rPr lang="sk-SK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5315109"/>
                  </a:ext>
                </a:extLst>
              </a:tr>
              <a:tr h="62989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pekn-ému</a:t>
                      </a:r>
                      <a:r>
                        <a:rPr lang="sk-SK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1704729"/>
                  </a:ext>
                </a:extLst>
              </a:tr>
              <a:tr h="62989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pekn</a:t>
                      </a:r>
                      <a:r>
                        <a:rPr lang="sk-SK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-é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17988"/>
                  </a:ext>
                </a:extLst>
              </a:tr>
              <a:tr h="62989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(o) </a:t>
                      </a:r>
                      <a:r>
                        <a:rPr lang="sk-SK" sz="2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pekn-om</a:t>
                      </a:r>
                      <a:r>
                        <a:rPr lang="sk-SK" sz="2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 </a:t>
                      </a:r>
                      <a:endParaRPr lang="sk-SK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6648101"/>
                  </a:ext>
                </a:extLst>
              </a:tr>
              <a:tr h="62989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pekn-ým</a:t>
                      </a:r>
                      <a:r>
                        <a:rPr lang="sk-SK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 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9098700"/>
                  </a:ext>
                </a:extLst>
              </a:tr>
            </a:tbl>
          </a:graphicData>
        </a:graphic>
      </p:graphicFrame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plurál</a:t>
            </a:r>
            <a:endParaRPr lang="sk-SK" dirty="0"/>
          </a:p>
        </p:txBody>
      </p:sp>
      <p:graphicFrame>
        <p:nvGraphicFramePr>
          <p:cNvPr id="8" name="Zástupný objekt pre obsah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14731437"/>
              </p:ext>
            </p:extLst>
          </p:nvPr>
        </p:nvGraphicFramePr>
        <p:xfrm>
          <a:off x="6269976" y="2505075"/>
          <a:ext cx="2493818" cy="373241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93818">
                  <a:extLst>
                    <a:ext uri="{9D8B030D-6E8A-4147-A177-3AD203B41FA5}">
                      <a16:colId xmlns:a16="http://schemas.microsoft.com/office/drawing/2014/main" val="2883669093"/>
                    </a:ext>
                  </a:extLst>
                </a:gridCol>
              </a:tblGrid>
              <a:tr h="6220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pekn</a:t>
                      </a:r>
                      <a:r>
                        <a:rPr lang="sk-SK" sz="2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-é (mestá)</a:t>
                      </a:r>
                      <a:endParaRPr lang="sk-SK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6131769"/>
                  </a:ext>
                </a:extLst>
              </a:tr>
              <a:tr h="6220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pekn-ých</a:t>
                      </a:r>
                      <a:endParaRPr lang="sk-SK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804982"/>
                  </a:ext>
                </a:extLst>
              </a:tr>
              <a:tr h="6220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pekn-ým</a:t>
                      </a:r>
                      <a:endParaRPr lang="sk-SK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6180844"/>
                  </a:ext>
                </a:extLst>
              </a:tr>
              <a:tr h="6220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pekn</a:t>
                      </a:r>
                      <a:r>
                        <a:rPr lang="sk-SK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-é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0628133"/>
                  </a:ext>
                </a:extLst>
              </a:tr>
              <a:tr h="6220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pekn-ých</a:t>
                      </a:r>
                      <a:endParaRPr lang="sk-SK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7518619"/>
                  </a:ext>
                </a:extLst>
              </a:tr>
              <a:tr h="6220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pekn-ým</a:t>
                      </a:r>
                      <a:r>
                        <a:rPr lang="sk-SK" sz="2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endParaRPr lang="sk-SK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6459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64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Doplňte koncovky.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nákup </a:t>
            </a:r>
            <a:r>
              <a:rPr lang="sk-SK" dirty="0" err="1" smtClean="0"/>
              <a:t>elektrick</a:t>
            </a:r>
            <a:r>
              <a:rPr lang="sk-SK" dirty="0" smtClean="0">
                <a:solidFill>
                  <a:srgbClr val="FF0000"/>
                </a:solidFill>
              </a:rPr>
              <a:t>-</a:t>
            </a:r>
            <a:r>
              <a:rPr lang="sk-SK" dirty="0" smtClean="0"/>
              <a:t> vozidiel</a:t>
            </a:r>
          </a:p>
          <a:p>
            <a:r>
              <a:rPr lang="sk-SK" dirty="0" smtClean="0"/>
              <a:t>hráč futbalov</a:t>
            </a:r>
            <a:r>
              <a:rPr lang="sk-SK" dirty="0" smtClean="0">
                <a:solidFill>
                  <a:srgbClr val="FF0000"/>
                </a:solidFill>
              </a:rPr>
              <a:t>-</a:t>
            </a:r>
            <a:r>
              <a:rPr lang="sk-SK" dirty="0" smtClean="0"/>
              <a:t> mužstva</a:t>
            </a:r>
          </a:p>
          <a:p>
            <a:r>
              <a:rPr lang="sk-SK" dirty="0" smtClean="0"/>
              <a:t>téma </a:t>
            </a:r>
            <a:r>
              <a:rPr lang="sk-SK" dirty="0" err="1" smtClean="0"/>
              <a:t>vhodn</a:t>
            </a:r>
            <a:r>
              <a:rPr lang="sk-SK" dirty="0" smtClean="0">
                <a:solidFill>
                  <a:srgbClr val="FF0000"/>
                </a:solidFill>
              </a:rPr>
              <a:t>-</a:t>
            </a:r>
            <a:r>
              <a:rPr lang="sk-SK" dirty="0" smtClean="0"/>
              <a:t> osvetlenia</a:t>
            </a:r>
          </a:p>
          <a:p>
            <a:r>
              <a:rPr lang="sk-SK" dirty="0" smtClean="0"/>
              <a:t>hovoriť o </a:t>
            </a:r>
            <a:r>
              <a:rPr lang="sk-SK" dirty="0" err="1" smtClean="0"/>
              <a:t>hlavn</a:t>
            </a:r>
            <a:r>
              <a:rPr lang="sk-SK" dirty="0" smtClean="0">
                <a:solidFill>
                  <a:srgbClr val="FF0000"/>
                </a:solidFill>
              </a:rPr>
              <a:t>-</a:t>
            </a:r>
            <a:r>
              <a:rPr lang="sk-SK" dirty="0" smtClean="0"/>
              <a:t> meste</a:t>
            </a:r>
          </a:p>
          <a:p>
            <a:r>
              <a:rPr lang="sk-SK" dirty="0" err="1" smtClean="0"/>
              <a:t>vysok</a:t>
            </a:r>
            <a:r>
              <a:rPr lang="sk-SK" dirty="0" smtClean="0">
                <a:solidFill>
                  <a:srgbClr val="FF0000"/>
                </a:solidFill>
              </a:rPr>
              <a:t>-</a:t>
            </a:r>
            <a:r>
              <a:rPr lang="sk-SK" dirty="0" smtClean="0"/>
              <a:t> dievčatám</a:t>
            </a:r>
          </a:p>
          <a:p>
            <a:r>
              <a:rPr lang="sk-SK" dirty="0" smtClean="0"/>
              <a:t>o nov</a:t>
            </a:r>
            <a:r>
              <a:rPr lang="sk-SK" dirty="0" smtClean="0">
                <a:solidFill>
                  <a:srgbClr val="FF0000"/>
                </a:solidFill>
              </a:rPr>
              <a:t>-</a:t>
            </a:r>
            <a:r>
              <a:rPr lang="sk-SK" dirty="0" smtClean="0"/>
              <a:t> riešeniach</a:t>
            </a:r>
          </a:p>
          <a:p>
            <a:r>
              <a:rPr lang="sk-SK" dirty="0" smtClean="0"/>
              <a:t>v </a:t>
            </a:r>
            <a:r>
              <a:rPr lang="sk-SK" dirty="0" err="1" smtClean="0"/>
              <a:t>pokojn</a:t>
            </a:r>
            <a:r>
              <a:rPr lang="sk-SK" dirty="0" smtClean="0">
                <a:solidFill>
                  <a:srgbClr val="FF0000"/>
                </a:solidFill>
              </a:rPr>
              <a:t>-</a:t>
            </a:r>
            <a:r>
              <a:rPr lang="sk-SK" dirty="0" smtClean="0"/>
              <a:t> prostredí</a:t>
            </a:r>
          </a:p>
          <a:p>
            <a:r>
              <a:rPr lang="sk-SK" dirty="0" smtClean="0"/>
              <a:t>s </a:t>
            </a:r>
            <a:r>
              <a:rPr lang="sk-SK" dirty="0" err="1" smtClean="0"/>
              <a:t>dopravn</a:t>
            </a:r>
            <a:r>
              <a:rPr lang="sk-SK" dirty="0" smtClean="0">
                <a:solidFill>
                  <a:srgbClr val="FF0000"/>
                </a:solidFill>
              </a:rPr>
              <a:t>-</a:t>
            </a:r>
            <a:r>
              <a:rPr lang="sk-SK" dirty="0" smtClean="0"/>
              <a:t> obmedzeniami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0703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nákup elektrických vozidiel</a:t>
            </a:r>
          </a:p>
          <a:p>
            <a:r>
              <a:rPr lang="sk-SK" dirty="0" smtClean="0"/>
              <a:t>hráč futbalového mužstva</a:t>
            </a:r>
          </a:p>
          <a:p>
            <a:r>
              <a:rPr lang="sk-SK" dirty="0" smtClean="0"/>
              <a:t>téma vhodného osvetlenia</a:t>
            </a:r>
          </a:p>
          <a:p>
            <a:r>
              <a:rPr lang="sk-SK" dirty="0" smtClean="0"/>
              <a:t>hovoriť o hlavnom meste</a:t>
            </a:r>
          </a:p>
          <a:p>
            <a:r>
              <a:rPr lang="sk-SK" dirty="0" smtClean="0"/>
              <a:t>vysokým dievčatám</a:t>
            </a:r>
          </a:p>
          <a:p>
            <a:r>
              <a:rPr lang="sk-SK" dirty="0" smtClean="0"/>
              <a:t>o nových riešeniach</a:t>
            </a:r>
          </a:p>
          <a:p>
            <a:r>
              <a:rPr lang="sk-SK" dirty="0" smtClean="0"/>
              <a:t>v pokojnom prostredí</a:t>
            </a:r>
          </a:p>
          <a:p>
            <a:r>
              <a:rPr lang="sk-SK" dirty="0" smtClean="0"/>
              <a:t>s dopravnými obmedzeniami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6885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Čo znamenajú spojenia s pomenovaním farieb?</a:t>
            </a:r>
            <a:endParaRPr lang="sk-SK" sz="36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čierny pasažier</a:t>
            </a:r>
          </a:p>
          <a:p>
            <a:r>
              <a:rPr lang="sk-SK" dirty="0" smtClean="0"/>
              <a:t>čierna ovca rodiny</a:t>
            </a:r>
          </a:p>
          <a:p>
            <a:r>
              <a:rPr lang="sk-SK" dirty="0" smtClean="0"/>
              <a:t>biela vrana</a:t>
            </a:r>
          </a:p>
          <a:p>
            <a:r>
              <a:rPr lang="sk-SK" dirty="0" smtClean="0"/>
              <a:t>vidieť niečo v čiernom svetle</a:t>
            </a:r>
          </a:p>
          <a:p>
            <a:r>
              <a:rPr lang="sk-SK" dirty="0" smtClean="0"/>
              <a:t>pozerať sa cez ružové okuliare</a:t>
            </a:r>
          </a:p>
          <a:p>
            <a:r>
              <a:rPr lang="sk-SK" dirty="0" smtClean="0"/>
              <a:t>červený kohút na streche (kikiríka)</a:t>
            </a:r>
          </a:p>
          <a:p>
            <a:r>
              <a:rPr lang="sk-SK" dirty="0" smtClean="0"/>
              <a:t>mať modrý pondelok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C00000"/>
                </a:solidFill>
              </a:rPr>
              <a:t>Doplňte frazémy s pomenovaním farieb v ukrajinčine. Domáca úloha.</a:t>
            </a:r>
            <a:endParaRPr lang="sk-SK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39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Utvorte vtipnú básničku o sebe. Básnička sa rýmovať nemusí.</a:t>
            </a:r>
            <a:endParaRPr lang="sk-SK" sz="3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42405" y="1850563"/>
            <a:ext cx="1110718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i="1" dirty="0" smtClean="0"/>
              <a:t>1. verš</a:t>
            </a:r>
            <a:r>
              <a:rPr lang="sk-SK" i="1" dirty="0"/>
              <a:t>: Uveďte svoje meno a </a:t>
            </a:r>
            <a:r>
              <a:rPr lang="sk-SK" i="1" dirty="0" smtClean="0"/>
              <a:t>vek</a:t>
            </a:r>
          </a:p>
          <a:p>
            <a:pPr marL="0" indent="0">
              <a:buNone/>
            </a:pPr>
            <a:r>
              <a:rPr lang="sk-SK" i="1" dirty="0" smtClean="0"/>
              <a:t>2. verš</a:t>
            </a:r>
            <a:r>
              <a:rPr lang="sk-SK" i="1" dirty="0"/>
              <a:t>: Napíšte, </a:t>
            </a:r>
            <a:r>
              <a:rPr lang="sk-SK" i="1" dirty="0" smtClean="0"/>
              <a:t>aká </a:t>
            </a:r>
            <a:r>
              <a:rPr lang="sk-SK" i="1" dirty="0"/>
              <a:t>ste. 	</a:t>
            </a:r>
            <a:endParaRPr lang="sk-SK" i="1" dirty="0" smtClean="0"/>
          </a:p>
          <a:p>
            <a:pPr marL="0" indent="0">
              <a:buNone/>
            </a:pPr>
            <a:r>
              <a:rPr lang="sk-SK" i="1" dirty="0" smtClean="0"/>
              <a:t>3. verš: Teraz </a:t>
            </a:r>
            <a:r>
              <a:rPr lang="sk-SK" i="1" dirty="0"/>
              <a:t>zopakujte 1. verš.	</a:t>
            </a:r>
            <a:endParaRPr lang="sk-SK" i="1" dirty="0" smtClean="0"/>
          </a:p>
          <a:p>
            <a:pPr marL="0" indent="0">
              <a:buNone/>
            </a:pPr>
            <a:r>
              <a:rPr lang="sk-SK" i="1" dirty="0" smtClean="0"/>
              <a:t>4. verš: Napíšte</a:t>
            </a:r>
            <a:r>
              <a:rPr lang="sk-SK" i="1" dirty="0"/>
              <a:t>, aká je vaša chôdza</a:t>
            </a:r>
            <a:r>
              <a:rPr lang="sk-SK" i="1" dirty="0" smtClean="0"/>
              <a:t>.</a:t>
            </a:r>
            <a:r>
              <a:rPr lang="sk-SK" i="1" dirty="0"/>
              <a:t> </a:t>
            </a:r>
            <a:r>
              <a:rPr lang="sk-SK" i="1" baseline="30000" dirty="0" smtClean="0"/>
              <a:t>rýchla</a:t>
            </a:r>
            <a:r>
              <a:rPr lang="sk-SK" baseline="30000" dirty="0" smtClean="0"/>
              <a:t>, </a:t>
            </a:r>
            <a:r>
              <a:rPr lang="sk-SK" i="1" baseline="30000" dirty="0" smtClean="0"/>
              <a:t>ladná</a:t>
            </a:r>
            <a:r>
              <a:rPr lang="sk-SK" baseline="30000" dirty="0"/>
              <a:t>, </a:t>
            </a:r>
            <a:r>
              <a:rPr lang="sk-SK" i="1" baseline="30000" dirty="0"/>
              <a:t>svižná</a:t>
            </a:r>
            <a:r>
              <a:rPr lang="sk-SK" baseline="30000" dirty="0"/>
              <a:t>, </a:t>
            </a:r>
            <a:r>
              <a:rPr lang="sk-SK" i="1" baseline="30000" dirty="0"/>
              <a:t>ťažkopádna</a:t>
            </a:r>
            <a:r>
              <a:rPr lang="sk-SK" baseline="30000" dirty="0"/>
              <a:t>, </a:t>
            </a:r>
            <a:r>
              <a:rPr lang="sk-SK" i="1" baseline="30000" dirty="0" smtClean="0"/>
              <a:t>šuchtavá</a:t>
            </a:r>
          </a:p>
          <a:p>
            <a:pPr marL="0" indent="0">
              <a:buNone/>
            </a:pPr>
            <a:r>
              <a:rPr lang="sk-SK" i="1" dirty="0" smtClean="0"/>
              <a:t>5. verš: Napíšte</a:t>
            </a:r>
            <a:r>
              <a:rPr lang="sk-SK" i="1" dirty="0"/>
              <a:t>, aká je vaša reč</a:t>
            </a:r>
            <a:r>
              <a:rPr lang="sk-SK" i="1" dirty="0" smtClean="0"/>
              <a:t>.</a:t>
            </a:r>
            <a:r>
              <a:rPr lang="sk-SK" i="1" dirty="0"/>
              <a:t> </a:t>
            </a:r>
            <a:r>
              <a:rPr lang="sk-SK" i="1" baseline="30000" dirty="0"/>
              <a:t>tichá, hlasná, hundravá, lichotivá, sebaistá, nadšená, </a:t>
            </a:r>
            <a:r>
              <a:rPr lang="sk-SK" i="1" baseline="30000" dirty="0" smtClean="0"/>
              <a:t>tlmená</a:t>
            </a:r>
            <a:endParaRPr lang="sk-SK" baseline="30000" dirty="0"/>
          </a:p>
          <a:p>
            <a:pPr marL="0" lvl="0" indent="0">
              <a:buNone/>
            </a:pPr>
            <a:r>
              <a:rPr lang="sk-SK" i="1" dirty="0" smtClean="0"/>
              <a:t>6. verš: Opäť </a:t>
            </a:r>
            <a:r>
              <a:rPr lang="sk-SK" i="1" dirty="0"/>
              <a:t>zopakujte verš č. 1.</a:t>
            </a:r>
            <a:endParaRPr lang="sk-SK" dirty="0"/>
          </a:p>
          <a:p>
            <a:pPr marL="0" lvl="0" indent="0">
              <a:buNone/>
            </a:pPr>
            <a:r>
              <a:rPr lang="sk-SK" i="1" dirty="0" smtClean="0"/>
              <a:t>7. verš: Opäť </a:t>
            </a:r>
            <a:r>
              <a:rPr lang="sk-SK" i="1" dirty="0"/>
              <a:t>zopakujte verš č. 2.</a:t>
            </a:r>
            <a:endParaRPr lang="sk-SK" dirty="0"/>
          </a:p>
          <a:p>
            <a:pPr marL="0" indent="0">
              <a:buNone/>
            </a:pPr>
            <a:r>
              <a:rPr lang="sk-SK" i="1" dirty="0" smtClean="0"/>
              <a:t>8. verš. Na </a:t>
            </a:r>
            <a:r>
              <a:rPr lang="sk-SK" i="1" dirty="0"/>
              <a:t>záver napíšte, aké je vaše správanie</a:t>
            </a:r>
            <a:r>
              <a:rPr lang="sk-SK" i="1" dirty="0" smtClean="0"/>
              <a:t>. </a:t>
            </a:r>
            <a:r>
              <a:rPr lang="sk-SK" i="1" baseline="30000" dirty="0" smtClean="0"/>
              <a:t>nápadné, príjemné, dobrosrdečné,   priateľské, smutné, rozhnevané, nervózne, vyľakané</a:t>
            </a:r>
            <a:endParaRPr lang="sk-SK" baseline="30000" dirty="0"/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174" y="116579"/>
            <a:ext cx="1244826" cy="182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22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200</Words>
  <Application>Microsoft Office PowerPoint</Application>
  <PresentationFormat>Širokouhlá</PresentationFormat>
  <Paragraphs>107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Motív balíka Office</vt:lpstr>
      <vt:lpstr>Vzor pekný. Zhoda s podstatnými menami.</vt:lpstr>
      <vt:lpstr>Napínavá príhoda</vt:lpstr>
      <vt:lpstr>Napínavá príhoda</vt:lpstr>
      <vt:lpstr>Vzor pekná</vt:lpstr>
      <vt:lpstr>Doplňte koncovky.</vt:lpstr>
      <vt:lpstr>Doplňte koncovky.</vt:lpstr>
      <vt:lpstr>Vzor pekné</vt:lpstr>
      <vt:lpstr>Doplňte koncovky.</vt:lpstr>
      <vt:lpstr>Riešenie</vt:lpstr>
      <vt:lpstr>Čo znamenajú spojenia s pomenovaním farieb?</vt:lpstr>
      <vt:lpstr>Utvorte vtipnú básničku o sebe. Básnička sa rýmovať nemusí.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Vzor pekný. Zhoda s podstatnými menami.</dc:title>
  <dc:creator>Jana Kesselova</dc:creator>
  <cp:lastModifiedBy>Kesselová Jana</cp:lastModifiedBy>
  <cp:revision>10</cp:revision>
  <dcterms:created xsi:type="dcterms:W3CDTF">2020-12-01T13:46:28Z</dcterms:created>
  <dcterms:modified xsi:type="dcterms:W3CDTF">2024-02-04T15:45:54Z</dcterms:modified>
</cp:coreProperties>
</file>