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ACA-996A-43BC-A899-D8C0D027BDE2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E6563-36FE-431A-B7E3-DAD90084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42371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ACA-996A-43BC-A899-D8C0D027BDE2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E6563-36FE-431A-B7E3-DAD90084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3462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ACA-996A-43BC-A899-D8C0D027BDE2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E6563-36FE-431A-B7E3-DAD90084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7158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ACA-996A-43BC-A899-D8C0D027BDE2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E6563-36FE-431A-B7E3-DAD90084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10332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ACA-996A-43BC-A899-D8C0D027BDE2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E6563-36FE-431A-B7E3-DAD90084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8682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ACA-996A-43BC-A899-D8C0D027BDE2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E6563-36FE-431A-B7E3-DAD90084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18819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ACA-996A-43BC-A899-D8C0D027BDE2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E6563-36FE-431A-B7E3-DAD90084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64200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ACA-996A-43BC-A899-D8C0D027BDE2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E6563-36FE-431A-B7E3-DAD90084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403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ACA-996A-43BC-A899-D8C0D027BDE2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E6563-36FE-431A-B7E3-DAD90084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13481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ACA-996A-43BC-A899-D8C0D027BDE2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E6563-36FE-431A-B7E3-DAD90084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19740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ACA-996A-43BC-A899-D8C0D027BDE2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E6563-36FE-431A-B7E3-DAD90084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14788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5FACA-996A-43BC-A899-D8C0D027BDE2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E6563-36FE-431A-B7E3-DAD90084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72119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Číslovky.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681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Číslovky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Základné (počet)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k-SK" dirty="0" smtClean="0"/>
              <a:t>jeden</a:t>
            </a:r>
          </a:p>
          <a:p>
            <a:r>
              <a:rPr lang="sk-SK" dirty="0" smtClean="0"/>
              <a:t>dva</a:t>
            </a:r>
          </a:p>
          <a:p>
            <a:r>
              <a:rPr lang="sk-SK" dirty="0" smtClean="0"/>
              <a:t>tri</a:t>
            </a:r>
          </a:p>
          <a:p>
            <a:r>
              <a:rPr lang="sk-SK" dirty="0" smtClean="0"/>
              <a:t>štyri</a:t>
            </a:r>
          </a:p>
          <a:p>
            <a:r>
              <a:rPr lang="sk-SK" dirty="0" smtClean="0"/>
              <a:t>päť </a:t>
            </a:r>
          </a:p>
          <a:p>
            <a:r>
              <a:rPr lang="sk-SK" dirty="0" smtClean="0"/>
              <a:t>šesť</a:t>
            </a:r>
          </a:p>
          <a:p>
            <a:r>
              <a:rPr lang="sk-SK" dirty="0" smtClean="0"/>
              <a:t>sedem</a:t>
            </a:r>
          </a:p>
          <a:p>
            <a:r>
              <a:rPr lang="sk-SK" dirty="0" smtClean="0"/>
              <a:t>osem </a:t>
            </a:r>
          </a:p>
          <a:p>
            <a:r>
              <a:rPr lang="sk-SK" dirty="0" smtClean="0"/>
              <a:t>deväť</a:t>
            </a:r>
          </a:p>
          <a:p>
            <a:r>
              <a:rPr lang="sk-SK" dirty="0" smtClean="0"/>
              <a:t>desať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205479" y="1690688"/>
            <a:ext cx="5183188" cy="823912"/>
          </a:xfrm>
        </p:spPr>
        <p:txBody>
          <a:bodyPr/>
          <a:lstStyle/>
          <a:p>
            <a:r>
              <a:rPr lang="sk-SK" dirty="0" smtClean="0"/>
              <a:t>Radové (poradie)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k-SK" dirty="0" smtClean="0"/>
              <a:t>prvý</a:t>
            </a:r>
          </a:p>
          <a:p>
            <a:r>
              <a:rPr lang="sk-SK" dirty="0" smtClean="0"/>
              <a:t>druhý</a:t>
            </a:r>
          </a:p>
          <a:p>
            <a:r>
              <a:rPr lang="sk-SK" dirty="0" smtClean="0"/>
              <a:t>tretí</a:t>
            </a:r>
          </a:p>
          <a:p>
            <a:r>
              <a:rPr lang="sk-SK" dirty="0" smtClean="0"/>
              <a:t>štvrtý</a:t>
            </a:r>
          </a:p>
          <a:p>
            <a:r>
              <a:rPr lang="sk-SK" dirty="0" smtClean="0"/>
              <a:t>piaty</a:t>
            </a:r>
          </a:p>
          <a:p>
            <a:r>
              <a:rPr lang="sk-SK" dirty="0" smtClean="0"/>
              <a:t>šiesty</a:t>
            </a:r>
          </a:p>
          <a:p>
            <a:r>
              <a:rPr lang="sk-SK" dirty="0" smtClean="0"/>
              <a:t>siedmy</a:t>
            </a:r>
          </a:p>
          <a:p>
            <a:r>
              <a:rPr lang="sk-SK" dirty="0" smtClean="0"/>
              <a:t>ôsmy</a:t>
            </a:r>
          </a:p>
          <a:p>
            <a:r>
              <a:rPr lang="sk-SK" dirty="0" smtClean="0"/>
              <a:t>deviaty</a:t>
            </a:r>
          </a:p>
          <a:p>
            <a:r>
              <a:rPr lang="sk-SK" dirty="0" smtClean="0"/>
              <a:t>desiaty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1087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Základné (počet</a:t>
            </a:r>
            <a:r>
              <a:rPr lang="sk-SK" dirty="0" smtClean="0"/>
              <a:t>)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k-SK" dirty="0" smtClean="0"/>
              <a:t>jedenásť</a:t>
            </a:r>
          </a:p>
          <a:p>
            <a:r>
              <a:rPr lang="sk-SK" dirty="0" smtClean="0"/>
              <a:t>dvanásť</a:t>
            </a:r>
          </a:p>
          <a:p>
            <a:r>
              <a:rPr lang="sk-SK" dirty="0" smtClean="0"/>
              <a:t>trinásť</a:t>
            </a:r>
          </a:p>
          <a:p>
            <a:r>
              <a:rPr lang="sk-SK" dirty="0" smtClean="0"/>
              <a:t>štrnásť</a:t>
            </a:r>
          </a:p>
          <a:p>
            <a:r>
              <a:rPr lang="sk-SK" dirty="0" smtClean="0"/>
              <a:t>pätnásť</a:t>
            </a:r>
          </a:p>
          <a:p>
            <a:r>
              <a:rPr lang="sk-SK" dirty="0" smtClean="0"/>
              <a:t>šestnásť</a:t>
            </a:r>
          </a:p>
          <a:p>
            <a:r>
              <a:rPr lang="sk-SK" dirty="0" smtClean="0"/>
              <a:t>sedemnásť</a:t>
            </a:r>
          </a:p>
          <a:p>
            <a:r>
              <a:rPr lang="sk-SK" dirty="0" smtClean="0"/>
              <a:t>osemnásť</a:t>
            </a:r>
          </a:p>
          <a:p>
            <a:r>
              <a:rPr lang="sk-SK" dirty="0" smtClean="0"/>
              <a:t>devätnásť</a:t>
            </a:r>
          </a:p>
          <a:p>
            <a:r>
              <a:rPr lang="sk-SK" dirty="0" smtClean="0"/>
              <a:t>dvadsať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Radové (poradie</a:t>
            </a:r>
            <a:r>
              <a:rPr lang="sk-SK" dirty="0" smtClean="0"/>
              <a:t>)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k-SK" dirty="0" smtClean="0"/>
              <a:t>jedenásty</a:t>
            </a:r>
            <a:endParaRPr lang="sk-SK" dirty="0"/>
          </a:p>
          <a:p>
            <a:r>
              <a:rPr lang="sk-SK" dirty="0" smtClean="0"/>
              <a:t>dvanásty</a:t>
            </a:r>
            <a:endParaRPr lang="sk-SK" dirty="0"/>
          </a:p>
          <a:p>
            <a:r>
              <a:rPr lang="sk-SK" dirty="0" smtClean="0"/>
              <a:t>trinásty</a:t>
            </a:r>
            <a:endParaRPr lang="sk-SK" dirty="0"/>
          </a:p>
          <a:p>
            <a:r>
              <a:rPr lang="sk-SK" dirty="0" smtClean="0"/>
              <a:t>štrnásty</a:t>
            </a:r>
            <a:endParaRPr lang="sk-SK" dirty="0"/>
          </a:p>
          <a:p>
            <a:r>
              <a:rPr lang="sk-SK" dirty="0" smtClean="0"/>
              <a:t>pätnásty</a:t>
            </a:r>
            <a:endParaRPr lang="sk-SK" dirty="0"/>
          </a:p>
          <a:p>
            <a:r>
              <a:rPr lang="sk-SK" dirty="0" smtClean="0"/>
              <a:t>šestnásty</a:t>
            </a:r>
            <a:endParaRPr lang="sk-SK" dirty="0"/>
          </a:p>
          <a:p>
            <a:r>
              <a:rPr lang="sk-SK" dirty="0" smtClean="0"/>
              <a:t>sedemnásty</a:t>
            </a:r>
            <a:endParaRPr lang="sk-SK" dirty="0"/>
          </a:p>
          <a:p>
            <a:r>
              <a:rPr lang="sk-SK" dirty="0" smtClean="0"/>
              <a:t>osemnásty</a:t>
            </a:r>
            <a:endParaRPr lang="sk-SK" dirty="0"/>
          </a:p>
          <a:p>
            <a:r>
              <a:rPr lang="sk-SK" dirty="0" smtClean="0"/>
              <a:t>devätnásty</a:t>
            </a:r>
            <a:endParaRPr lang="sk-SK" dirty="0"/>
          </a:p>
          <a:p>
            <a:r>
              <a:rPr lang="sk-SK" dirty="0" smtClean="0"/>
              <a:t>dvadsiaty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2263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sa stalo?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04231" y="1870367"/>
            <a:ext cx="10515600" cy="4351338"/>
          </a:xfrm>
        </p:spPr>
        <p:txBody>
          <a:bodyPr/>
          <a:lstStyle/>
          <a:p>
            <a:r>
              <a:rPr lang="sk-SK" dirty="0"/>
              <a:t>Veľká Morava bol západoslovanský </a:t>
            </a:r>
            <a:r>
              <a:rPr lang="sk-SK" dirty="0" smtClean="0"/>
              <a:t>štát od 9. do začiatku </a:t>
            </a:r>
            <a:r>
              <a:rPr lang="sk-SK" dirty="0"/>
              <a:t>10. </a:t>
            </a:r>
            <a:r>
              <a:rPr lang="sk-SK" dirty="0" smtClean="0"/>
              <a:t>storočia.</a:t>
            </a:r>
          </a:p>
          <a:p>
            <a:r>
              <a:rPr lang="sk-SK" dirty="0" smtClean="0"/>
              <a:t>Štefan 1. bol uhorským kráľom v 11. storočí.</a:t>
            </a:r>
          </a:p>
          <a:p>
            <a:r>
              <a:rPr lang="sk-SK" dirty="0"/>
              <a:t>Uhorsko prešlo v 12. storočí </a:t>
            </a:r>
            <a:r>
              <a:rPr lang="sk-SK" dirty="0" smtClean="0"/>
              <a:t>krízou.</a:t>
            </a:r>
          </a:p>
          <a:p>
            <a:r>
              <a:rPr lang="sk-SK" dirty="0" smtClean="0"/>
              <a:t>V 13</a:t>
            </a:r>
            <a:r>
              <a:rPr lang="sk-SK" dirty="0"/>
              <a:t>. storočí </a:t>
            </a:r>
            <a:r>
              <a:rPr lang="sk-SK" dirty="0" smtClean="0"/>
              <a:t>do Uhorska prišli Tatári.</a:t>
            </a:r>
          </a:p>
          <a:p>
            <a:r>
              <a:rPr lang="sk-SK" dirty="0" smtClean="0"/>
              <a:t>V 16. storočí sa panovníkom stal Ferdinand </a:t>
            </a:r>
            <a:r>
              <a:rPr lang="sk-SK" dirty="0"/>
              <a:t>I. </a:t>
            </a:r>
            <a:r>
              <a:rPr lang="sk-SK" dirty="0" smtClean="0"/>
              <a:t>Habsburský. </a:t>
            </a:r>
          </a:p>
          <a:p>
            <a:r>
              <a:rPr lang="sk-SK" dirty="0" smtClean="0"/>
              <a:t>V 17.storočí sa konali povstania proti Habsburgovcom.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173" y="3021308"/>
            <a:ext cx="1647515" cy="1382166"/>
          </a:xfrm>
          <a:prstGeom prst="rect">
            <a:avLst/>
          </a:prstGeom>
        </p:spPr>
      </p:pic>
      <p:sp>
        <p:nvSpPr>
          <p:cNvPr id="5" name="Obdĺžnik 4"/>
          <p:cNvSpPr/>
          <p:nvPr/>
        </p:nvSpPr>
        <p:spPr>
          <a:xfrm>
            <a:off x="9689659" y="2756742"/>
            <a:ext cx="26048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200" dirty="0"/>
              <a:t>Štefan I., Dóm svätej Alžbety v Košiciach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975" y="4490179"/>
            <a:ext cx="1385713" cy="2145968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7034786" y="1643280"/>
            <a:ext cx="11418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dirty="0" smtClean="0">
                <a:solidFill>
                  <a:srgbClr val="FF0000"/>
                </a:solidFill>
              </a:rPr>
              <a:t>deviateho</a:t>
            </a:r>
            <a:endParaRPr lang="sk-SK" sz="1600" dirty="0">
              <a:solidFill>
                <a:srgbClr val="FF0000"/>
              </a:solidFill>
            </a:endParaRPr>
          </a:p>
        </p:txBody>
      </p:sp>
      <p:sp>
        <p:nvSpPr>
          <p:cNvPr id="8" name="Obdĺžnik 7"/>
          <p:cNvSpPr/>
          <p:nvPr/>
        </p:nvSpPr>
        <p:spPr>
          <a:xfrm>
            <a:off x="9151305" y="1643280"/>
            <a:ext cx="10567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dirty="0" smtClean="0">
                <a:solidFill>
                  <a:srgbClr val="FF0000"/>
                </a:solidFill>
              </a:rPr>
              <a:t>desiateho</a:t>
            </a:r>
            <a:endParaRPr lang="sk-SK" sz="1600" dirty="0">
              <a:solidFill>
                <a:srgbClr val="FF0000"/>
              </a:solidFill>
            </a:endParaRPr>
          </a:p>
        </p:txBody>
      </p:sp>
      <p:sp>
        <p:nvSpPr>
          <p:cNvPr id="9" name="Obdĺžnik 8"/>
          <p:cNvSpPr/>
          <p:nvPr/>
        </p:nvSpPr>
        <p:spPr>
          <a:xfrm>
            <a:off x="5530735" y="2212631"/>
            <a:ext cx="13559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dirty="0" smtClean="0">
                <a:solidFill>
                  <a:srgbClr val="FF0000"/>
                </a:solidFill>
              </a:rPr>
              <a:t>jedenástom</a:t>
            </a:r>
            <a:endParaRPr lang="sk-SK" sz="1600" dirty="0">
              <a:solidFill>
                <a:srgbClr val="FF0000"/>
              </a:solidFill>
            </a:endParaRPr>
          </a:p>
        </p:txBody>
      </p:sp>
      <p:sp>
        <p:nvSpPr>
          <p:cNvPr id="10" name="Obdĺžnik 9"/>
          <p:cNvSpPr/>
          <p:nvPr/>
        </p:nvSpPr>
        <p:spPr>
          <a:xfrm>
            <a:off x="3308172" y="2682754"/>
            <a:ext cx="11930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dirty="0" smtClean="0">
                <a:solidFill>
                  <a:srgbClr val="FF0000"/>
                </a:solidFill>
              </a:rPr>
              <a:t>dvanástom</a:t>
            </a:r>
            <a:endParaRPr lang="sk-SK" sz="1600" dirty="0">
              <a:solidFill>
                <a:srgbClr val="FF0000"/>
              </a:solidFill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240356" y="3218407"/>
            <a:ext cx="14197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dirty="0" smtClean="0">
                <a:solidFill>
                  <a:srgbClr val="FF0000"/>
                </a:solidFill>
              </a:rPr>
              <a:t>trinástom</a:t>
            </a:r>
            <a:endParaRPr lang="sk-SK" sz="1600" dirty="0">
              <a:solidFill>
                <a:srgbClr val="FF0000"/>
              </a:solidFill>
            </a:endParaRPr>
          </a:p>
        </p:txBody>
      </p:sp>
      <p:sp>
        <p:nvSpPr>
          <p:cNvPr id="12" name="Obdĺžnik 11"/>
          <p:cNvSpPr/>
          <p:nvPr/>
        </p:nvSpPr>
        <p:spPr>
          <a:xfrm>
            <a:off x="1251726" y="3707482"/>
            <a:ext cx="12171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dirty="0" smtClean="0">
                <a:solidFill>
                  <a:srgbClr val="FF0000"/>
                </a:solidFill>
              </a:rPr>
              <a:t>šestnástom</a:t>
            </a:r>
            <a:endParaRPr lang="sk-SK" sz="1600" dirty="0">
              <a:solidFill>
                <a:srgbClr val="FF0000"/>
              </a:solidFill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1240357" y="4239500"/>
            <a:ext cx="14197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dirty="0" smtClean="0">
                <a:solidFill>
                  <a:srgbClr val="FF0000"/>
                </a:solidFill>
              </a:rPr>
              <a:t>sedemnástom</a:t>
            </a:r>
            <a:endParaRPr lang="sk-SK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03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Desiatky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10</a:t>
            </a:r>
          </a:p>
          <a:p>
            <a:r>
              <a:rPr lang="sk-SK" dirty="0" smtClean="0"/>
              <a:t>20</a:t>
            </a:r>
          </a:p>
          <a:p>
            <a:r>
              <a:rPr lang="sk-SK" dirty="0" smtClean="0"/>
              <a:t>30 </a:t>
            </a:r>
          </a:p>
          <a:p>
            <a:r>
              <a:rPr lang="sk-SK" dirty="0" smtClean="0"/>
              <a:t>40</a:t>
            </a:r>
          </a:p>
          <a:p>
            <a:r>
              <a:rPr lang="sk-SK" dirty="0" smtClean="0"/>
              <a:t>50</a:t>
            </a:r>
          </a:p>
          <a:p>
            <a:r>
              <a:rPr lang="sk-SK" dirty="0" smtClean="0"/>
              <a:t>60</a:t>
            </a:r>
          </a:p>
          <a:p>
            <a:r>
              <a:rPr lang="sk-SK" dirty="0" smtClean="0"/>
              <a:t>70</a:t>
            </a:r>
          </a:p>
          <a:p>
            <a:r>
              <a:rPr lang="sk-SK" dirty="0" smtClean="0"/>
              <a:t>80</a:t>
            </a:r>
          </a:p>
          <a:p>
            <a:r>
              <a:rPr lang="sk-SK" dirty="0" smtClean="0"/>
              <a:t>90</a:t>
            </a:r>
          </a:p>
          <a:p>
            <a:r>
              <a:rPr lang="sk-SK" dirty="0" smtClean="0"/>
              <a:t>100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5444836" y="6334298"/>
            <a:ext cx="1795549" cy="390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1831569" y="3387207"/>
            <a:ext cx="1197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päťdesiat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1831568" y="3836153"/>
            <a:ext cx="1197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šesťdesiat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1823257" y="4235466"/>
            <a:ext cx="1629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sedemdesiat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1831568" y="4604798"/>
            <a:ext cx="1471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osemdesiat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1831570" y="2987892"/>
            <a:ext cx="1197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FF0000"/>
                </a:solidFill>
              </a:rPr>
              <a:t>štyridsať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1831570" y="2568929"/>
            <a:ext cx="1197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FF0000"/>
                </a:solidFill>
              </a:rPr>
              <a:t>tridsať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1831570" y="2139633"/>
            <a:ext cx="1197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FF0000"/>
                </a:solidFill>
              </a:rPr>
              <a:t>dvadsať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12" name="BlokTextu 11"/>
          <p:cNvSpPr txBox="1"/>
          <p:nvPr/>
        </p:nvSpPr>
        <p:spPr>
          <a:xfrm>
            <a:off x="1902227" y="5433996"/>
            <a:ext cx="1471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B050"/>
                </a:solidFill>
              </a:rPr>
              <a:t>sto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13" name="BlokTextu 12"/>
          <p:cNvSpPr txBox="1"/>
          <p:nvPr/>
        </p:nvSpPr>
        <p:spPr>
          <a:xfrm>
            <a:off x="1823255" y="5019397"/>
            <a:ext cx="1471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deväťdesiat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14" name="BlokTextu 13"/>
          <p:cNvSpPr txBox="1"/>
          <p:nvPr/>
        </p:nvSpPr>
        <p:spPr>
          <a:xfrm>
            <a:off x="1823256" y="1730494"/>
            <a:ext cx="1471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FF0000"/>
                </a:solidFill>
              </a:rPr>
              <a:t>desať</a:t>
            </a:r>
            <a:endParaRPr lang="sk-S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30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157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sto</a:t>
            </a:r>
          </a:p>
          <a:p>
            <a:r>
              <a:rPr lang="sk-SK" dirty="0" smtClean="0"/>
              <a:t>päťdesiat</a:t>
            </a:r>
          </a:p>
          <a:p>
            <a:r>
              <a:rPr lang="sk-SK" dirty="0" smtClean="0"/>
              <a:t>sedem</a:t>
            </a:r>
          </a:p>
          <a:p>
            <a:endParaRPr lang="sk-SK" dirty="0"/>
          </a:p>
          <a:p>
            <a:r>
              <a:rPr lang="sk-SK" dirty="0" smtClean="0"/>
              <a:t>228</a:t>
            </a:r>
          </a:p>
          <a:p>
            <a:r>
              <a:rPr lang="sk-SK" dirty="0" smtClean="0"/>
              <a:t>354</a:t>
            </a:r>
          </a:p>
          <a:p>
            <a:r>
              <a:rPr lang="sk-SK" dirty="0" smtClean="0"/>
              <a:t>456</a:t>
            </a:r>
          </a:p>
          <a:p>
            <a:r>
              <a:rPr lang="sk-SK" dirty="0" smtClean="0"/>
              <a:t>567</a:t>
            </a:r>
          </a:p>
          <a:p>
            <a:r>
              <a:rPr lang="sk-SK" dirty="0" smtClean="0"/>
              <a:t>789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1 234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tisíc</a:t>
            </a:r>
          </a:p>
          <a:p>
            <a:r>
              <a:rPr lang="sk-SK" dirty="0" smtClean="0"/>
              <a:t>dvesto</a:t>
            </a:r>
          </a:p>
          <a:p>
            <a:r>
              <a:rPr lang="sk-SK" dirty="0" smtClean="0"/>
              <a:t>tridsať</a:t>
            </a:r>
          </a:p>
          <a:p>
            <a:r>
              <a:rPr lang="sk-SK" dirty="0" smtClean="0"/>
              <a:t>štyri</a:t>
            </a:r>
          </a:p>
          <a:p>
            <a:endParaRPr lang="sk-SK" dirty="0"/>
          </a:p>
          <a:p>
            <a:r>
              <a:rPr lang="sk-SK" dirty="0" smtClean="0"/>
              <a:t>2 345</a:t>
            </a:r>
          </a:p>
          <a:p>
            <a:r>
              <a:rPr lang="sk-SK" dirty="0" smtClean="0"/>
              <a:t>3 456</a:t>
            </a:r>
          </a:p>
          <a:p>
            <a:r>
              <a:rPr lang="sk-SK" dirty="0" smtClean="0"/>
              <a:t>4 567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8605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Dva, dvaja, dve – tri, traja – štyri, štyria 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1681163"/>
            <a:ext cx="4257804" cy="5053219"/>
          </a:xfrm>
        </p:spPr>
      </p:pic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8" name="Zástupný objekt pre obsah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697757"/>
            <a:ext cx="4015047" cy="5046149"/>
          </a:xfrm>
        </p:spPr>
      </p:pic>
    </p:spTree>
    <p:extLst>
      <p:ext uri="{BB962C8B-B14F-4D97-AF65-F5344CB8AC3E}">
        <p14:creationId xmlns:p14="http://schemas.microsoft.com/office/powerpoint/2010/main" val="401906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 smtClean="0"/>
              <a:t>Koľko zarábajú Slováci? 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151225" cy="4351338"/>
          </a:xfrm>
        </p:spPr>
        <p:txBody>
          <a:bodyPr>
            <a:normAutofit fontScale="70000" lnSpcReduction="20000"/>
          </a:bodyPr>
          <a:lstStyle/>
          <a:p>
            <a:r>
              <a:rPr lang="sk-SK" b="1" dirty="0" smtClean="0"/>
              <a:t>Priemerná mzda </a:t>
            </a:r>
            <a:r>
              <a:rPr lang="sk-SK" dirty="0" smtClean="0"/>
              <a:t>za 2. štvrťrok 2024 podľa štatistického úradu predstavuje 1520 eur.</a:t>
            </a:r>
          </a:p>
          <a:p>
            <a:pPr marL="0" indent="0">
              <a:buNone/>
            </a:pPr>
            <a:endParaRPr lang="sk-SK" dirty="0" smtClean="0"/>
          </a:p>
          <a:p>
            <a:r>
              <a:rPr lang="sk-SK" b="1" dirty="0" smtClean="0"/>
              <a:t>Minimálna mzda </a:t>
            </a:r>
            <a:r>
              <a:rPr lang="sk-SK" dirty="0" smtClean="0"/>
              <a:t>je v roku 2024 750  eur. </a:t>
            </a:r>
          </a:p>
          <a:p>
            <a:r>
              <a:rPr lang="sk-SK" dirty="0" smtClean="0"/>
              <a:t>V roku 2025 bude 816 eur v 1. platovom stupni. </a:t>
            </a:r>
            <a:r>
              <a:rPr lang="pl-PL" dirty="0"/>
              <a:t>Slováci pracujúci na pozíciách v 6. stupni </a:t>
            </a:r>
            <a:r>
              <a:rPr lang="pl-PL" dirty="0" smtClean="0"/>
              <a:t>zarobia minimálne 1 </a:t>
            </a:r>
            <a:r>
              <a:rPr lang="pl-PL" dirty="0"/>
              <a:t>396 </a:t>
            </a:r>
            <a:r>
              <a:rPr lang="pl-PL" dirty="0" smtClean="0"/>
              <a:t>eur.</a:t>
            </a:r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Aké sú platy v Európskej únii?</a:t>
            </a:r>
          </a:p>
          <a:p>
            <a:r>
              <a:rPr lang="sk-SK" dirty="0" smtClean="0"/>
              <a:t>Najvyššie </a:t>
            </a:r>
            <a:r>
              <a:rPr lang="sk-SK" b="1" dirty="0"/>
              <a:t>ročné priemerné zárobky </a:t>
            </a:r>
            <a:r>
              <a:rPr lang="sk-SK" dirty="0"/>
              <a:t>mali zamestnanci </a:t>
            </a:r>
            <a:endParaRPr lang="sk-SK" dirty="0" smtClean="0"/>
          </a:p>
          <a:p>
            <a:pPr lvl="1"/>
            <a:r>
              <a:rPr lang="sk-SK" dirty="0" smtClean="0"/>
              <a:t>v </a:t>
            </a:r>
            <a:r>
              <a:rPr lang="sk-SK" i="1" dirty="0"/>
              <a:t>Luxembursku</a:t>
            </a:r>
            <a:r>
              <a:rPr lang="sk-SK" dirty="0"/>
              <a:t> (75 409 EUR), </a:t>
            </a:r>
            <a:endParaRPr lang="sk-SK" dirty="0" smtClean="0"/>
          </a:p>
          <a:p>
            <a:pPr lvl="1"/>
            <a:r>
              <a:rPr lang="sk-SK" sz="2600" dirty="0" smtClean="0"/>
              <a:t>v</a:t>
            </a:r>
            <a:r>
              <a:rPr lang="sk-SK" dirty="0" smtClean="0"/>
              <a:t> </a:t>
            </a:r>
            <a:r>
              <a:rPr lang="sk-SK" i="1" dirty="0" smtClean="0"/>
              <a:t>Dánsku</a:t>
            </a:r>
            <a:r>
              <a:rPr lang="sk-SK" dirty="0" smtClean="0"/>
              <a:t> </a:t>
            </a:r>
            <a:r>
              <a:rPr lang="sk-SK" dirty="0"/>
              <a:t>(65 666 EUR), </a:t>
            </a:r>
            <a:endParaRPr lang="sk-SK" dirty="0" smtClean="0"/>
          </a:p>
          <a:p>
            <a:pPr lvl="1"/>
            <a:r>
              <a:rPr lang="sk-SK" dirty="0" smtClean="0"/>
              <a:t>v </a:t>
            </a:r>
            <a:r>
              <a:rPr lang="sk-SK" i="1" dirty="0" smtClean="0"/>
              <a:t>Belgicku</a:t>
            </a:r>
            <a:r>
              <a:rPr lang="sk-SK" dirty="0" smtClean="0"/>
              <a:t> </a:t>
            </a:r>
            <a:r>
              <a:rPr lang="sk-SK" dirty="0"/>
              <a:t>(52 466 EUR</a:t>
            </a:r>
            <a:r>
              <a:rPr lang="sk-SK" dirty="0" smtClean="0"/>
              <a:t>).</a:t>
            </a:r>
          </a:p>
          <a:p>
            <a:r>
              <a:rPr lang="sk-SK" dirty="0" smtClean="0"/>
              <a:t>Naopak</a:t>
            </a:r>
            <a:r>
              <a:rPr lang="sk-SK" dirty="0"/>
              <a:t>, na opačnom konci rebríčka sa ocitli zamestnanci Bulharska (11 850 EUR</a:t>
            </a:r>
            <a:r>
              <a:rPr lang="sk-SK" dirty="0" smtClean="0"/>
              <a:t>).</a:t>
            </a:r>
          </a:p>
          <a:p>
            <a:r>
              <a:rPr lang="sk-SK" b="1" dirty="0" smtClean="0"/>
              <a:t>Zamestnanci </a:t>
            </a:r>
            <a:r>
              <a:rPr lang="sk-SK" b="1" dirty="0"/>
              <a:t>na Slovensku podľa tohto ukazovateľa zarábali v priemere 17 359 EUR ročne</a:t>
            </a:r>
            <a:endParaRPr lang="sk-SK" b="1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4897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je to v EÚ?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674928" cy="4351338"/>
          </a:xfrm>
        </p:spPr>
        <p:txBody>
          <a:bodyPr>
            <a:normAutofit fontScale="92500" lnSpcReduction="10000"/>
          </a:bodyPr>
          <a:lstStyle/>
          <a:p>
            <a:r>
              <a:rPr lang="sk-SK" b="0" dirty="0" smtClean="0">
                <a:effectLst/>
              </a:rPr>
              <a:t>Najvyššie hodinové mzdy majú v </a:t>
            </a:r>
            <a:r>
              <a:rPr lang="sk-SK" b="1" dirty="0" smtClean="0">
                <a:effectLst/>
              </a:rPr>
              <a:t>Dánsko</a:t>
            </a:r>
            <a:r>
              <a:rPr lang="sk-SK" b="0" dirty="0" smtClean="0">
                <a:effectLst/>
              </a:rPr>
              <a:t>, kde platy dosahujú 176 % priemeru únie. </a:t>
            </a:r>
          </a:p>
          <a:p>
            <a:endParaRPr lang="sk-SK" b="0" dirty="0" smtClean="0">
              <a:effectLst/>
            </a:endParaRPr>
          </a:p>
          <a:p>
            <a:r>
              <a:rPr lang="sk-SK" b="0" dirty="0" smtClean="0">
                <a:effectLst/>
              </a:rPr>
              <a:t>V </a:t>
            </a:r>
            <a:r>
              <a:rPr lang="sk-SK" b="1" dirty="0" smtClean="0">
                <a:effectLst/>
              </a:rPr>
              <a:t>Írsko</a:t>
            </a:r>
            <a:r>
              <a:rPr lang="sk-SK" b="0" dirty="0" smtClean="0">
                <a:effectLst/>
              </a:rPr>
              <a:t> je to 155 %, v </a:t>
            </a:r>
            <a:r>
              <a:rPr lang="sk-SK" b="1" dirty="0" smtClean="0">
                <a:effectLst/>
              </a:rPr>
              <a:t>Luxembursko</a:t>
            </a:r>
            <a:r>
              <a:rPr lang="sk-SK" b="0" dirty="0" smtClean="0">
                <a:effectLst/>
              </a:rPr>
              <a:t> 148 % a vo </a:t>
            </a:r>
            <a:r>
              <a:rPr lang="sk-SK" b="1" dirty="0" smtClean="0">
                <a:effectLst/>
              </a:rPr>
              <a:t>Švédsko</a:t>
            </a:r>
            <a:r>
              <a:rPr lang="sk-SK" b="0" dirty="0" smtClean="0">
                <a:effectLst/>
              </a:rPr>
              <a:t> 136 % priemeru únie. </a:t>
            </a:r>
          </a:p>
          <a:p>
            <a:endParaRPr lang="sk-SK" b="0" dirty="0" smtClean="0">
              <a:effectLst/>
            </a:endParaRPr>
          </a:p>
          <a:p>
            <a:r>
              <a:rPr lang="sk-SK" b="0" dirty="0" smtClean="0">
                <a:effectLst/>
              </a:rPr>
              <a:t>Medzi krajiny s výrazne vyššími platmi ako vo zvyšku únie patria aj </a:t>
            </a:r>
            <a:r>
              <a:rPr lang="sk-SK" b="1" dirty="0" smtClean="0">
                <a:effectLst/>
              </a:rPr>
              <a:t>Nemecko</a:t>
            </a:r>
            <a:r>
              <a:rPr lang="sk-SK" b="0" dirty="0" smtClean="0">
                <a:effectLst/>
              </a:rPr>
              <a:t> (118 %), </a:t>
            </a:r>
            <a:r>
              <a:rPr lang="sk-SK" b="1" dirty="0" smtClean="0">
                <a:effectLst/>
              </a:rPr>
              <a:t>Francúzsko</a:t>
            </a:r>
            <a:r>
              <a:rPr lang="sk-SK" b="0" dirty="0" smtClean="0">
                <a:effectLst/>
              </a:rPr>
              <a:t> (110 %), </a:t>
            </a:r>
            <a:r>
              <a:rPr lang="sk-SK" b="1" dirty="0" smtClean="0">
                <a:effectLst/>
              </a:rPr>
              <a:t>Taliansko</a:t>
            </a:r>
            <a:r>
              <a:rPr lang="sk-SK" b="0" dirty="0" smtClean="0">
                <a:effectLst/>
              </a:rPr>
              <a:t> (94 %) a </a:t>
            </a:r>
            <a:r>
              <a:rPr lang="sk-SK" b="1" dirty="0" smtClean="0">
                <a:effectLst/>
              </a:rPr>
              <a:t>Španielsko</a:t>
            </a:r>
            <a:r>
              <a:rPr lang="sk-SK" b="0" dirty="0" smtClean="0">
                <a:effectLst/>
              </a:rPr>
              <a:t> (73 %). </a:t>
            </a:r>
          </a:p>
          <a:p>
            <a:endParaRPr lang="sk-SK" b="0" dirty="0" smtClean="0">
              <a:effectLst/>
            </a:endParaRPr>
          </a:p>
          <a:p>
            <a:r>
              <a:rPr lang="sk-SK" b="0" dirty="0" smtClean="0">
                <a:effectLst/>
              </a:rPr>
              <a:t>Najhoršie sú na tom </a:t>
            </a:r>
            <a:r>
              <a:rPr lang="sk-SK" b="1" dirty="0" smtClean="0">
                <a:effectLst/>
              </a:rPr>
              <a:t>Bulhari</a:t>
            </a:r>
            <a:r>
              <a:rPr lang="sk-SK" b="0" dirty="0" smtClean="0">
                <a:effectLst/>
              </a:rPr>
              <a:t>, kde platy dosahujú len pätinu priemeru EÚ. 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5148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Oplatí sa učiť sa?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75175"/>
          </a:xfrm>
        </p:spPr>
        <p:txBody>
          <a:bodyPr>
            <a:normAutofit fontScale="40000" lnSpcReduction="20000"/>
          </a:bodyPr>
          <a:lstStyle/>
          <a:p>
            <a:r>
              <a:rPr lang="sk-SK" sz="5100" dirty="0" smtClean="0"/>
              <a:t>Štvrtina </a:t>
            </a:r>
            <a:r>
              <a:rPr lang="sk-SK" sz="5100" dirty="0"/>
              <a:t>najlepších maturantov mala už </a:t>
            </a:r>
            <a:r>
              <a:rPr lang="sk-SK" sz="5100" dirty="0" smtClean="0"/>
              <a:t>6 </a:t>
            </a:r>
            <a:r>
              <a:rPr lang="sk-SK" sz="5100" dirty="0"/>
              <a:t>rokov po maturite o 320 eur mesačne vyšší plat ako štvrtina </a:t>
            </a:r>
            <a:r>
              <a:rPr lang="sk-SK" sz="5100" dirty="0" smtClean="0"/>
              <a:t>najhorších maturantov. </a:t>
            </a:r>
          </a:p>
          <a:p>
            <a:r>
              <a:rPr lang="sk-SK" sz="5100" dirty="0" smtClean="0"/>
              <a:t>O</a:t>
            </a:r>
            <a:r>
              <a:rPr lang="sk-SK" sz="5100" dirty="0"/>
              <a:t> ďalších osem rokov sa rozdiel </a:t>
            </a:r>
            <a:r>
              <a:rPr lang="sk-SK" sz="5100" dirty="0" smtClean="0"/>
              <a:t>medzi najhoršími a najlepšími maturantmi viac </a:t>
            </a:r>
            <a:r>
              <a:rPr lang="sk-SK" sz="5100" dirty="0"/>
              <a:t>ako zdvojnásobil na takmer 700 eur</a:t>
            </a:r>
            <a:r>
              <a:rPr lang="sk-SK" sz="5100" dirty="0" smtClean="0"/>
              <a:t>.</a:t>
            </a:r>
            <a:endParaRPr lang="sk-SK" sz="5100" dirty="0" smtClean="0"/>
          </a:p>
          <a:p>
            <a:pPr lvl="1"/>
            <a:r>
              <a:rPr lang="sk-SK" sz="4700" b="1" dirty="0" smtClean="0"/>
              <a:t>maturant</a:t>
            </a:r>
            <a:r>
              <a:rPr lang="sk-SK" sz="4700" dirty="0" smtClean="0"/>
              <a:t> </a:t>
            </a:r>
            <a:r>
              <a:rPr lang="uk-UA" sz="4700" dirty="0"/>
              <a:t>випускни́к </a:t>
            </a:r>
            <a:r>
              <a:rPr lang="sk-SK" sz="4700" dirty="0" smtClean="0"/>
              <a:t>(</a:t>
            </a:r>
            <a:r>
              <a:rPr lang="uk-UA" sz="4700" dirty="0"/>
              <a:t>сере́дньої шко́ли</a:t>
            </a:r>
            <a:r>
              <a:rPr lang="uk-UA" sz="4700" dirty="0" smtClean="0"/>
              <a:t>)</a:t>
            </a:r>
            <a:endParaRPr lang="sk-SK" sz="4700" dirty="0" smtClean="0"/>
          </a:p>
          <a:p>
            <a:pPr lvl="1"/>
            <a:r>
              <a:rPr lang="sk-SK" sz="4700" b="1" dirty="0" smtClean="0"/>
              <a:t>rozdiel</a:t>
            </a:r>
            <a:r>
              <a:rPr lang="sk-SK" sz="4700" dirty="0" smtClean="0"/>
              <a:t> </a:t>
            </a:r>
            <a:r>
              <a:rPr lang="uk-UA" sz="4700" dirty="0" smtClean="0"/>
              <a:t>різниця</a:t>
            </a:r>
            <a:endParaRPr lang="sk-SK" sz="4700" dirty="0" smtClean="0"/>
          </a:p>
          <a:p>
            <a:endParaRPr lang="sk-SK" sz="5100" dirty="0" smtClean="0"/>
          </a:p>
          <a:p>
            <a:r>
              <a:rPr lang="sk-SK" sz="5100" dirty="0" smtClean="0"/>
              <a:t>Vyšším príjem majú ľudia, ktorí majú maturitnú skúšku </a:t>
            </a:r>
            <a:r>
              <a:rPr lang="sk-SK" sz="5100" dirty="0"/>
              <a:t>z matematiky </a:t>
            </a:r>
            <a:r>
              <a:rPr lang="sk-SK" sz="5100" dirty="0" smtClean="0"/>
              <a:t>a náročnejšej úrovne cudzích </a:t>
            </a:r>
            <a:r>
              <a:rPr lang="sk-SK" sz="5100" dirty="0"/>
              <a:t>jazykov</a:t>
            </a:r>
            <a:r>
              <a:rPr lang="sk-SK" sz="5100" dirty="0" smtClean="0"/>
              <a:t>.</a:t>
            </a:r>
          </a:p>
          <a:p>
            <a:r>
              <a:rPr lang="sk-SK" sz="5100" dirty="0" smtClean="0"/>
              <a:t>Rozhodnutia </a:t>
            </a:r>
            <a:r>
              <a:rPr lang="sk-SK" sz="5100" dirty="0"/>
              <a:t>urobené </a:t>
            </a:r>
            <a:r>
              <a:rPr lang="sk-SK" sz="5100" dirty="0" smtClean="0"/>
              <a:t>v</a:t>
            </a:r>
            <a:r>
              <a:rPr lang="sk-SK" sz="5100" dirty="0"/>
              <a:t> </a:t>
            </a:r>
            <a:r>
              <a:rPr lang="sk-SK" sz="5100" dirty="0" smtClean="0"/>
              <a:t> </a:t>
            </a:r>
            <a:r>
              <a:rPr lang="sk-SK" sz="5100" dirty="0"/>
              <a:t>mladom veku </a:t>
            </a:r>
            <a:r>
              <a:rPr lang="sk-SK" sz="5100" dirty="0" smtClean="0"/>
              <a:t>môžu výrazne ovplyvniť </a:t>
            </a:r>
            <a:r>
              <a:rPr lang="sk-SK" sz="5100" dirty="0"/>
              <a:t>budúcnosť na desiatky rokov dopredu</a:t>
            </a:r>
            <a:r>
              <a:rPr lang="sk-SK" sz="5100" dirty="0" smtClean="0"/>
              <a:t>.</a:t>
            </a:r>
          </a:p>
          <a:p>
            <a:pPr lvl="1"/>
            <a:r>
              <a:rPr lang="sk-SK" sz="4700" b="1" dirty="0" smtClean="0"/>
              <a:t>rozhodnutie</a:t>
            </a:r>
            <a:r>
              <a:rPr lang="sk-SK" sz="4700" dirty="0" smtClean="0"/>
              <a:t> </a:t>
            </a:r>
            <a:r>
              <a:rPr lang="uk-UA" sz="4700" dirty="0" smtClean="0"/>
              <a:t>рішення</a:t>
            </a:r>
            <a:endParaRPr lang="sk-SK" sz="4700" dirty="0" smtClean="0"/>
          </a:p>
          <a:p>
            <a:pPr lvl="1"/>
            <a:r>
              <a:rPr lang="sk-SK" sz="4700" b="1" dirty="0" smtClean="0"/>
              <a:t>výrazne</a:t>
            </a:r>
            <a:r>
              <a:rPr lang="sk-SK" sz="4700" dirty="0" smtClean="0"/>
              <a:t> </a:t>
            </a:r>
            <a:r>
              <a:rPr lang="uk-UA" sz="4700" dirty="0" smtClean="0"/>
              <a:t>значно</a:t>
            </a:r>
            <a:endParaRPr lang="sk-SK" sz="4700" dirty="0" smtClean="0"/>
          </a:p>
          <a:p>
            <a:pPr lvl="1"/>
            <a:r>
              <a:rPr lang="sk-SK" sz="4700" b="1" dirty="0" smtClean="0"/>
              <a:t>ovplyvniť</a:t>
            </a:r>
            <a:r>
              <a:rPr lang="sk-SK" sz="4700" dirty="0" smtClean="0"/>
              <a:t> </a:t>
            </a:r>
            <a:r>
              <a:rPr lang="uk-UA" sz="4700" dirty="0"/>
              <a:t>вплинути</a:t>
            </a:r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https</a:t>
            </a:r>
            <a:r>
              <a:rPr lang="sk-SK" dirty="0"/>
              <a:t>://e.dennikn.sk/4266939/ekonomicky-newsfilter-konecne-dobra-sprava-zamestnavatelia-uz-za-vzdelanie-platia-viac/</a:t>
            </a:r>
          </a:p>
        </p:txBody>
      </p:sp>
    </p:spTree>
    <p:extLst>
      <p:ext uri="{BB962C8B-B14F-4D97-AF65-F5344CB8AC3E}">
        <p14:creationId xmlns:p14="http://schemas.microsoft.com/office/powerpoint/2010/main" val="174095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321</Words>
  <Application>Microsoft Office PowerPoint</Application>
  <PresentationFormat>Širokouhlá</PresentationFormat>
  <Paragraphs>136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Motív balíka Office</vt:lpstr>
      <vt:lpstr>Číslovky.</vt:lpstr>
      <vt:lpstr>Číslovky</vt:lpstr>
      <vt:lpstr>Prezentácia programu PowerPoint</vt:lpstr>
      <vt:lpstr>Čo sa stalo?</vt:lpstr>
      <vt:lpstr>Desiatky</vt:lpstr>
      <vt:lpstr>Prezentácia programu PowerPoint</vt:lpstr>
      <vt:lpstr>Dva, dvaja, dve – tri, traja – štyri, štyria </vt:lpstr>
      <vt:lpstr>Koľko zarábajú Slováci? </vt:lpstr>
      <vt:lpstr>Ako je to v EÚ?</vt:lpstr>
      <vt:lpstr>Oplatí sa učiť sa?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Jana Kesselova</dc:creator>
  <cp:lastModifiedBy>Kesselová Jana</cp:lastModifiedBy>
  <cp:revision>13</cp:revision>
  <dcterms:created xsi:type="dcterms:W3CDTF">2020-12-01T15:25:58Z</dcterms:created>
  <dcterms:modified xsi:type="dcterms:W3CDTF">2024-10-24T15:04:49Z</dcterms:modified>
</cp:coreProperties>
</file>