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61" r:id="rId4"/>
    <p:sldId id="259" r:id="rId5"/>
    <p:sldId id="260" r:id="rId6"/>
    <p:sldId id="262" r:id="rId7"/>
    <p:sldId id="282" r:id="rId8"/>
    <p:sldId id="283" r:id="rId9"/>
    <p:sldId id="280" r:id="rId10"/>
    <p:sldId id="263" r:id="rId11"/>
    <p:sldId id="285" r:id="rId12"/>
    <p:sldId id="286" r:id="rId13"/>
    <p:sldId id="281" r:id="rId14"/>
    <p:sldId id="290" r:id="rId15"/>
    <p:sldId id="291" r:id="rId16"/>
    <p:sldId id="269" r:id="rId17"/>
    <p:sldId id="270" r:id="rId18"/>
    <p:sldId id="271" r:id="rId19"/>
    <p:sldId id="267" r:id="rId20"/>
    <p:sldId id="272" r:id="rId21"/>
    <p:sldId id="276" r:id="rId22"/>
    <p:sldId id="292" r:id="rId23"/>
    <p:sldId id="293" r:id="rId24"/>
    <p:sldId id="277" r:id="rId25"/>
    <p:sldId id="278" r:id="rId26"/>
    <p:sldId id="266" r:id="rId27"/>
    <p:sldId id="268" r:id="rId28"/>
    <p:sldId id="294" r:id="rId29"/>
    <p:sldId id="273" r:id="rId30"/>
    <p:sldId id="274" r:id="rId31"/>
    <p:sldId id="275" r:id="rId32"/>
    <p:sldId id="279" r:id="rId3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328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550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469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834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712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415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328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70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030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2510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055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DD6B-D83C-4F2D-91A1-8ACB686C0C46}" type="datetimeFigureOut">
              <a:rPr lang="sk-SK" smtClean="0"/>
              <a:t>8. 10. 2023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4D665-3010-460E-B93D-84479C2472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860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XISbz639-Y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Sloveso </a:t>
            </a:r>
            <a:r>
              <a:rPr lang="sk-SK" sz="4000" i="1" dirty="0" smtClean="0"/>
              <a:t>jesť</a:t>
            </a:r>
            <a:r>
              <a:rPr lang="sk-SK" sz="4000" dirty="0" smtClean="0"/>
              <a:t>.</a:t>
            </a:r>
            <a:br>
              <a:rPr lang="sk-SK" sz="4000" dirty="0" smtClean="0"/>
            </a:br>
            <a:r>
              <a:rPr lang="sk-SK" sz="4000" dirty="0" smtClean="0"/>
              <a:t>Akuzatív.</a:t>
            </a:r>
            <a:br>
              <a:rPr lang="sk-SK" sz="4000" dirty="0" smtClean="0"/>
            </a:br>
            <a:r>
              <a:rPr lang="sk-SK" sz="4000" dirty="0" smtClean="0"/>
              <a:t>Reštaurácia.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641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Poďme do reštaurácie.</a:t>
            </a:r>
            <a:endParaRPr lang="sk-SK" sz="48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10" y="863804"/>
            <a:ext cx="7963561" cy="547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5" y="1338262"/>
            <a:ext cx="7296150" cy="4181475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2909454" y="5843847"/>
            <a:ext cx="3649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šalát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312532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87" y="1147762"/>
            <a:ext cx="7134225" cy="4562475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3616035" y="5912719"/>
            <a:ext cx="3532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800" dirty="0" smtClean="0"/>
              <a:t>cibuľa</a:t>
            </a:r>
            <a:endParaRPr lang="sk-SK" sz="4800" dirty="0"/>
          </a:p>
        </p:txBody>
      </p:sp>
    </p:spTree>
    <p:extLst>
      <p:ext uri="{BB962C8B-B14F-4D97-AF65-F5344CB8AC3E}">
        <p14:creationId xmlns:p14="http://schemas.microsoft.com/office/powerpoint/2010/main" val="242132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1104900"/>
            <a:ext cx="7962900" cy="4648200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2335876" y="6026728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mrkva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39785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945833"/>
            <a:ext cx="7886700" cy="4490692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2834640" y="5735782"/>
            <a:ext cx="4754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paradajka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68090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25" y="1891507"/>
            <a:ext cx="4840951" cy="3843264"/>
          </a:xfrm>
        </p:spPr>
      </p:pic>
      <p:sp>
        <p:nvSpPr>
          <p:cNvPr id="5" name="BlokTextu 4"/>
          <p:cNvSpPr txBox="1"/>
          <p:nvPr/>
        </p:nvSpPr>
        <p:spPr>
          <a:xfrm>
            <a:off x="9069185" y="3183774"/>
            <a:ext cx="432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/>
              <a:t>brokolica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20775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82" y="1978430"/>
            <a:ext cx="4678881" cy="3749040"/>
          </a:xfrm>
        </p:spPr>
      </p:pic>
      <p:sp>
        <p:nvSpPr>
          <p:cNvPr id="5" name="BlokTextu 4"/>
          <p:cNvSpPr txBox="1"/>
          <p:nvPr/>
        </p:nvSpPr>
        <p:spPr>
          <a:xfrm>
            <a:off x="8629474" y="3418438"/>
            <a:ext cx="2934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karfiol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8757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Šalát, cibuľa, mrkva, paradajky, brokolica a karfiol  – to je 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9343505" y="1677267"/>
            <a:ext cx="2734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rgbClr val="00B050"/>
                </a:solidFill>
              </a:rPr>
              <a:t>zelenina</a:t>
            </a:r>
            <a:endParaRPr lang="sk-SK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425" y="1369349"/>
            <a:ext cx="4381500" cy="4019550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3333404" y="5893724"/>
            <a:ext cx="4023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jablko	jablká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243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848" y="2177516"/>
            <a:ext cx="4429125" cy="3448050"/>
          </a:xfrm>
        </p:spPr>
      </p:pic>
      <p:sp>
        <p:nvSpPr>
          <p:cNvPr id="5" name="BlokTextu 4"/>
          <p:cNvSpPr txBox="1"/>
          <p:nvPr/>
        </p:nvSpPr>
        <p:spPr>
          <a:xfrm>
            <a:off x="8129847" y="3266902"/>
            <a:ext cx="2493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hruška, hrušky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59330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96" y="2357192"/>
            <a:ext cx="4314825" cy="3171825"/>
          </a:xfrm>
        </p:spPr>
      </p:pic>
      <p:sp>
        <p:nvSpPr>
          <p:cNvPr id="5" name="BlokTextu 4"/>
          <p:cNvSpPr txBox="1"/>
          <p:nvPr/>
        </p:nvSpPr>
        <p:spPr>
          <a:xfrm>
            <a:off x="8636924" y="2984269"/>
            <a:ext cx="2044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banán</a:t>
            </a:r>
          </a:p>
          <a:p>
            <a:r>
              <a:rPr lang="sk-SK" sz="3600" dirty="0" smtClean="0"/>
              <a:t>banány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3026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487" y="2858943"/>
            <a:ext cx="3392978" cy="1325563"/>
          </a:xfrm>
        </p:spPr>
        <p:txBody>
          <a:bodyPr/>
          <a:lstStyle/>
          <a:p>
            <a:r>
              <a:rPr lang="sk-SK" dirty="0"/>
              <a:t>to </a:t>
            </a:r>
            <a:r>
              <a:rPr lang="sk-SK" dirty="0" smtClean="0"/>
              <a:t>je </a:t>
            </a:r>
            <a:r>
              <a:rPr lang="sk-SK" b="1" dirty="0" smtClean="0">
                <a:solidFill>
                  <a:srgbClr val="FFC000"/>
                </a:solidFill>
              </a:rPr>
              <a:t>ovocie</a:t>
            </a:r>
            <a:endParaRPr lang="sk-SK" b="1" dirty="0">
              <a:solidFill>
                <a:srgbClr val="FFC000"/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74" y="987656"/>
            <a:ext cx="45815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82" y="1261271"/>
            <a:ext cx="2944091" cy="2255451"/>
          </a:xfrm>
        </p:spPr>
      </p:pic>
      <p:sp>
        <p:nvSpPr>
          <p:cNvPr id="5" name="BlokTextu 4"/>
          <p:cNvSpPr txBox="1"/>
          <p:nvPr/>
        </p:nvSpPr>
        <p:spPr>
          <a:xfrm>
            <a:off x="8212975" y="2734887"/>
            <a:ext cx="29094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mäso</a:t>
            </a:r>
          </a:p>
          <a:p>
            <a:r>
              <a:rPr lang="sk-SK" sz="3200" dirty="0" smtClean="0"/>
              <a:t>	bravčové</a:t>
            </a:r>
          </a:p>
          <a:p>
            <a:r>
              <a:rPr lang="sk-SK" sz="3200" dirty="0" smtClean="0"/>
              <a:t>	hovädzie</a:t>
            </a:r>
          </a:p>
          <a:p>
            <a:r>
              <a:rPr lang="sk-SK" sz="3200" dirty="0" smtClean="0"/>
              <a:t>	kuracie</a:t>
            </a:r>
            <a:endParaRPr lang="sk-SK" sz="32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776" y="2883403"/>
            <a:ext cx="2478884" cy="176506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890" y="4422645"/>
            <a:ext cx="1986098" cy="17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5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928" y="2653085"/>
            <a:ext cx="5229225" cy="2733675"/>
          </a:xfrm>
        </p:spPr>
      </p:pic>
      <p:sp>
        <p:nvSpPr>
          <p:cNvPr id="5" name="BlokTextu 4"/>
          <p:cNvSpPr txBox="1"/>
          <p:nvPr/>
        </p:nvSpPr>
        <p:spPr>
          <a:xfrm>
            <a:off x="8578734" y="3092334"/>
            <a:ext cx="21529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ryby</a:t>
            </a:r>
          </a:p>
          <a:p>
            <a:r>
              <a:rPr lang="sk-SK" sz="3200" dirty="0" smtClean="0"/>
              <a:t>	kapor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86713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2129631"/>
            <a:ext cx="7267575" cy="3743325"/>
          </a:xfrm>
        </p:spPr>
      </p:pic>
      <p:sp>
        <p:nvSpPr>
          <p:cNvPr id="5" name="BlokTextu 4"/>
          <p:cNvSpPr txBox="1"/>
          <p:nvPr/>
        </p:nvSpPr>
        <p:spPr>
          <a:xfrm>
            <a:off x="4921135" y="5957956"/>
            <a:ext cx="3183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/>
              <a:t>cestoviny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314493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558" y="1825625"/>
            <a:ext cx="4566884" cy="4351338"/>
          </a:xfrm>
        </p:spPr>
      </p:pic>
      <p:sp>
        <p:nvSpPr>
          <p:cNvPr id="5" name="BlokTextu 4"/>
          <p:cNvSpPr txBox="1"/>
          <p:nvPr/>
        </p:nvSpPr>
        <p:spPr>
          <a:xfrm>
            <a:off x="507076" y="3433156"/>
            <a:ext cx="3075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palacinky </a:t>
            </a:r>
          </a:p>
          <a:p>
            <a:r>
              <a:rPr lang="sk-SK" sz="3600" dirty="0" smtClean="0"/>
              <a:t>so šľahačkou a ovocím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50216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05" y="1825625"/>
            <a:ext cx="6892590" cy="4351338"/>
          </a:xfrm>
        </p:spPr>
      </p:pic>
      <p:sp>
        <p:nvSpPr>
          <p:cNvPr id="5" name="BlokTextu 4"/>
          <p:cNvSpPr txBox="1"/>
          <p:nvPr/>
        </p:nvSpPr>
        <p:spPr>
          <a:xfrm>
            <a:off x="507075" y="3183775"/>
            <a:ext cx="20199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pirohy so smotanou, slaninkou a pažítkou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43588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jesť</a:t>
            </a:r>
            <a:endParaRPr lang="sk-SK" b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je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</a:p>
          <a:p>
            <a:r>
              <a:rPr lang="sk-SK" dirty="0" smtClean="0"/>
              <a:t>ty je</a:t>
            </a:r>
            <a:r>
              <a:rPr lang="sk-SK" dirty="0" smtClean="0">
                <a:solidFill>
                  <a:srgbClr val="FF0000"/>
                </a:solidFill>
              </a:rPr>
              <a:t>š</a:t>
            </a:r>
          </a:p>
          <a:p>
            <a:r>
              <a:rPr lang="sk-SK" dirty="0" smtClean="0"/>
              <a:t>on, ona je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je</a:t>
            </a:r>
            <a:r>
              <a:rPr lang="sk-SK" dirty="0" smtClean="0">
                <a:solidFill>
                  <a:srgbClr val="FF0000"/>
                </a:solidFill>
              </a:rPr>
              <a:t>me</a:t>
            </a:r>
          </a:p>
          <a:p>
            <a:r>
              <a:rPr lang="sk-SK" dirty="0" smtClean="0"/>
              <a:t>vy je</a:t>
            </a:r>
            <a:r>
              <a:rPr lang="sk-SK" dirty="0" smtClean="0">
                <a:solidFill>
                  <a:srgbClr val="FF0000"/>
                </a:solidFill>
              </a:rPr>
              <a:t>te</a:t>
            </a:r>
            <a:r>
              <a:rPr lang="sk-SK" dirty="0" smtClean="0"/>
              <a:t> </a:t>
            </a:r>
          </a:p>
          <a:p>
            <a:r>
              <a:rPr lang="sk-SK" dirty="0" smtClean="0"/>
              <a:t>oni </a:t>
            </a:r>
            <a:r>
              <a:rPr lang="sk-SK" dirty="0" smtClean="0">
                <a:solidFill>
                  <a:srgbClr val="FF0000"/>
                </a:solidFill>
              </a:rPr>
              <a:t>jedia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980902" y="4613564"/>
            <a:ext cx="165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Ja rada jem....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980901" y="5032281"/>
            <a:ext cx="198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Čo rada ješ Ty?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5309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Predveďte rozhovor v reštaurácii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09000"/>
            <a:ext cx="11065625" cy="435133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Prosím si (čo?) akuzatív</a:t>
            </a:r>
          </a:p>
          <a:p>
            <a:endParaRPr lang="sk-SK" dirty="0" smtClean="0"/>
          </a:p>
          <a:p>
            <a:r>
              <a:rPr lang="sk-SK" dirty="0" smtClean="0"/>
              <a:t>zeleninový šalát</a:t>
            </a:r>
            <a:r>
              <a:rPr lang="sk-SK" dirty="0"/>
              <a:t> </a:t>
            </a:r>
            <a:r>
              <a:rPr lang="sk-SK" dirty="0" smtClean="0"/>
              <a:t>		zeleninová polievka		mäso </a:t>
            </a:r>
          </a:p>
          <a:p>
            <a:r>
              <a:rPr lang="sk-SK" dirty="0" smtClean="0"/>
              <a:t>kurací vývar		palacinka s džemom		rizoto		</a:t>
            </a:r>
          </a:p>
          <a:p>
            <a:r>
              <a:rPr lang="sk-SK" dirty="0" smtClean="0"/>
              <a:t>pečený pstruh		ryža 					pečené stehno</a:t>
            </a:r>
          </a:p>
          <a:p>
            <a:r>
              <a:rPr lang="sk-SK" dirty="0" err="1" smtClean="0"/>
              <a:t>steak</a:t>
            </a:r>
            <a:r>
              <a:rPr lang="sk-SK" dirty="0" smtClean="0"/>
              <a:t>			pohánka				volské oko</a:t>
            </a:r>
          </a:p>
          <a:p>
            <a:r>
              <a:rPr lang="sk-SK" dirty="0" smtClean="0"/>
              <a:t>rezeň			pizza					pečené koleno</a:t>
            </a:r>
          </a:p>
          <a:p>
            <a:r>
              <a:rPr lang="sk-SK" dirty="0" smtClean="0"/>
              <a:t>vyprážaný syr		sviečková na smotane                 vajce </a:t>
            </a:r>
            <a:r>
              <a:rPr lang="sk-SK" dirty="0"/>
              <a:t>so šunkou</a:t>
            </a:r>
            <a:endParaRPr lang="sk-SK" dirty="0" smtClean="0"/>
          </a:p>
          <a:p>
            <a:r>
              <a:rPr lang="sk-SK" dirty="0" smtClean="0"/>
              <a:t>hamburger                      kapustnica				víno	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838306" y="2053243"/>
            <a:ext cx="78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-</a:t>
            </a:r>
            <a:r>
              <a:rPr lang="sk-SK" sz="3600" dirty="0" smtClean="0">
                <a:solidFill>
                  <a:srgbClr val="FF0000"/>
                </a:solidFill>
              </a:rPr>
              <a:t>u</a:t>
            </a:r>
            <a:endParaRPr lang="sk-SK" sz="3600" dirty="0">
              <a:solidFill>
                <a:srgbClr val="FF000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1011381" y="5955484"/>
            <a:ext cx="252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solidFill>
                  <a:srgbClr val="FF0000"/>
                </a:solidFill>
              </a:rPr>
              <a:t>mužský rod</a:t>
            </a:r>
            <a:endParaRPr lang="sk-SK" sz="3600" dirty="0">
              <a:solidFill>
                <a:srgbClr val="FF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4408516" y="5955484"/>
            <a:ext cx="252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solidFill>
                  <a:srgbClr val="FF0000"/>
                </a:solidFill>
              </a:rPr>
              <a:t>ženský rod</a:t>
            </a:r>
            <a:endParaRPr lang="sk-SK" sz="3600" dirty="0">
              <a:solidFill>
                <a:srgbClr val="FF000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8999913" y="5955484"/>
            <a:ext cx="252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solidFill>
                  <a:srgbClr val="FF0000"/>
                </a:solidFill>
              </a:rPr>
              <a:t>stredný rod</a:t>
            </a:r>
            <a:endParaRPr lang="sk-SK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1" y="279342"/>
            <a:ext cx="3223255" cy="236410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2" y="2750918"/>
            <a:ext cx="2767533" cy="186682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55" y="279342"/>
            <a:ext cx="3254000" cy="196479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13" y="2361705"/>
            <a:ext cx="3378112" cy="222278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299830"/>
            <a:ext cx="2397529" cy="206187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4909296"/>
            <a:ext cx="2563638" cy="165005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13" y="4699547"/>
            <a:ext cx="2160808" cy="18598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12" y="4788927"/>
            <a:ext cx="3114492" cy="163462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2470200"/>
            <a:ext cx="2984721" cy="234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Objednáme si jedlo v reštaurácii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čašníčka   čašník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08" y="2511222"/>
            <a:ext cx="2489489" cy="1707905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3989416" y="3133897"/>
            <a:ext cx="3483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Čo si prajete?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42259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Prosím si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085" y="1672194"/>
            <a:ext cx="3849490" cy="2324359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9119062" y="2742168"/>
            <a:ext cx="20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kuraciu polievku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9421091" y="5599427"/>
            <a:ext cx="2069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vyprážaný </a:t>
            </a:r>
            <a:r>
              <a:rPr lang="sk-SK" dirty="0" smtClean="0"/>
              <a:t>syr s </a:t>
            </a:r>
            <a:r>
              <a:rPr lang="sk-SK" dirty="0" err="1" smtClean="0"/>
              <a:t>hranolkami</a:t>
            </a: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759" y="4247209"/>
            <a:ext cx="2767533" cy="18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3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98" y="1978819"/>
            <a:ext cx="4656058" cy="3684588"/>
          </a:xfrm>
        </p:spPr>
      </p:pic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1862051"/>
            <a:ext cx="5183188" cy="4327612"/>
          </a:xfrm>
        </p:spPr>
        <p:txBody>
          <a:bodyPr>
            <a:normAutofit lnSpcReduction="10000"/>
          </a:bodyPr>
          <a:lstStyle/>
          <a:p>
            <a:r>
              <a:rPr lang="sk-SK" dirty="0"/>
              <a:t>Halušky </a:t>
            </a:r>
            <a:r>
              <a:rPr lang="sk-SK" dirty="0" smtClean="0"/>
              <a:t>sú naše </a:t>
            </a:r>
            <a:r>
              <a:rPr lang="sk-SK" dirty="0"/>
              <a:t>najznámejšie </a:t>
            </a:r>
            <a:r>
              <a:rPr lang="sk-SK" dirty="0" smtClean="0"/>
              <a:t>jedlo. </a:t>
            </a:r>
          </a:p>
          <a:p>
            <a:r>
              <a:rPr lang="sk-SK" dirty="0" smtClean="0"/>
              <a:t>Halušky sa </a:t>
            </a:r>
            <a:r>
              <a:rPr lang="sk-SK" dirty="0"/>
              <a:t>k nám </a:t>
            </a:r>
            <a:r>
              <a:rPr lang="sk-SK" dirty="0" smtClean="0"/>
              <a:t>dostali počas </a:t>
            </a:r>
            <a:r>
              <a:rPr lang="sk-SK" dirty="0"/>
              <a:t>valašskej kolonizácie. Priniesli ich so sebou </a:t>
            </a:r>
            <a:r>
              <a:rPr lang="sk-SK" dirty="0" smtClean="0"/>
              <a:t>valasi </a:t>
            </a:r>
            <a:r>
              <a:rPr lang="sk-SK" dirty="0"/>
              <a:t>z dnešného Rumunska a </a:t>
            </a:r>
            <a:r>
              <a:rPr lang="sk-SK" dirty="0" smtClean="0"/>
              <a:t>Balkánu. </a:t>
            </a:r>
          </a:p>
          <a:p>
            <a:r>
              <a:rPr lang="sk-SK" dirty="0" smtClean="0"/>
              <a:t>Žili </a:t>
            </a:r>
            <a:r>
              <a:rPr lang="sk-SK" dirty="0"/>
              <a:t>v </a:t>
            </a:r>
            <a:r>
              <a:rPr lang="sk-SK" dirty="0" smtClean="0"/>
              <a:t>horách, pásli ovce, jedli </a:t>
            </a:r>
            <a:r>
              <a:rPr lang="sk-SK" dirty="0"/>
              <a:t>syr a bryndzu. </a:t>
            </a:r>
            <a:endParaRPr lang="sk-SK" dirty="0" smtClean="0"/>
          </a:p>
          <a:p>
            <a:r>
              <a:rPr lang="sk-SK" dirty="0"/>
              <a:t>V</a:t>
            </a:r>
            <a:r>
              <a:rPr lang="sk-SK" dirty="0" smtClean="0"/>
              <a:t>alasi </a:t>
            </a:r>
            <a:r>
              <a:rPr lang="sk-SK" dirty="0"/>
              <a:t>pripravovali halušky zo zemiakového cesta a dávali na </a:t>
            </a:r>
            <a:r>
              <a:rPr lang="sk-SK" dirty="0" err="1"/>
              <a:t>ne</a:t>
            </a:r>
            <a:r>
              <a:rPr lang="sk-SK" dirty="0"/>
              <a:t> bryndzu.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963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Valach, ovce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84431"/>
            <a:ext cx="5181600" cy="3633726"/>
          </a:xfrm>
        </p:spPr>
      </p:pic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831378" cy="4351338"/>
          </a:xfrm>
        </p:spPr>
        <p:txBody>
          <a:bodyPr/>
          <a:lstStyle/>
          <a:p>
            <a:r>
              <a:rPr lang="sk-SK" sz="2000" dirty="0">
                <a:hlinkClick r:id="rId3"/>
              </a:rPr>
              <a:t>https://www.youtube.com/watch?v=UXISbz639-Y</a:t>
            </a:r>
            <a:endParaRPr lang="sk-SK" sz="2000" dirty="0"/>
          </a:p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2863561"/>
            <a:ext cx="3638550" cy="2876550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7057505" y="6010102"/>
            <a:ext cx="4039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Rozprávka o valachoch </a:t>
            </a:r>
            <a:r>
              <a:rPr lang="sk-SK" b="1" i="1" dirty="0" smtClean="0"/>
              <a:t>Maťko a </a:t>
            </a:r>
            <a:r>
              <a:rPr lang="sk-SK" b="1" i="1" dirty="0" err="1" smtClean="0"/>
              <a:t>Kubko</a:t>
            </a:r>
            <a:endParaRPr lang="sk-SK" b="1" i="1" dirty="0"/>
          </a:p>
        </p:txBody>
      </p:sp>
    </p:spTree>
    <p:extLst>
      <p:ext uri="{BB962C8B-B14F-4D97-AF65-F5344CB8AC3E}">
        <p14:creationId xmlns:p14="http://schemas.microsoft.com/office/powerpoint/2010/main" val="270959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potraviny chceme jesť?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Zdravé stravovanie má vplyv na naše zdravie, ale aj naše pocity.</a:t>
            </a:r>
          </a:p>
          <a:p>
            <a:r>
              <a:rPr lang="sk-SK" dirty="0" smtClean="0"/>
              <a:t>Cukor nemá s racionálnou výživou nič spoločné.</a:t>
            </a:r>
          </a:p>
          <a:p>
            <a:r>
              <a:rPr lang="sk-SK" dirty="0" smtClean="0"/>
              <a:t>Radšej si dajte kašu z ovsených vločiek alebo z pohánky.  </a:t>
            </a:r>
          </a:p>
          <a:p>
            <a:r>
              <a:rPr lang="sk-SK" dirty="0" smtClean="0"/>
              <a:t>Zabudnite na čokoládové tyčinky, koláče a čipsy. </a:t>
            </a:r>
          </a:p>
          <a:p>
            <a:r>
              <a:rPr lang="sk-SK" dirty="0" smtClean="0"/>
              <a:t>Jedzte radšej čerstvé ovocie, zeleninu, nesladené jogurty a orechy.</a:t>
            </a:r>
          </a:p>
          <a:p>
            <a:r>
              <a:rPr lang="sk-SK" dirty="0" smtClean="0"/>
              <a:t>Nesolené orechy zvyšujú schopnosť sústrediť sa.</a:t>
            </a:r>
          </a:p>
          <a:p>
            <a:r>
              <a:rPr lang="sk-SK" dirty="0" smtClean="0"/>
              <a:t>Zeleninu a ovocie si doprajte surové a čerstvé. </a:t>
            </a:r>
          </a:p>
          <a:p>
            <a:r>
              <a:rPr lang="sk-SK" dirty="0" smtClean="0"/>
              <a:t>Čistá voda je lepšia ako kalorické sladené nápoje.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752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Čo rád/rada ješ?</a:t>
            </a:r>
          </a:p>
          <a:p>
            <a:r>
              <a:rPr lang="sk-SK" dirty="0" smtClean="0"/>
              <a:t>Čo radi/rady jete u vás doma?</a:t>
            </a:r>
          </a:p>
          <a:p>
            <a:r>
              <a:rPr lang="sk-SK" dirty="0" smtClean="0"/>
              <a:t>Čo je ukrajinské národné jedlo?</a:t>
            </a:r>
          </a:p>
          <a:p>
            <a:r>
              <a:rPr lang="sk-SK" dirty="0" smtClean="0"/>
              <a:t>Čo je slovenské národné jedlo?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7139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Domáca úloha</a:t>
            </a:r>
            <a:endParaRPr lang="sk-SK" dirty="0">
              <a:solidFill>
                <a:srgbClr val="FFC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5452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1. Utvorte akuzatív v jednotnom a množnom čísle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sk-SK" sz="3200" dirty="0" smtClean="0"/>
              <a:t>stretnúť </a:t>
            </a:r>
          </a:p>
          <a:p>
            <a:pPr lvl="1" fontAlgn="base"/>
            <a:r>
              <a:rPr lang="sk-SK" sz="2800" dirty="0" smtClean="0"/>
              <a:t>priateľ</a:t>
            </a:r>
          </a:p>
          <a:p>
            <a:pPr lvl="1" fontAlgn="base"/>
            <a:r>
              <a:rPr lang="sk-SK" sz="2800" dirty="0" smtClean="0"/>
              <a:t>majiteľ</a:t>
            </a:r>
          </a:p>
          <a:p>
            <a:pPr lvl="1" fontAlgn="base"/>
            <a:r>
              <a:rPr lang="sk-SK" sz="2800" dirty="0" smtClean="0"/>
              <a:t>spisovateľ</a:t>
            </a:r>
          </a:p>
          <a:p>
            <a:pPr lvl="1" fontAlgn="base"/>
            <a:r>
              <a:rPr lang="sk-SK" sz="2800" dirty="0" smtClean="0"/>
              <a:t>obyvateľ</a:t>
            </a:r>
          </a:p>
          <a:p>
            <a:pPr lvl="1" fontAlgn="base"/>
            <a:r>
              <a:rPr lang="sk-SK" sz="2800" dirty="0" smtClean="0"/>
              <a:t>krajan</a:t>
            </a:r>
          </a:p>
          <a:p>
            <a:pPr lvl="1" fontAlgn="base"/>
            <a:r>
              <a:rPr lang="sk-SK" sz="2800" dirty="0" smtClean="0"/>
              <a:t>človek</a:t>
            </a:r>
          </a:p>
          <a:p>
            <a:pPr lvl="1" fontAlgn="base"/>
            <a:r>
              <a:rPr lang="sk-SK" sz="2800" dirty="0" smtClean="0"/>
              <a:t>Prešovčan</a:t>
            </a:r>
          </a:p>
          <a:p>
            <a:pPr lvl="1" fontAlgn="base"/>
            <a:r>
              <a:rPr lang="sk-SK" sz="2800" dirty="0" smtClean="0"/>
              <a:t>Slovák</a:t>
            </a:r>
          </a:p>
          <a:p>
            <a:pPr lvl="1" fontAlgn="base"/>
            <a:r>
              <a:rPr lang="sk-SK" sz="2800" dirty="0" smtClean="0"/>
              <a:t>Užhorodčan</a:t>
            </a:r>
          </a:p>
          <a:p>
            <a:pPr lvl="1" fontAlgn="base"/>
            <a:r>
              <a:rPr lang="sk-SK" sz="2800" dirty="0" smtClean="0"/>
              <a:t>Ukrajinec</a:t>
            </a:r>
          </a:p>
          <a:p>
            <a:pPr lvl="1" fontAlgn="base"/>
            <a:endParaRPr lang="sk-SK" sz="2800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871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2. Utvorte </a:t>
            </a:r>
            <a:r>
              <a:rPr lang="sk-SK" dirty="0"/>
              <a:t>akuzatív v jednotnom a množnom čísle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sk-SK" dirty="0"/>
              <a:t>prečítať správa</a:t>
            </a:r>
            <a:endParaRPr lang="sk-SK" b="1" dirty="0"/>
          </a:p>
          <a:p>
            <a:pPr fontAlgn="base"/>
            <a:r>
              <a:rPr lang="sk-SK" dirty="0"/>
              <a:t>opraviť chyba</a:t>
            </a:r>
            <a:endParaRPr lang="sk-SK" b="1" dirty="0"/>
          </a:p>
          <a:p>
            <a:pPr fontAlgn="base"/>
            <a:r>
              <a:rPr lang="sk-SK" dirty="0"/>
              <a:t>otvoriť brána</a:t>
            </a:r>
            <a:endParaRPr lang="sk-SK" b="1" dirty="0"/>
          </a:p>
          <a:p>
            <a:pPr fontAlgn="base"/>
            <a:r>
              <a:rPr lang="sk-SK" dirty="0"/>
              <a:t>ísť na premiéra</a:t>
            </a:r>
            <a:endParaRPr lang="sk-SK" b="1" dirty="0"/>
          </a:p>
          <a:p>
            <a:pPr fontAlgn="base"/>
            <a:r>
              <a:rPr lang="sk-SK" dirty="0"/>
              <a:t>obdivovať krása</a:t>
            </a:r>
            <a:endParaRPr lang="sk-SK" b="1" dirty="0"/>
          </a:p>
          <a:p>
            <a:pPr fontAlgn="base"/>
            <a:r>
              <a:rPr lang="sk-SK" dirty="0"/>
              <a:t>pozorovať planéta</a:t>
            </a:r>
            <a:endParaRPr lang="sk-SK" b="1" dirty="0"/>
          </a:p>
          <a:p>
            <a:pPr fontAlgn="base"/>
            <a:r>
              <a:rPr lang="sk-SK" dirty="0"/>
              <a:t>položiť otázka</a:t>
            </a:r>
            <a:endParaRPr lang="sk-SK" b="1" dirty="0"/>
          </a:p>
          <a:p>
            <a:pPr fontAlgn="base"/>
            <a:r>
              <a:rPr lang="sk-SK" dirty="0"/>
              <a:t>prečítať rozprávka</a:t>
            </a:r>
            <a:endParaRPr lang="sk-SK" b="1" dirty="0"/>
          </a:p>
          <a:p>
            <a:pPr fontAlgn="base"/>
            <a:r>
              <a:rPr lang="sk-SK" dirty="0"/>
              <a:t>zasvietiť lampa</a:t>
            </a:r>
            <a:endParaRPr lang="sk-SK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48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3. Utvorte </a:t>
            </a:r>
            <a:r>
              <a:rPr lang="sk-SK" dirty="0"/>
              <a:t>akuzatív v jednotnom a množnom čísle.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sk-SK" dirty="0"/>
              <a:t>navštíviť mesto, divadlo, kino, jazero, kúpalisko</a:t>
            </a:r>
            <a:endParaRPr lang="sk-SK" b="1" dirty="0"/>
          </a:p>
          <a:p>
            <a:pPr fontAlgn="base"/>
            <a:r>
              <a:rPr lang="sk-SK" dirty="0"/>
              <a:t>otvoriť okno</a:t>
            </a:r>
            <a:endParaRPr lang="sk-SK" b="1" dirty="0"/>
          </a:p>
          <a:p>
            <a:pPr fontAlgn="base"/>
            <a:r>
              <a:rPr lang="sk-SK" dirty="0"/>
              <a:t>kúpiť pivo </a:t>
            </a:r>
            <a:endParaRPr lang="sk-SK" b="1" dirty="0"/>
          </a:p>
          <a:p>
            <a:pPr fontAlgn="base"/>
            <a:r>
              <a:rPr lang="sk-SK" dirty="0"/>
              <a:t>mať svoje tajomstvo</a:t>
            </a:r>
            <a:endParaRPr lang="sk-SK" b="1" dirty="0"/>
          </a:p>
          <a:p>
            <a:pPr fontAlgn="base"/>
            <a:r>
              <a:rPr lang="sk-SK" dirty="0"/>
              <a:t>prežiť dobrodružstvo</a:t>
            </a:r>
            <a:endParaRPr lang="sk-SK" b="1" dirty="0"/>
          </a:p>
          <a:p>
            <a:pPr fontAlgn="base"/>
            <a:r>
              <a:rPr lang="sk-SK" dirty="0"/>
              <a:t>zabudnúť heslo</a:t>
            </a:r>
            <a:endParaRPr lang="sk-SK" b="1" dirty="0"/>
          </a:p>
          <a:p>
            <a:pPr fontAlgn="base"/>
            <a:r>
              <a:rPr lang="sk-SK" dirty="0"/>
              <a:t>uvariť vajíčko</a:t>
            </a:r>
            <a:endParaRPr lang="sk-SK" b="1" dirty="0"/>
          </a:p>
          <a:p>
            <a:pPr fontAlgn="base"/>
            <a:r>
              <a:rPr lang="sk-SK" dirty="0"/>
              <a:t>ušiť vrecúško</a:t>
            </a:r>
            <a:endParaRPr lang="sk-SK" b="1" dirty="0"/>
          </a:p>
          <a:p>
            <a:pPr fontAlgn="base"/>
            <a:r>
              <a:rPr lang="sk-SK" dirty="0"/>
              <a:t>potrebujem pravítko</a:t>
            </a:r>
            <a:endParaRPr lang="sk-SK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90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4. domáca úloha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Napíšte text o ukrajinskom jedle (10 –</a:t>
            </a:r>
            <a:r>
              <a:rPr lang="sk-SK" smtClean="0"/>
              <a:t>12 viet).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971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353</Words>
  <Application>Microsoft Office PowerPoint</Application>
  <PresentationFormat>Širokouhlá</PresentationFormat>
  <Paragraphs>111</Paragraphs>
  <Slides>32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Motív balíka Office</vt:lpstr>
      <vt:lpstr>Sloveso jesť. Akuzatív. Reštaurácia.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to je ovocie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jesť</vt:lpstr>
      <vt:lpstr>Predveďte rozhovor v reštaurácii</vt:lpstr>
      <vt:lpstr>Prezentácia programu PowerPoint</vt:lpstr>
      <vt:lpstr>Objednáme si jedlo v reštaurácii</vt:lpstr>
      <vt:lpstr>Prezentácia programu PowerPoint</vt:lpstr>
      <vt:lpstr>Prezentácia programu PowerPoint</vt:lpstr>
      <vt:lpstr>Valach, ovce</vt:lpstr>
      <vt:lpstr>Aké potraviny chceme jesť?</vt:lpstr>
      <vt:lpstr>Prezentácia programu PowerPoint</vt:lpstr>
      <vt:lpstr>Domáca úloha</vt:lpstr>
      <vt:lpstr>1. Utvorte akuzatív v jednotnom a množnom čísle.</vt:lpstr>
      <vt:lpstr>2. Utvorte akuzatív v jednotnom a množnom čísle.</vt:lpstr>
      <vt:lpstr>3. Utvorte akuzatív v jednotnom a množnom čísle.</vt:lpstr>
      <vt:lpstr>4. domáca úloha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Zhoda  prídavných mien v rode. Antonymá.</dc:title>
  <dc:creator>User</dc:creator>
  <cp:lastModifiedBy>Kesselová Jana</cp:lastModifiedBy>
  <cp:revision>30</cp:revision>
  <dcterms:created xsi:type="dcterms:W3CDTF">2019-09-18T14:23:09Z</dcterms:created>
  <dcterms:modified xsi:type="dcterms:W3CDTF">2023-10-08T16:45:00Z</dcterms:modified>
</cp:coreProperties>
</file>