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62" r:id="rId6"/>
    <p:sldId id="259" r:id="rId7"/>
    <p:sldId id="260" r:id="rId8"/>
    <p:sldId id="261" r:id="rId9"/>
    <p:sldId id="270" r:id="rId10"/>
    <p:sldId id="264" r:id="rId11"/>
    <p:sldId id="265" r:id="rId12"/>
    <p:sldId id="266" r:id="rId13"/>
    <p:sldId id="268" r:id="rId14"/>
    <p:sldId id="263" r:id="rId15"/>
    <p:sldId id="267" r:id="rId16"/>
    <p:sldId id="271" r:id="rId1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160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016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4630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91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6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45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485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520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3718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717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229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74E88-F995-415D-9D1C-92C23FFE427D}" type="datetimeFigureOut">
              <a:rPr lang="sk-SK" smtClean="0"/>
              <a:t>28. 2. 2024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7A9F0-1BD7-4A40-8668-6379AA12C5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378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lovake.e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800" b="1" dirty="0" smtClean="0"/>
              <a:t>Krátke a dlhé tvary </a:t>
            </a:r>
            <a:br>
              <a:rPr lang="sk-SK" sz="4800" b="1" dirty="0" smtClean="0"/>
            </a:br>
            <a:r>
              <a:rPr lang="sk-SK" sz="4800" b="1" dirty="0" smtClean="0"/>
              <a:t>osobných zámen v slovenčine </a:t>
            </a:r>
            <a:endParaRPr lang="sk-SK" sz="48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543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1. časť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8184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Hrávate sa na skrývačky? 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17" y="2255447"/>
            <a:ext cx="2998124" cy="3107431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25" y="3470001"/>
            <a:ext cx="1419225" cy="180975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12" y="3431901"/>
            <a:ext cx="1133475" cy="18478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660" y="3378515"/>
            <a:ext cx="1352550" cy="184785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971" y="3523387"/>
            <a:ext cx="925844" cy="1702978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4696691" y="5852160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JA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6561513" y="5852160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TY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8426335" y="5887197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ON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10164041" y="5760720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ONA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4290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547379"/>
              </p:ext>
            </p:extLst>
          </p:nvPr>
        </p:nvGraphicFramePr>
        <p:xfrm>
          <a:off x="829887" y="767096"/>
          <a:ext cx="10515600" cy="5592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8932681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16731398"/>
                    </a:ext>
                  </a:extLst>
                </a:gridCol>
              </a:tblGrid>
              <a:tr h="400916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ja</a:t>
                      </a:r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49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krátky tvar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Vidí </a:t>
                      </a:r>
                      <a:r>
                        <a:rPr lang="sk-SK" b="1" dirty="0" smtClean="0"/>
                        <a:t>ma</a:t>
                      </a:r>
                      <a:r>
                        <a:rPr lang="sk-SK" dirty="0" smtClean="0"/>
                        <a:t>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75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dlhý tvar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b="1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ty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55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krátky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Vidí </a:t>
                      </a:r>
                      <a:r>
                        <a:rPr lang="sk-SK" b="1" dirty="0" smtClean="0"/>
                        <a:t>ťa</a:t>
                      </a:r>
                      <a:r>
                        <a:rPr lang="sk-SK" dirty="0" smtClean="0"/>
                        <a:t>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39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dlhý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39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on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11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krátky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Vidí </a:t>
                      </a:r>
                      <a:r>
                        <a:rPr lang="sk-SK" b="1" dirty="0" smtClean="0"/>
                        <a:t>ho</a:t>
                      </a:r>
                      <a:r>
                        <a:rPr lang="sk-SK" dirty="0" smtClean="0"/>
                        <a:t>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09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dlhý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13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ona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91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Vidí </a:t>
                      </a:r>
                      <a:r>
                        <a:rPr lang="sk-SK" b="1" dirty="0" smtClean="0"/>
                        <a:t>ju</a:t>
                      </a:r>
                      <a:r>
                        <a:rPr lang="sk-SK" dirty="0" smtClean="0"/>
                        <a:t>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5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ono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39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krátky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Vidí </a:t>
                      </a:r>
                      <a:r>
                        <a:rPr lang="sk-SK" b="1" dirty="0" smtClean="0"/>
                        <a:t>ho</a:t>
                      </a:r>
                      <a:r>
                        <a:rPr lang="sk-SK" dirty="0" smtClean="0"/>
                        <a:t>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06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dlhý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930833"/>
                  </a:ext>
                </a:extLst>
              </a:tr>
            </a:tbl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6087687" y="1484671"/>
            <a:ext cx="2271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Mňa</a:t>
            </a:r>
            <a:r>
              <a:rPr lang="sk-SK" dirty="0" smtClean="0"/>
              <a:t> vidí.</a:t>
            </a:r>
          </a:p>
          <a:p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6087687" y="2594237"/>
            <a:ext cx="242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Teba</a:t>
            </a:r>
            <a:r>
              <a:rPr lang="sk-SK" dirty="0" smtClean="0"/>
              <a:t> vidí.</a:t>
            </a:r>
          </a:p>
          <a:p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6087687" y="3703803"/>
            <a:ext cx="271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Jeho</a:t>
            </a:r>
            <a:r>
              <a:rPr lang="pl-PL" dirty="0" smtClean="0"/>
              <a:t> vidí.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6087687" y="4813369"/>
            <a:ext cx="2321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Ju</a:t>
            </a:r>
            <a:r>
              <a:rPr lang="sk-SK" dirty="0" smtClean="0"/>
              <a:t> vidí.</a:t>
            </a:r>
          </a:p>
          <a:p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6087687" y="5922935"/>
            <a:ext cx="271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Jeho</a:t>
            </a:r>
            <a:r>
              <a:rPr lang="pl-PL" dirty="0" smtClean="0"/>
              <a:t> vidí.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10" name="Zástupný objekt pre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156" y="83055"/>
            <a:ext cx="593574" cy="615215"/>
          </a:xfrm>
          <a:prstGeom prst="rect">
            <a:avLst/>
          </a:prstGeom>
        </p:spPr>
      </p:pic>
      <p:sp>
        <p:nvSpPr>
          <p:cNvPr id="2" name="BlokTextu 1"/>
          <p:cNvSpPr txBox="1"/>
          <p:nvPr/>
        </p:nvSpPr>
        <p:spPr>
          <a:xfrm>
            <a:off x="714893" y="223643"/>
            <a:ext cx="5444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Dobre si sa schoval? Koho ešte medvedík </a:t>
            </a:r>
            <a:r>
              <a:rPr lang="sk-SK" dirty="0" err="1" smtClean="0"/>
              <a:t>Pu</a:t>
            </a:r>
            <a:r>
              <a:rPr lang="sk-SK" dirty="0" smtClean="0"/>
              <a:t> vidí?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2643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/>
              <a:t>Koho</a:t>
            </a:r>
            <a:r>
              <a:rPr lang="sk-SK" b="1" i="1" dirty="0"/>
              <a:t>? </a:t>
            </a:r>
            <a:r>
              <a:rPr lang="sk-SK" b="1" i="1" dirty="0" smtClean="0"/>
              <a:t>medvedík </a:t>
            </a:r>
            <a:r>
              <a:rPr lang="sk-SK" b="1" i="1" dirty="0" err="1" smtClean="0"/>
              <a:t>Pu</a:t>
            </a:r>
            <a:r>
              <a:rPr lang="sk-SK" b="1" i="1" dirty="0" smtClean="0"/>
              <a:t> vidí?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akuzatív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Krátke tvary: </a:t>
            </a:r>
            <a:r>
              <a:rPr lang="sk-SK" b="1" dirty="0" smtClean="0">
                <a:solidFill>
                  <a:srgbClr val="0070C0"/>
                </a:solidFill>
              </a:rPr>
              <a:t>ma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ťa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ho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ju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Dlhé tvary: </a:t>
            </a:r>
            <a:r>
              <a:rPr lang="sk-SK" b="1" dirty="0" smtClean="0">
                <a:solidFill>
                  <a:srgbClr val="0070C0"/>
                </a:solidFill>
              </a:rPr>
              <a:t>mňa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teba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jeho</a:t>
            </a:r>
          </a:p>
          <a:p>
            <a:pPr lvl="2"/>
            <a:r>
              <a:rPr lang="sk-SK" dirty="0" smtClean="0">
                <a:solidFill>
                  <a:srgbClr val="0070C0"/>
                </a:solidFill>
              </a:rPr>
              <a:t>osobu chcem zdôrazniť </a:t>
            </a:r>
          </a:p>
          <a:p>
            <a:pPr lvl="2"/>
            <a:r>
              <a:rPr lang="sk-SK" dirty="0" smtClean="0">
                <a:solidFill>
                  <a:srgbClr val="0070C0"/>
                </a:solidFill>
              </a:rPr>
              <a:t>píšem alebo hovorím na začiatku vety</a:t>
            </a:r>
            <a:endParaRPr lang="sk-SK" dirty="0">
              <a:solidFill>
                <a:srgbClr val="0070C0"/>
              </a:solidFill>
            </a:endParaRPr>
          </a:p>
        </p:txBody>
      </p:sp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983494"/>
              </p:ext>
            </p:extLst>
          </p:nvPr>
        </p:nvGraphicFramePr>
        <p:xfrm>
          <a:off x="8794863" y="2419611"/>
          <a:ext cx="2917770" cy="1280160"/>
        </p:xfrm>
        <a:graphic>
          <a:graphicData uri="http://schemas.openxmlformats.org/drawingml/2006/table">
            <a:tbl>
              <a:tblPr/>
              <a:tblGrid>
                <a:gridCol w="1458885">
                  <a:extLst>
                    <a:ext uri="{9D8B030D-6E8A-4147-A177-3AD203B41FA5}">
                      <a16:colId xmlns:a16="http://schemas.microsoft.com/office/drawing/2014/main" val="4293468657"/>
                    </a:ext>
                  </a:extLst>
                </a:gridCol>
                <a:gridCol w="1458885">
                  <a:extLst>
                    <a:ext uri="{9D8B030D-6E8A-4147-A177-3AD203B41FA5}">
                      <a16:colId xmlns:a16="http://schemas.microsoft.com/office/drawing/2014/main" val="4010668602"/>
                    </a:ext>
                  </a:extLst>
                </a:gridCol>
              </a:tblGrid>
              <a:tr h="258709">
                <a:tc gridSpan="2"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885737"/>
                  </a:ext>
                </a:extLst>
              </a:tr>
              <a:tr h="646772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підкре́слити акцентува́ти </a:t>
                      </a:r>
                      <a:r>
                        <a:rPr lang="uk-UA" dirty="0"/>
                        <a:t>наголоси́ти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808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32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Akuzatív</a:t>
            </a:r>
            <a:br>
              <a:rPr lang="sk-SK" dirty="0" smtClean="0"/>
            </a:br>
            <a:r>
              <a:rPr lang="sk-SK" sz="3200" i="1" dirty="0" smtClean="0"/>
              <a:t>skús to sám, skús to sama</a:t>
            </a:r>
            <a:endParaRPr lang="sk-SK" sz="3200" i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" y="2593572"/>
            <a:ext cx="10740045" cy="2784764"/>
          </a:xfrm>
        </p:spPr>
      </p:pic>
      <p:sp>
        <p:nvSpPr>
          <p:cNvPr id="5" name="BlokTextu 4"/>
          <p:cNvSpPr txBox="1"/>
          <p:nvPr/>
        </p:nvSpPr>
        <p:spPr>
          <a:xfrm>
            <a:off x="5835534" y="2934393"/>
            <a:ext cx="61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ťa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5863387" y="3275214"/>
            <a:ext cx="61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ho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5891240" y="3619607"/>
            <a:ext cx="6151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ju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5899984" y="3935489"/>
            <a:ext cx="6151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nás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5899984" y="4291152"/>
            <a:ext cx="6151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vás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5899984" y="4596937"/>
            <a:ext cx="6151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ich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5899984" y="4917562"/>
            <a:ext cx="6151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ich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10237175" y="3271642"/>
            <a:ext cx="6151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Jeho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10214289" y="2905882"/>
            <a:ext cx="71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Teba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10214289" y="2593572"/>
            <a:ext cx="6151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Mňa</a:t>
            </a:r>
            <a:endParaRPr lang="sk-SK" dirty="0"/>
          </a:p>
        </p:txBody>
      </p:sp>
      <p:sp>
        <p:nvSpPr>
          <p:cNvPr id="15" name="Obdĺžnik 14"/>
          <p:cNvSpPr/>
          <p:nvPr/>
        </p:nvSpPr>
        <p:spPr>
          <a:xfrm>
            <a:off x="5617810" y="5509552"/>
            <a:ext cx="1179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krátky tvar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16" name="BlokTextu 15"/>
          <p:cNvSpPr txBox="1"/>
          <p:nvPr/>
        </p:nvSpPr>
        <p:spPr>
          <a:xfrm>
            <a:off x="10287051" y="5559430"/>
            <a:ext cx="1130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dlhý tvar</a:t>
            </a:r>
          </a:p>
        </p:txBody>
      </p:sp>
      <p:sp>
        <p:nvSpPr>
          <p:cNvPr id="20" name="Ovál 19"/>
          <p:cNvSpPr/>
          <p:nvPr/>
        </p:nvSpPr>
        <p:spPr>
          <a:xfrm>
            <a:off x="455743" y="2514601"/>
            <a:ext cx="1388225" cy="12089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960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/>
              <a:t>Akuzatív</a:t>
            </a:r>
            <a:r>
              <a:rPr lang="sk-SK" dirty="0"/>
              <a:t/>
            </a:r>
            <a:br>
              <a:rPr lang="sk-SK" dirty="0"/>
            </a:br>
            <a:r>
              <a:rPr lang="sk-SK" sz="2800" i="1" dirty="0" smtClean="0"/>
              <a:t>doplň do viet: </a:t>
            </a:r>
            <a:r>
              <a:rPr lang="pl-PL" sz="2800" i="1" dirty="0" smtClean="0"/>
              <a:t>vás</a:t>
            </a:r>
            <a:r>
              <a:rPr lang="pl-PL" sz="2800" dirty="0" smtClean="0"/>
              <a:t>, </a:t>
            </a:r>
            <a:r>
              <a:rPr lang="pl-PL" sz="2800" i="1" dirty="0" smtClean="0"/>
              <a:t>ich</a:t>
            </a:r>
            <a:r>
              <a:rPr lang="pl-PL" sz="2800" dirty="0" smtClean="0"/>
              <a:t>, </a:t>
            </a:r>
            <a:r>
              <a:rPr lang="pl-PL" sz="2800" i="1" dirty="0" smtClean="0"/>
              <a:t>ju</a:t>
            </a:r>
            <a:r>
              <a:rPr lang="pl-PL" sz="2800" dirty="0" smtClean="0"/>
              <a:t>, </a:t>
            </a:r>
            <a:r>
              <a:rPr lang="pl-PL" sz="2800" i="1" dirty="0" smtClean="0"/>
              <a:t>ona</a:t>
            </a:r>
            <a:r>
              <a:rPr lang="pl-PL" sz="2800" dirty="0" smtClean="0"/>
              <a:t>, </a:t>
            </a:r>
            <a:r>
              <a:rPr lang="pl-PL" sz="2800" i="1" dirty="0" smtClean="0"/>
              <a:t>ho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Sofia, vidíš Kristínu? Nie, nevidím         .</a:t>
            </a:r>
            <a:br>
              <a:rPr lang="sk-SK" dirty="0" smtClean="0"/>
            </a:br>
            <a:endParaRPr lang="sk-SK" dirty="0" smtClean="0"/>
          </a:p>
          <a:p>
            <a:r>
              <a:rPr lang="sk-SK" dirty="0" smtClean="0"/>
              <a:t>Vidíš nás, </a:t>
            </a:r>
            <a:r>
              <a:rPr lang="sk-SK" dirty="0" err="1" smtClean="0"/>
              <a:t>Serhij</a:t>
            </a:r>
            <a:r>
              <a:rPr lang="sk-SK" dirty="0" smtClean="0"/>
              <a:t>? Nie, nevidím               .</a:t>
            </a:r>
            <a:br>
              <a:rPr lang="sk-SK" dirty="0" smtClean="0"/>
            </a:br>
            <a:endParaRPr lang="sk-SK" dirty="0" smtClean="0"/>
          </a:p>
          <a:p>
            <a:r>
              <a:rPr lang="sk-SK" dirty="0" smtClean="0"/>
              <a:t>Je tam aj tvoja sestra? Nie,                 tam nie je.</a:t>
            </a:r>
            <a:br>
              <a:rPr lang="sk-SK" dirty="0" smtClean="0"/>
            </a:br>
            <a:endParaRPr lang="sk-SK" dirty="0" smtClean="0"/>
          </a:p>
          <a:p>
            <a:r>
              <a:rPr lang="sk-SK" dirty="0" smtClean="0"/>
              <a:t>Sú tu aj tvoji rodičia? Asi nie, nevidím                .</a:t>
            </a:r>
            <a:br>
              <a:rPr lang="sk-SK" dirty="0" smtClean="0"/>
            </a:br>
            <a:endParaRPr lang="sk-SK" dirty="0" smtClean="0"/>
          </a:p>
          <a:p>
            <a:r>
              <a:rPr lang="sk-SK" dirty="0" smtClean="0"/>
              <a:t>Je tu aj vaše dieťa? opýtala sa pani učiteľka rodičov. Nevidím        .</a:t>
            </a:r>
            <a:endParaRPr lang="sk-SK" dirty="0"/>
          </a:p>
        </p:txBody>
      </p:sp>
      <p:pic>
        <p:nvPicPr>
          <p:cNvPr id="5" name="Zástupný objekt pre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286" y="265986"/>
            <a:ext cx="539063" cy="558716"/>
          </a:xfrm>
          <a:prstGeom prst="rect">
            <a:avLst/>
          </a:prstGeom>
        </p:spPr>
      </p:pic>
      <p:sp>
        <p:nvSpPr>
          <p:cNvPr id="9" name="BlokTextu 8"/>
          <p:cNvSpPr txBox="1"/>
          <p:nvPr/>
        </p:nvSpPr>
        <p:spPr>
          <a:xfrm>
            <a:off x="6073438" y="1755829"/>
            <a:ext cx="754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i="1" dirty="0"/>
              <a:t>ju</a:t>
            </a:r>
            <a:endParaRPr lang="sk-SK" sz="2800" dirty="0"/>
          </a:p>
        </p:txBody>
      </p:sp>
      <p:sp>
        <p:nvSpPr>
          <p:cNvPr id="10" name="Obdĺžnik 9"/>
          <p:cNvSpPr/>
          <p:nvPr/>
        </p:nvSpPr>
        <p:spPr>
          <a:xfrm>
            <a:off x="5674955" y="2665970"/>
            <a:ext cx="867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i="1" dirty="0" smtClean="0"/>
              <a:t>vás</a:t>
            </a:r>
            <a:endParaRPr lang="sk-SK" sz="2800" dirty="0"/>
          </a:p>
        </p:txBody>
      </p:sp>
      <p:sp>
        <p:nvSpPr>
          <p:cNvPr id="11" name="Obdĺžnik 10"/>
          <p:cNvSpPr/>
          <p:nvPr/>
        </p:nvSpPr>
        <p:spPr>
          <a:xfrm>
            <a:off x="5336904" y="3511325"/>
            <a:ext cx="867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i="1" dirty="0" smtClean="0"/>
              <a:t>ona</a:t>
            </a:r>
            <a:endParaRPr lang="sk-SK" sz="2800" dirty="0"/>
          </a:p>
        </p:txBody>
      </p:sp>
      <p:sp>
        <p:nvSpPr>
          <p:cNvPr id="12" name="Obdĺžnik 11"/>
          <p:cNvSpPr/>
          <p:nvPr/>
        </p:nvSpPr>
        <p:spPr>
          <a:xfrm>
            <a:off x="6966199" y="4447664"/>
            <a:ext cx="867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i="1" dirty="0" smtClean="0"/>
              <a:t>ich</a:t>
            </a:r>
            <a:endParaRPr lang="sk-SK" sz="2800" dirty="0"/>
          </a:p>
        </p:txBody>
      </p:sp>
      <p:sp>
        <p:nvSpPr>
          <p:cNvPr id="13" name="BlokTextu 12"/>
          <p:cNvSpPr txBox="1"/>
          <p:nvPr/>
        </p:nvSpPr>
        <p:spPr>
          <a:xfrm>
            <a:off x="9958649" y="5378335"/>
            <a:ext cx="598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i="1" dirty="0" smtClean="0"/>
              <a:t>ho</a:t>
            </a:r>
            <a:endParaRPr lang="sk-SK" sz="2800" i="1" dirty="0"/>
          </a:p>
        </p:txBody>
      </p:sp>
    </p:spTree>
    <p:extLst>
      <p:ext uri="{BB962C8B-B14F-4D97-AF65-F5344CB8AC3E}">
        <p14:creationId xmlns:p14="http://schemas.microsoft.com/office/powerpoint/2010/main" val="90477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b="1" dirty="0"/>
              <a:t>Akuzatív</a:t>
            </a:r>
            <a:r>
              <a:rPr lang="sk-SK" dirty="0"/>
              <a:t/>
            </a:r>
            <a:br>
              <a:rPr lang="sk-SK" dirty="0"/>
            </a:br>
            <a:r>
              <a:rPr lang="sk-SK" sz="2800" i="1" dirty="0" smtClean="0"/>
              <a:t>vyber krátky alebo dlhý tvar (dôraz na osobu, začiatok vety)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1182"/>
          </a:xfrm>
        </p:spPr>
        <p:txBody>
          <a:bodyPr>
            <a:normAutofit fontScale="62500" lnSpcReduction="20000"/>
          </a:bodyPr>
          <a:lstStyle/>
          <a:p>
            <a:r>
              <a:rPr lang="sk-SK" dirty="0" smtClean="0"/>
              <a:t>Sestra sa prihlásila na kurz slovenčiny. </a:t>
            </a:r>
          </a:p>
          <a:p>
            <a:r>
              <a:rPr lang="sk-SK" dirty="0" smtClean="0"/>
              <a:t>Ja som povedala: Prihlás aj (ma – mňa), nielen seba.</a:t>
            </a:r>
          </a:p>
          <a:p>
            <a:endParaRPr lang="sk-SK" dirty="0" smtClean="0"/>
          </a:p>
          <a:p>
            <a:r>
              <a:rPr lang="sk-SK" dirty="0" smtClean="0"/>
              <a:t>Brat si objednal pizzu. </a:t>
            </a:r>
          </a:p>
          <a:p>
            <a:r>
              <a:rPr lang="sk-SK" dirty="0" smtClean="0"/>
              <a:t>Ja </a:t>
            </a:r>
            <a:r>
              <a:rPr lang="sk-SK" dirty="0"/>
              <a:t>som povedala: Aj </a:t>
            </a:r>
            <a:r>
              <a:rPr lang="sk-SK" dirty="0" smtClean="0"/>
              <a:t>ja mám chuť na pizzu, ponúkni </a:t>
            </a:r>
            <a:r>
              <a:rPr lang="sk-SK" dirty="0"/>
              <a:t>aj </a:t>
            </a:r>
            <a:r>
              <a:rPr lang="sk-SK" dirty="0" smtClean="0"/>
              <a:t>(</a:t>
            </a:r>
            <a:r>
              <a:rPr lang="sk-SK" dirty="0"/>
              <a:t>ma – mňa</a:t>
            </a:r>
            <a:r>
              <a:rPr lang="sk-SK" dirty="0" smtClean="0"/>
              <a:t>).</a:t>
            </a:r>
          </a:p>
          <a:p>
            <a:endParaRPr lang="sk-SK" dirty="0" smtClean="0"/>
          </a:p>
          <a:p>
            <a:r>
              <a:rPr lang="sk-SK" dirty="0" smtClean="0"/>
              <a:t>Brat si rezervoval lístok na vlak. </a:t>
            </a:r>
          </a:p>
          <a:p>
            <a:r>
              <a:rPr lang="sk-SK" dirty="0" smtClean="0"/>
              <a:t>Ja </a:t>
            </a:r>
            <a:r>
              <a:rPr lang="sk-SK" dirty="0"/>
              <a:t>som povedala: </a:t>
            </a:r>
            <a:r>
              <a:rPr lang="sk-SK" dirty="0" smtClean="0"/>
              <a:t>Aj ja potrebujem lístok. Rezervuj (ho – jeho) aj mne.</a:t>
            </a:r>
          </a:p>
          <a:p>
            <a:endParaRPr lang="sk-SK" dirty="0" smtClean="0"/>
          </a:p>
          <a:p>
            <a:r>
              <a:rPr lang="sk-SK" dirty="0" smtClean="0"/>
              <a:t>Ty si môj najlepší kamarát. (ťa – teba) mám zo všetkých najradšej.</a:t>
            </a:r>
          </a:p>
          <a:p>
            <a:endParaRPr lang="sk-SK" dirty="0" smtClean="0"/>
          </a:p>
          <a:p>
            <a:r>
              <a:rPr lang="pt-BR" dirty="0" smtClean="0"/>
              <a:t>Sestra sa zoznámila s kamarátom</a:t>
            </a:r>
            <a:r>
              <a:rPr lang="sk-SK" dirty="0" smtClean="0"/>
              <a:t>. Ja (ho – jeho) už poznám dlho. </a:t>
            </a:r>
          </a:p>
          <a:p>
            <a:endParaRPr lang="pl-PL" dirty="0" smtClean="0"/>
          </a:p>
          <a:p>
            <a:r>
              <a:rPr lang="pl-PL" dirty="0" smtClean="0"/>
              <a:t>Môj brat sa chce naučiť po slovensky. </a:t>
            </a:r>
          </a:p>
          <a:p>
            <a:r>
              <a:rPr lang="pl-PL" dirty="0" smtClean="0"/>
              <a:t>Ja som mu sľúbil pomoc: Ja (ťa – teba) naučím aj po slovensky.</a:t>
            </a:r>
            <a:endParaRPr lang="sk-SK" dirty="0"/>
          </a:p>
        </p:txBody>
      </p:sp>
      <p:cxnSp>
        <p:nvCxnSpPr>
          <p:cNvPr id="5" name="Rovná spojnica 4"/>
          <p:cNvCxnSpPr/>
          <p:nvPr/>
        </p:nvCxnSpPr>
        <p:spPr>
          <a:xfrm>
            <a:off x="4246284" y="2421237"/>
            <a:ext cx="482139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nica 5"/>
          <p:cNvCxnSpPr/>
          <p:nvPr/>
        </p:nvCxnSpPr>
        <p:spPr>
          <a:xfrm>
            <a:off x="6699432" y="3379883"/>
            <a:ext cx="482139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nica 6"/>
          <p:cNvCxnSpPr/>
          <p:nvPr/>
        </p:nvCxnSpPr>
        <p:spPr>
          <a:xfrm>
            <a:off x="5814529" y="4353276"/>
            <a:ext cx="482139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/>
          <p:cNvCxnSpPr/>
          <p:nvPr/>
        </p:nvCxnSpPr>
        <p:spPr>
          <a:xfrm>
            <a:off x="4123381" y="4962876"/>
            <a:ext cx="482139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nica 8"/>
          <p:cNvCxnSpPr/>
          <p:nvPr/>
        </p:nvCxnSpPr>
        <p:spPr>
          <a:xfrm>
            <a:off x="4487353" y="5631470"/>
            <a:ext cx="482139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nica 9"/>
          <p:cNvCxnSpPr/>
          <p:nvPr/>
        </p:nvCxnSpPr>
        <p:spPr>
          <a:xfrm>
            <a:off x="3641242" y="6650181"/>
            <a:ext cx="482139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64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2. časť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8684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Komu dá darček? 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25" y="3470001"/>
            <a:ext cx="1419225" cy="180975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12" y="3431901"/>
            <a:ext cx="1133475" cy="18478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660" y="3378515"/>
            <a:ext cx="1352550" cy="184785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971" y="3523387"/>
            <a:ext cx="925844" cy="1702978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4696691" y="5852160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JA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6561513" y="5852160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TY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8426335" y="5887197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ON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10164041" y="5760720"/>
            <a:ext cx="118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ONA</a:t>
            </a:r>
            <a:endParaRPr lang="sk-SK" dirty="0"/>
          </a:p>
        </p:txBody>
      </p:sp>
      <p:pic>
        <p:nvPicPr>
          <p:cNvPr id="13" name="Zástupný objekt pre obsah 12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94450"/>
            <a:ext cx="3469269" cy="3085301"/>
          </a:xfrm>
        </p:spPr>
      </p:pic>
    </p:spTree>
    <p:extLst>
      <p:ext uri="{BB962C8B-B14F-4D97-AF65-F5344CB8AC3E}">
        <p14:creationId xmlns:p14="http://schemas.microsoft.com/office/powerpoint/2010/main" val="262425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5797885"/>
              </p:ext>
            </p:extLst>
          </p:nvPr>
        </p:nvGraphicFramePr>
        <p:xfrm>
          <a:off x="917171" y="740135"/>
          <a:ext cx="10515600" cy="5592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8932681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16731398"/>
                    </a:ext>
                  </a:extLst>
                </a:gridCol>
              </a:tblGrid>
              <a:tr h="400916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ja</a:t>
                      </a:r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49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krátky tvar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Dá </a:t>
                      </a:r>
                      <a:r>
                        <a:rPr lang="sk-SK" b="1" dirty="0" smtClean="0"/>
                        <a:t>mi </a:t>
                      </a:r>
                      <a:r>
                        <a:rPr lang="sk-SK" b="0" dirty="0" smtClean="0"/>
                        <a:t>darček.</a:t>
                      </a:r>
                      <a:endParaRPr lang="sk-SK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75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dlhý tvar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b="1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ty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55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krátky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Dá </a:t>
                      </a:r>
                      <a:r>
                        <a:rPr lang="sk-SK" b="1" dirty="0" smtClean="0"/>
                        <a:t>ti </a:t>
                      </a:r>
                      <a:r>
                        <a:rPr lang="sk-SK" dirty="0" smtClean="0"/>
                        <a:t>darček.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39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dlhý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39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on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11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krátky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Dá </a:t>
                      </a:r>
                      <a:r>
                        <a:rPr lang="sk-SK" b="1" dirty="0" smtClean="0"/>
                        <a:t>mu</a:t>
                      </a:r>
                      <a:r>
                        <a:rPr lang="sk-SK" dirty="0" smtClean="0"/>
                        <a:t> darček.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09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dlhý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13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ona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91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Dá </a:t>
                      </a:r>
                      <a:r>
                        <a:rPr lang="sk-SK" b="1" dirty="0" smtClean="0"/>
                        <a:t>jej</a:t>
                      </a:r>
                      <a:r>
                        <a:rPr lang="sk-SK" dirty="0" smtClean="0"/>
                        <a:t> darček.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5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b="1" dirty="0" smtClean="0">
                          <a:solidFill>
                            <a:schemeClr val="bg1"/>
                          </a:solidFill>
                        </a:rPr>
                        <a:t>ono</a:t>
                      </a:r>
                      <a:endParaRPr lang="sk-SK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39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krátky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Dá </a:t>
                      </a:r>
                      <a:r>
                        <a:rPr lang="sk-SK" b="1" dirty="0" smtClean="0"/>
                        <a:t>mu</a:t>
                      </a:r>
                      <a:r>
                        <a:rPr lang="sk-SK" dirty="0" smtClean="0"/>
                        <a:t> darček.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06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dlhý tvar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930833"/>
                  </a:ext>
                </a:extLst>
              </a:tr>
            </a:tbl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6087687" y="1484671"/>
            <a:ext cx="2271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Mne</a:t>
            </a:r>
            <a:r>
              <a:rPr lang="sk-SK" dirty="0" smtClean="0"/>
              <a:t> dá darček.</a:t>
            </a:r>
          </a:p>
          <a:p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6087687" y="2594237"/>
            <a:ext cx="242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Tebe</a:t>
            </a:r>
            <a:r>
              <a:rPr lang="sk-SK" dirty="0" smtClean="0"/>
              <a:t> dá darček.</a:t>
            </a:r>
          </a:p>
          <a:p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6087687" y="3703803"/>
            <a:ext cx="271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Jemu</a:t>
            </a:r>
            <a:r>
              <a:rPr lang="pl-PL" dirty="0" smtClean="0"/>
              <a:t> dá darček.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6087687" y="4813369"/>
            <a:ext cx="2321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Jej </a:t>
            </a:r>
            <a:r>
              <a:rPr lang="sk-SK" dirty="0" smtClean="0"/>
              <a:t>dá darček. </a:t>
            </a:r>
          </a:p>
          <a:p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6087687" y="5922935"/>
            <a:ext cx="271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Jemu</a:t>
            </a:r>
            <a:r>
              <a:rPr lang="pl-PL" dirty="0" smtClean="0"/>
              <a:t> dá darček.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2" name="BlokTextu 1"/>
          <p:cNvSpPr txBox="1"/>
          <p:nvPr/>
        </p:nvSpPr>
        <p:spPr>
          <a:xfrm>
            <a:off x="3192085" y="44701"/>
            <a:ext cx="2236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Mama sa opýtala: Komu dám darček? </a:t>
            </a:r>
            <a:endParaRPr lang="sk-SK" dirty="0"/>
          </a:p>
        </p:txBody>
      </p:sp>
      <p:pic>
        <p:nvPicPr>
          <p:cNvPr id="11" name="Zástupný objekt pre obsah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412" y="108507"/>
            <a:ext cx="583275" cy="518720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6333894" y="235063"/>
            <a:ext cx="2236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Čo si deti pomysleli?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0171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/>
              <a:t>Komu?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datív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Krátke tvary: </a:t>
            </a:r>
            <a:r>
              <a:rPr lang="sk-SK" b="1" dirty="0" smtClean="0">
                <a:solidFill>
                  <a:srgbClr val="0070C0"/>
                </a:solidFill>
              </a:rPr>
              <a:t>mi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ti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mu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jej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Dlhé tvary: </a:t>
            </a:r>
            <a:r>
              <a:rPr lang="sk-SK" b="1" dirty="0" smtClean="0">
                <a:solidFill>
                  <a:srgbClr val="0070C0"/>
                </a:solidFill>
              </a:rPr>
              <a:t>mne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tebe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b="1" dirty="0" smtClean="0">
                <a:solidFill>
                  <a:srgbClr val="0070C0"/>
                </a:solidFill>
              </a:rPr>
              <a:t>jemu</a:t>
            </a:r>
          </a:p>
          <a:p>
            <a:pPr lvl="2"/>
            <a:r>
              <a:rPr lang="sk-SK" dirty="0" smtClean="0">
                <a:solidFill>
                  <a:srgbClr val="0070C0"/>
                </a:solidFill>
              </a:rPr>
              <a:t>osobu chceš zdôrazniť </a:t>
            </a:r>
          </a:p>
          <a:p>
            <a:pPr lvl="2"/>
            <a:r>
              <a:rPr lang="sk-SK" dirty="0" smtClean="0">
                <a:solidFill>
                  <a:srgbClr val="0070C0"/>
                </a:solidFill>
              </a:rPr>
              <a:t>povedz alebo napíš na začiatku vety</a:t>
            </a:r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Datív</a:t>
            </a:r>
            <a:br>
              <a:rPr lang="sk-SK" dirty="0" smtClean="0"/>
            </a:br>
            <a:r>
              <a:rPr lang="sk-SK" dirty="0" smtClean="0"/>
              <a:t>Komu daroval knihu?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80" y="2054472"/>
            <a:ext cx="1392078" cy="3781064"/>
          </a:xfrm>
        </p:spPr>
      </p:pic>
      <p:sp>
        <p:nvSpPr>
          <p:cNvPr id="5" name="BlokTextu 4"/>
          <p:cNvSpPr txBox="1"/>
          <p:nvPr/>
        </p:nvSpPr>
        <p:spPr>
          <a:xfrm>
            <a:off x="2635134" y="2152997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mi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2635132" y="2622624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ti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2635132" y="4498940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vám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2635133" y="4944472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im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2635134" y="5466204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im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2635130" y="4010677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nám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2635131" y="3535932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jej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2635132" y="3097369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Daroval </a:t>
            </a:r>
            <a:r>
              <a:rPr lang="sk-SK" dirty="0" smtClean="0">
                <a:solidFill>
                  <a:srgbClr val="C00000"/>
                </a:solidFill>
              </a:rPr>
              <a:t>mu</a:t>
            </a:r>
            <a:r>
              <a:rPr lang="sk-SK" dirty="0" smtClean="0"/>
              <a:t> knihu.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5464232" y="2094251"/>
            <a:ext cx="3505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50"/>
                </a:solidFill>
              </a:rPr>
              <a:t>Mne</a:t>
            </a:r>
            <a:r>
              <a:rPr lang="sk-SK" dirty="0" smtClean="0"/>
              <a:t> daroval knihu.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5464232" y="2563970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50"/>
                </a:solidFill>
              </a:rPr>
              <a:t>Tebe</a:t>
            </a:r>
            <a:r>
              <a:rPr lang="sk-SK" dirty="0" smtClean="0"/>
              <a:t> daroval knihu.</a:t>
            </a:r>
            <a:endParaRPr lang="sk-SK" dirty="0"/>
          </a:p>
        </p:txBody>
      </p:sp>
      <p:sp>
        <p:nvSpPr>
          <p:cNvPr id="15" name="BlokTextu 14"/>
          <p:cNvSpPr txBox="1"/>
          <p:nvPr/>
        </p:nvSpPr>
        <p:spPr>
          <a:xfrm>
            <a:off x="5464232" y="3097369"/>
            <a:ext cx="234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50"/>
                </a:solidFill>
              </a:rPr>
              <a:t>Jemu</a:t>
            </a:r>
            <a:r>
              <a:rPr lang="sk-SK" dirty="0" smtClean="0"/>
              <a:t> daroval knihu.</a:t>
            </a:r>
            <a:endParaRPr lang="sk-SK" dirty="0"/>
          </a:p>
        </p:txBody>
      </p:sp>
      <p:sp>
        <p:nvSpPr>
          <p:cNvPr id="16" name="Ovál 15"/>
          <p:cNvSpPr/>
          <p:nvPr/>
        </p:nvSpPr>
        <p:spPr>
          <a:xfrm>
            <a:off x="677704" y="2054473"/>
            <a:ext cx="1674753" cy="1481460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967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Datív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Daj </a:t>
            </a:r>
            <a:r>
              <a:rPr lang="sk-SK" i="1" dirty="0"/>
              <a:t>mi</a:t>
            </a:r>
            <a:r>
              <a:rPr lang="sk-SK" dirty="0"/>
              <a:t> pohár vody. – </a:t>
            </a:r>
            <a:r>
              <a:rPr lang="sk-SK" b="1" i="1" dirty="0"/>
              <a:t>Mne</a:t>
            </a:r>
            <a:r>
              <a:rPr lang="sk-SK" dirty="0"/>
              <a:t> daj pohár vody.</a:t>
            </a:r>
          </a:p>
          <a:p>
            <a:r>
              <a:rPr lang="sk-SK" dirty="0"/>
              <a:t>Verím </a:t>
            </a:r>
            <a:r>
              <a:rPr lang="sk-SK" i="1" dirty="0"/>
              <a:t>mu</a:t>
            </a:r>
            <a:r>
              <a:rPr lang="sk-SK" dirty="0"/>
              <a:t>. – </a:t>
            </a:r>
            <a:r>
              <a:rPr lang="sk-SK" b="1" i="1" dirty="0"/>
              <a:t>Jemu</a:t>
            </a:r>
            <a:r>
              <a:rPr lang="sk-SK" dirty="0"/>
              <a:t> verím!</a:t>
            </a:r>
          </a:p>
          <a:p>
            <a:r>
              <a:rPr lang="sk-SK" dirty="0"/>
              <a:t>Zatelefonujeme </a:t>
            </a:r>
            <a:r>
              <a:rPr lang="sk-SK" i="1" dirty="0"/>
              <a:t>ti</a:t>
            </a:r>
            <a:r>
              <a:rPr lang="sk-SK" dirty="0"/>
              <a:t>. – </a:t>
            </a:r>
            <a:r>
              <a:rPr lang="sk-SK" dirty="0" smtClean="0"/>
              <a:t>Netelefonujte </a:t>
            </a:r>
            <a:r>
              <a:rPr lang="sk-SK" i="1" dirty="0" smtClean="0"/>
              <a:t>mne</a:t>
            </a:r>
            <a:r>
              <a:rPr lang="sk-SK" dirty="0" smtClean="0"/>
              <a:t>, ale </a:t>
            </a:r>
            <a:r>
              <a:rPr lang="sk-SK" b="1" dirty="0" smtClean="0"/>
              <a:t>jemu</a:t>
            </a:r>
            <a:r>
              <a:rPr lang="sk-SK" dirty="0" smtClean="0"/>
              <a:t>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5894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Dajte dôraz na osobné zámeno.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Pomáhame im. </a:t>
            </a:r>
            <a:r>
              <a:rPr lang="sk-SK" dirty="0" smtClean="0"/>
              <a:t> 		________  pomáhame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/>
              <a:t>Píšu nám. </a:t>
            </a:r>
            <a:r>
              <a:rPr lang="sk-SK" dirty="0" smtClean="0"/>
              <a:t> 			_________ píšu</a:t>
            </a:r>
            <a:r>
              <a:rPr lang="sk-SK" dirty="0"/>
              <a:t>. </a:t>
            </a:r>
            <a:endParaRPr lang="sk-SK" dirty="0" smtClean="0"/>
          </a:p>
          <a:p>
            <a:r>
              <a:rPr lang="fr-FR" dirty="0"/>
              <a:t>Venuj sa mu. </a:t>
            </a:r>
            <a:r>
              <a:rPr lang="fr-FR" dirty="0" smtClean="0"/>
              <a:t> </a:t>
            </a:r>
            <a:r>
              <a:rPr lang="sk-SK" dirty="0" smtClean="0"/>
              <a:t>		________ </a:t>
            </a:r>
            <a:r>
              <a:rPr lang="fr-FR" dirty="0" smtClean="0"/>
              <a:t>sa </a:t>
            </a:r>
            <a:r>
              <a:rPr lang="fr-FR" dirty="0"/>
              <a:t>venuj. </a:t>
            </a:r>
            <a:endParaRPr lang="sk-SK" dirty="0" smtClean="0"/>
          </a:p>
          <a:p>
            <a:r>
              <a:rPr lang="sk-SK" dirty="0"/>
              <a:t>Zatelefonuj mi. </a:t>
            </a:r>
            <a:r>
              <a:rPr lang="sk-SK" dirty="0" smtClean="0"/>
              <a:t> 		_________ zatelefonuj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/>
              <a:t>Blahoželám ti. </a:t>
            </a:r>
            <a:r>
              <a:rPr lang="sk-SK" dirty="0" smtClean="0"/>
              <a:t> 		_________ blahoželám</a:t>
            </a:r>
            <a:r>
              <a:rPr lang="sk-SK" dirty="0"/>
              <a:t>. 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4954386" y="1671737"/>
            <a:ext cx="1203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Im</a:t>
            </a:r>
            <a:endParaRPr lang="sk-SK" sz="2800" dirty="0"/>
          </a:p>
        </p:txBody>
      </p:sp>
      <p:sp>
        <p:nvSpPr>
          <p:cNvPr id="11" name="BlokTextu 10"/>
          <p:cNvSpPr txBox="1"/>
          <p:nvPr/>
        </p:nvSpPr>
        <p:spPr>
          <a:xfrm>
            <a:off x="4954386" y="2230919"/>
            <a:ext cx="1203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Nám</a:t>
            </a:r>
            <a:endParaRPr lang="sk-SK" sz="2800" dirty="0"/>
          </a:p>
        </p:txBody>
      </p:sp>
      <p:sp>
        <p:nvSpPr>
          <p:cNvPr id="12" name="BlokTextu 11"/>
          <p:cNvSpPr txBox="1"/>
          <p:nvPr/>
        </p:nvSpPr>
        <p:spPr>
          <a:xfrm>
            <a:off x="4974476" y="2735690"/>
            <a:ext cx="1203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Jemu</a:t>
            </a:r>
            <a:endParaRPr lang="sk-SK" sz="2800" dirty="0"/>
          </a:p>
        </p:txBody>
      </p:sp>
      <p:sp>
        <p:nvSpPr>
          <p:cNvPr id="13" name="BlokTextu 12"/>
          <p:cNvSpPr txBox="1"/>
          <p:nvPr/>
        </p:nvSpPr>
        <p:spPr>
          <a:xfrm>
            <a:off x="5054139" y="3255297"/>
            <a:ext cx="1203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Mne</a:t>
            </a:r>
            <a:endParaRPr lang="sk-SK" sz="2800" dirty="0"/>
          </a:p>
        </p:txBody>
      </p:sp>
      <p:sp>
        <p:nvSpPr>
          <p:cNvPr id="14" name="BlokTextu 13"/>
          <p:cNvSpPr txBox="1"/>
          <p:nvPr/>
        </p:nvSpPr>
        <p:spPr>
          <a:xfrm>
            <a:off x="4974476" y="3826553"/>
            <a:ext cx="1203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Tebe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02949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pomôcka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https://slovake.eu</a:t>
            </a:r>
            <a:r>
              <a:rPr lang="sk-SK" dirty="0" smtClean="0">
                <a:hlinkClick r:id="rId2"/>
              </a:rPr>
              <a:t>/</a:t>
            </a:r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A1 osobné zámená v akuzatíve</a:t>
            </a:r>
          </a:p>
          <a:p>
            <a:r>
              <a:rPr lang="sk-SK" dirty="0" smtClean="0"/>
              <a:t>B2 </a:t>
            </a:r>
            <a:r>
              <a:rPr lang="sk-SK" dirty="0"/>
              <a:t>osobné zámená v </a:t>
            </a:r>
            <a:r>
              <a:rPr lang="sk-SK" dirty="0" smtClean="0"/>
              <a:t>datíve</a:t>
            </a:r>
          </a:p>
          <a:p>
            <a:endParaRPr lang="sk-SK" dirty="0"/>
          </a:p>
          <a:p>
            <a:r>
              <a:rPr lang="sk-SK" smtClean="0"/>
              <a:t>gramatika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9840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491</Words>
  <Application>Microsoft Office PowerPoint</Application>
  <PresentationFormat>Širokouhlá</PresentationFormat>
  <Paragraphs>150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Motív balíka Office</vt:lpstr>
      <vt:lpstr>Krátke a dlhé tvary  osobných zámen v slovenčine </vt:lpstr>
      <vt:lpstr>Prezentácia programu PowerPoint</vt:lpstr>
      <vt:lpstr>Hrávate sa na skrývačky? </vt:lpstr>
      <vt:lpstr>Prezentácia programu PowerPoint</vt:lpstr>
      <vt:lpstr>Koho? medvedík Pu vidí?</vt:lpstr>
      <vt:lpstr>Akuzatív skús to sám, skús to sama</vt:lpstr>
      <vt:lpstr>Akuzatív doplň do viet: vás, ich, ju, ona, ho</vt:lpstr>
      <vt:lpstr>Akuzatív vyber krátky alebo dlhý tvar (dôraz na osobu, začiatok vety)</vt:lpstr>
      <vt:lpstr>Prezentácia programu PowerPoint</vt:lpstr>
      <vt:lpstr>Komu dá darček? </vt:lpstr>
      <vt:lpstr>Prezentácia programu PowerPoint</vt:lpstr>
      <vt:lpstr>Komu? </vt:lpstr>
      <vt:lpstr>Datív Komu daroval knihu?</vt:lpstr>
      <vt:lpstr>Datív</vt:lpstr>
      <vt:lpstr>Dajte dôraz na osobné zámeno.</vt:lpstr>
      <vt:lpstr>pomôcka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Krátke a dlhé tvary zámen</dc:title>
  <dc:creator>Kesselová Jana</dc:creator>
  <cp:lastModifiedBy>Kesselová Jana</cp:lastModifiedBy>
  <cp:revision>27</cp:revision>
  <dcterms:created xsi:type="dcterms:W3CDTF">2024-02-26T20:26:33Z</dcterms:created>
  <dcterms:modified xsi:type="dcterms:W3CDTF">2024-02-28T15:36:19Z</dcterms:modified>
</cp:coreProperties>
</file>